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Triángulo rectángulo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Título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16 Subtítulo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grpSp>
        <p:nvGrpSpPr>
          <p:cNvPr id="2" name="1 Grupo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Forma libre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8" name="7 Forma libre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1" name="10 Forma libre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cxnSp>
          <p:nvCxnSpPr>
            <p:cNvPr id="12" name="11 Conector recto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865F34F-8C3A-4154-8AC6-15DCD5E71F77}" type="datetimeFigureOut">
              <a:rPr lang="es-MX" smtClean="0"/>
              <a:pPr/>
              <a:t>20/03/2012</a:t>
            </a:fld>
            <a:endParaRPr lang="es-MX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>
              <a:solidFill>
                <a:srgbClr val="2DA2BF">
                  <a:tint val="20000"/>
                </a:srgbClr>
              </a:solidFill>
            </a:endParaRPr>
          </a:p>
        </p:txBody>
      </p:sp>
      <p:sp>
        <p:nvSpPr>
          <p:cNvPr id="27" name="2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ED93AED-0F10-4374-8D2D-F5EFC68B76AC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5670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5F34F-8C3A-4154-8AC6-15DCD5E71F77}" type="datetimeFigureOut">
              <a:rPr lang="es-MX" smtClean="0">
                <a:solidFill>
                  <a:prstClr val="black"/>
                </a:solidFill>
              </a:rPr>
              <a:pPr/>
              <a:t>20/03/2012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93AED-0F10-4374-8D2D-F5EFC68B76AC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524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5F34F-8C3A-4154-8AC6-15DCD5E71F77}" type="datetimeFigureOut">
              <a:rPr lang="es-MX" smtClean="0">
                <a:solidFill>
                  <a:prstClr val="black"/>
                </a:solidFill>
              </a:rPr>
              <a:pPr/>
              <a:t>20/03/2012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93AED-0F10-4374-8D2D-F5EFC68B76AC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9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5F34F-8C3A-4154-8AC6-15DCD5E71F77}" type="datetimeFigureOut">
              <a:rPr lang="es-MX" smtClean="0">
                <a:solidFill>
                  <a:prstClr val="black"/>
                </a:solidFill>
              </a:rPr>
              <a:pPr/>
              <a:t>20/03/2012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93AED-0F10-4374-8D2D-F5EFC68B76AC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7" name="6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395002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5F34F-8C3A-4154-8AC6-15DCD5E71F77}" type="datetimeFigureOut">
              <a:rPr lang="es-MX" smtClean="0">
                <a:solidFill>
                  <a:prstClr val="white"/>
                </a:solidFill>
              </a:rPr>
              <a:pPr/>
              <a:t>20/03/2012</a:t>
            </a:fld>
            <a:endParaRPr lang="es-MX">
              <a:solidFill>
                <a:prstClr val="white"/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>
              <a:solidFill>
                <a:prstClr val="white"/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93AED-0F10-4374-8D2D-F5EFC68B76AC}" type="slidenum">
              <a:rPr lang="es-MX" smtClean="0">
                <a:solidFill>
                  <a:prstClr val="white"/>
                </a:solidFill>
              </a:rPr>
              <a:pPr/>
              <a:t>‹Nº›</a:t>
            </a:fld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6 Cheurón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7 Cheurón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603036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5F34F-8C3A-4154-8AC6-15DCD5E71F77}" type="datetimeFigureOut">
              <a:rPr lang="es-MX" smtClean="0">
                <a:solidFill>
                  <a:prstClr val="white"/>
                </a:solidFill>
              </a:rPr>
              <a:pPr/>
              <a:t>20/03/2012</a:t>
            </a:fld>
            <a:endParaRPr lang="es-MX">
              <a:solidFill>
                <a:prstClr val="white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93AED-0F10-4374-8D2D-F5EFC68B76AC}" type="slidenum">
              <a:rPr lang="es-MX" smtClean="0">
                <a:solidFill>
                  <a:prstClr val="white"/>
                </a:solidFill>
              </a:rPr>
              <a:pPr/>
              <a:t>‹Nº›</a:t>
            </a:fld>
            <a:endParaRPr lang="es-MX">
              <a:solidFill>
                <a:prstClr val="white"/>
              </a:solidFill>
            </a:endParaRPr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229742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5F34F-8C3A-4154-8AC6-15DCD5E71F77}" type="datetimeFigureOut">
              <a:rPr lang="es-MX" smtClean="0">
                <a:solidFill>
                  <a:prstClr val="black"/>
                </a:solidFill>
              </a:rPr>
              <a:pPr/>
              <a:t>20/03/2012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93AED-0F10-4374-8D2D-F5EFC68B76AC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01631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5F34F-8C3A-4154-8AC6-15DCD5E71F77}" type="datetimeFigureOut">
              <a:rPr lang="es-MX" smtClean="0">
                <a:solidFill>
                  <a:prstClr val="white"/>
                </a:solidFill>
              </a:rPr>
              <a:pPr/>
              <a:t>20/03/2012</a:t>
            </a:fld>
            <a:endParaRPr lang="es-MX">
              <a:solidFill>
                <a:prstClr val="white"/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>
              <a:solidFill>
                <a:prstClr val="white"/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93AED-0F10-4374-8D2D-F5EFC68B76AC}" type="slidenum">
              <a:rPr lang="es-MX" smtClean="0">
                <a:solidFill>
                  <a:prstClr val="white"/>
                </a:solidFill>
              </a:rPr>
              <a:pPr/>
              <a:t>‹Nº›</a:t>
            </a:fld>
            <a:endParaRPr lang="es-MX">
              <a:solidFill>
                <a:prstClr val="white"/>
              </a:solidFill>
            </a:endParaRPr>
          </a:p>
        </p:txBody>
      </p:sp>
      <p:sp>
        <p:nvSpPr>
          <p:cNvPr id="6" name="5 Título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0379395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65F34F-8C3A-4154-8AC6-15DCD5E71F77}" type="datetimeFigureOut">
              <a:rPr lang="es-MX" smtClean="0">
                <a:solidFill>
                  <a:prstClr val="black"/>
                </a:solidFill>
              </a:rPr>
              <a:pPr/>
              <a:t>20/03/2012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93AED-0F10-4374-8D2D-F5EFC68B76AC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032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865F34F-8C3A-4154-8AC6-15DCD5E71F77}" type="datetimeFigureOut">
              <a:rPr lang="es-MX" smtClean="0">
                <a:solidFill>
                  <a:prstClr val="black"/>
                </a:solidFill>
              </a:rPr>
              <a:pPr/>
              <a:t>20/03/2012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D93AED-0F10-4374-8D2D-F5EFC68B76AC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125092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865F34F-8C3A-4154-8AC6-15DCD5E71F77}" type="datetimeFigureOut">
              <a:rPr lang="es-MX" smtClean="0">
                <a:solidFill>
                  <a:prstClr val="white"/>
                </a:solidFill>
              </a:rPr>
              <a:pPr/>
              <a:t>20/03/2012</a:t>
            </a:fld>
            <a:endParaRPr lang="es-MX">
              <a:solidFill>
                <a:prstClr val="white"/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>
              <a:solidFill>
                <a:prstClr val="white"/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ED93AED-0F10-4374-8D2D-F5EFC68B76AC}" type="slidenum">
              <a:rPr lang="es-MX" smtClean="0">
                <a:solidFill>
                  <a:prstClr val="white"/>
                </a:solidFill>
              </a:rPr>
              <a:pPr/>
              <a:t>‹Nº›</a:t>
            </a:fld>
            <a:endParaRPr lang="es-MX">
              <a:solidFill>
                <a:prstClr val="white"/>
              </a:solidFill>
            </a:endParaRP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8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0" name="9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1" name="10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Cheurón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  <p:sp>
        <p:nvSpPr>
          <p:cNvPr id="13" name="12 Cheurón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928242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Forma libre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2" name="11 Forma libre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13 Triángulo rectángulo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cxnSp>
        <p:nvCxnSpPr>
          <p:cNvPr id="15" name="14 Conector recto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29 Marcador de texto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865F34F-8C3A-4154-8AC6-15DCD5E71F77}" type="datetimeFigureOut">
              <a:rPr lang="es-MX" smtClean="0">
                <a:solidFill>
                  <a:prstClr val="black"/>
                </a:solidFill>
              </a:rPr>
              <a:pPr/>
              <a:t>20/03/2012</a:t>
            </a:fld>
            <a:endParaRPr lang="es-MX">
              <a:solidFill>
                <a:prstClr val="black"/>
              </a:solidFill>
            </a:endParaRPr>
          </a:p>
        </p:txBody>
      </p:sp>
      <p:sp>
        <p:nvSpPr>
          <p:cNvPr id="22" name="21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>
              <a:solidFill>
                <a:prstClr val="black"/>
              </a:solidFill>
            </a:endParaRPr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ED93AED-0F10-4374-8D2D-F5EFC68B76AC}" type="slidenum">
              <a:rPr lang="es-MX" smtClean="0">
                <a:solidFill>
                  <a:prstClr val="black"/>
                </a:solidFill>
              </a:rPr>
              <a:pPr/>
              <a:t>‹Nº›</a:t>
            </a:fld>
            <a:endParaRPr lang="es-MX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574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MX" sz="3100" dirty="0" smtClean="0"/>
              <a:t> Es la ciencia del razonamiento, y que si seguimos sus sintaxis y reglas, podemos deducir nuevos hechos a partir de hechos anteriores. También sabemos que los nuevos hechos son tan correctos como lo eran los anteriores</a:t>
            </a:r>
            <a:r>
              <a:rPr lang="es-MX" sz="2500" dirty="0" smtClean="0"/>
              <a:t>.</a:t>
            </a:r>
          </a:p>
          <a:p>
            <a:endParaRPr lang="es-MX" sz="2500" dirty="0" smtClean="0"/>
          </a:p>
          <a:p>
            <a:endParaRPr lang="es-MX" sz="2500" dirty="0"/>
          </a:p>
          <a:p>
            <a:pPr>
              <a:buNone/>
            </a:pPr>
            <a:r>
              <a:rPr lang="es-MX" sz="3400" b="1" dirty="0" smtClean="0"/>
              <a:t> Proposiciones</a:t>
            </a:r>
            <a:r>
              <a:rPr lang="es-MX" sz="3100" dirty="0" smtClean="0"/>
              <a:t>: son enunciados declarativos que expresan ideas o pensamientos y  que pueden ser verdadera o falsa</a:t>
            </a:r>
          </a:p>
          <a:p>
            <a:pPr>
              <a:buNone/>
            </a:pPr>
            <a:endParaRPr lang="es-MX" sz="2500" dirty="0" smtClean="0"/>
          </a:p>
          <a:p>
            <a:pPr>
              <a:buNone/>
            </a:pPr>
            <a:r>
              <a:rPr lang="es-MX" sz="2800" dirty="0" smtClean="0"/>
              <a:t>   </a:t>
            </a:r>
            <a:r>
              <a:rPr lang="es-MX" sz="2200" dirty="0" smtClean="0"/>
              <a:t>Los enunciados o proposiciones pueden ser </a:t>
            </a:r>
            <a:r>
              <a:rPr lang="es-MX" sz="2200" b="1" dirty="0" smtClean="0"/>
              <a:t>atómicos</a:t>
            </a:r>
            <a:r>
              <a:rPr lang="es-MX" sz="2200" dirty="0" smtClean="0"/>
              <a:t> o simples, los que no se pueden descomponer en otros; y </a:t>
            </a:r>
            <a:r>
              <a:rPr lang="es-MX" sz="2200" b="1" dirty="0" smtClean="0"/>
              <a:t>moleculares</a:t>
            </a:r>
            <a:r>
              <a:rPr lang="es-MX" sz="2200" dirty="0" smtClean="0"/>
              <a:t> o complejos(compuestas), los que sí se pueden descomponer.</a:t>
            </a:r>
          </a:p>
          <a:p>
            <a:pPr>
              <a:buNone/>
            </a:pPr>
            <a:r>
              <a:rPr lang="es-MX" sz="2500" dirty="0" smtClean="0"/>
              <a:t> 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552" y="260648"/>
            <a:ext cx="8229600" cy="1143000"/>
          </a:xfrm>
        </p:spPr>
        <p:txBody>
          <a:bodyPr/>
          <a:lstStyle/>
          <a:p>
            <a:r>
              <a:rPr lang="es-MX" dirty="0" smtClean="0"/>
              <a:t>¿Qué es la lógica?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51065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2 Marcador de contenido"/>
          <p:cNvSpPr>
            <a:spLocks noGrp="1"/>
          </p:cNvSpPr>
          <p:nvPr>
            <p:ph idx="1"/>
          </p:nvPr>
        </p:nvSpPr>
        <p:spPr>
          <a:xfrm>
            <a:off x="500034" y="642918"/>
            <a:ext cx="8229600" cy="5857916"/>
          </a:xfrm>
        </p:spPr>
        <p:txBody>
          <a:bodyPr>
            <a:normAutofit/>
          </a:bodyPr>
          <a:lstStyle/>
          <a:p>
            <a:r>
              <a:rPr lang="es-MX" b="1" dirty="0" smtClean="0"/>
              <a:t>Proposición lógica</a:t>
            </a:r>
            <a:r>
              <a:rPr lang="es-MX" dirty="0" smtClean="0"/>
              <a:t>: </a:t>
            </a:r>
            <a:r>
              <a:rPr lang="es-MX" sz="2400" dirty="0" smtClean="0"/>
              <a:t>Es una afirmación que es verdadera o falsa sin ambigüedad.</a:t>
            </a:r>
          </a:p>
          <a:p>
            <a:pPr>
              <a:buNone/>
            </a:pPr>
            <a:r>
              <a:rPr lang="es-MX" sz="2400" dirty="0" smtClean="0"/>
              <a:t>    Eje:  3&lt;5     es verdadero.</a:t>
            </a:r>
          </a:p>
          <a:p>
            <a:pPr>
              <a:buNone/>
            </a:pPr>
            <a:r>
              <a:rPr lang="es-MX" sz="2400" dirty="0"/>
              <a:t> </a:t>
            </a:r>
            <a:r>
              <a:rPr lang="es-MX" sz="2400" dirty="0" smtClean="0"/>
              <a:t>              3≥5     es falso</a:t>
            </a:r>
          </a:p>
          <a:p>
            <a:pPr>
              <a:buNone/>
            </a:pPr>
            <a:r>
              <a:rPr lang="es-MX" sz="2400" dirty="0" smtClean="0"/>
              <a:t>  Usaremos  V para referirnos a un valor verdadero y F para referirnos a un valor falso.</a:t>
            </a:r>
          </a:p>
          <a:p>
            <a:pPr>
              <a:buNone/>
            </a:pPr>
            <a:r>
              <a:rPr lang="es-MX" sz="2400" dirty="0" smtClean="0"/>
              <a:t>  La notación estándar para designar una proposición pueden ser : </a:t>
            </a:r>
            <a:r>
              <a:rPr lang="es-MX" sz="2400" b="1" dirty="0" smtClean="0"/>
              <a:t>p</a:t>
            </a:r>
            <a:r>
              <a:rPr lang="es-MX" sz="2400" dirty="0" smtClean="0"/>
              <a:t>, </a:t>
            </a:r>
            <a:r>
              <a:rPr lang="es-MX" sz="2400" b="1" dirty="0" smtClean="0"/>
              <a:t>q</a:t>
            </a:r>
            <a:r>
              <a:rPr lang="es-MX" sz="2400" dirty="0" smtClean="0"/>
              <a:t>, </a:t>
            </a:r>
            <a:r>
              <a:rPr lang="es-MX" sz="2400" b="1" dirty="0" smtClean="0"/>
              <a:t>r,</a:t>
            </a:r>
            <a:r>
              <a:rPr lang="es-MX" sz="2400" dirty="0" smtClean="0"/>
              <a:t> </a:t>
            </a:r>
            <a:r>
              <a:rPr lang="es-MX" sz="2400" b="1" dirty="0" smtClean="0"/>
              <a:t>s</a:t>
            </a:r>
            <a:r>
              <a:rPr lang="es-MX" sz="2400" dirty="0" smtClean="0"/>
              <a:t>, </a:t>
            </a:r>
            <a:r>
              <a:rPr lang="es-MX" sz="2400" b="1" dirty="0" smtClean="0"/>
              <a:t>t</a:t>
            </a:r>
            <a:r>
              <a:rPr lang="es-MX" sz="2400" dirty="0" smtClean="0"/>
              <a:t>. Si hacen falta más variables, se recurre a subíndices  </a:t>
            </a:r>
          </a:p>
          <a:p>
            <a:pPr>
              <a:buNone/>
            </a:pPr>
            <a:r>
              <a:rPr lang="es-MX" sz="2800" dirty="0" smtClean="0"/>
              <a:t>       </a:t>
            </a:r>
          </a:p>
          <a:p>
            <a:pPr>
              <a:buNone/>
            </a:pPr>
            <a:r>
              <a:rPr lang="es-MX" sz="2000" dirty="0" smtClean="0"/>
              <a:t>ejemplo: </a:t>
            </a:r>
            <a:r>
              <a:rPr lang="es-MX" sz="2000" b="1" i="1" dirty="0" smtClean="0"/>
              <a:t>p</a:t>
            </a:r>
            <a:r>
              <a:rPr lang="es-MX" sz="2000" i="1" dirty="0" smtClean="0"/>
              <a:t> </a:t>
            </a:r>
            <a:r>
              <a:rPr lang="es-MX" sz="2000" dirty="0" smtClean="0"/>
              <a:t>puede simbolizar "La Tierra es un planeta" </a:t>
            </a:r>
          </a:p>
          <a:p>
            <a:pPr>
              <a:buNone/>
            </a:pPr>
            <a:r>
              <a:rPr lang="es-MX" sz="2000" dirty="0" smtClean="0"/>
              <a:t>                          </a:t>
            </a:r>
            <a:r>
              <a:rPr lang="es-MX" sz="2000" b="1" i="1" dirty="0" smtClean="0"/>
              <a:t>p=</a:t>
            </a:r>
            <a:r>
              <a:rPr lang="es-MX" sz="2000" i="1" dirty="0" smtClean="0"/>
              <a:t> La tierra es un planeta</a:t>
            </a:r>
            <a:r>
              <a:rPr lang="es-MX" sz="2000" dirty="0" smtClean="0"/>
              <a:t>  </a:t>
            </a:r>
            <a:endParaRPr lang="es-MX" sz="2000" dirty="0"/>
          </a:p>
        </p:txBody>
      </p:sp>
      <p:pic>
        <p:nvPicPr>
          <p:cNvPr id="5" name="4 Imagen" descr="http://www.xtec.es/~lvallmaj/passeig/logica/variprop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4357694"/>
            <a:ext cx="3643338" cy="2857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2772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rencia">
  <a:themeElements>
    <a:clrScheme name="Concurrenci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renci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renci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195</Words>
  <Application>Microsoft Office PowerPoint</Application>
  <PresentationFormat>Presentación en pantalla (4:3)</PresentationFormat>
  <Paragraphs>16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Concurrencia</vt:lpstr>
      <vt:lpstr>¿Qué es la lógica?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¿Qué es la lógica?</dc:title>
  <dc:creator>Reddly.MD</dc:creator>
  <cp:lastModifiedBy>Reddly.MD</cp:lastModifiedBy>
  <cp:revision>2</cp:revision>
  <dcterms:created xsi:type="dcterms:W3CDTF">2012-03-20T22:11:46Z</dcterms:created>
  <dcterms:modified xsi:type="dcterms:W3CDTF">2012-03-20T22:26:03Z</dcterms:modified>
</cp:coreProperties>
</file>