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59" r:id="rId5"/>
    <p:sldId id="264" r:id="rId6"/>
    <p:sldId id="265" r:id="rId7"/>
    <p:sldId id="266" r:id="rId8"/>
    <p:sldId id="267" r:id="rId9"/>
    <p:sldId id="268" r:id="rId10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306" autoAdjust="0"/>
    <p:restoredTop sz="94660"/>
  </p:normalViewPr>
  <p:slideViewPr>
    <p:cSldViewPr>
      <p:cViewPr>
        <p:scale>
          <a:sx n="55" d="100"/>
          <a:sy n="55" d="100"/>
        </p:scale>
        <p:origin x="-90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32A32-B64D-4FC9-BD3C-1C6462DAAAC9}" type="datetimeFigureOut">
              <a:rPr lang="es-ES" smtClean="0"/>
              <a:pPr/>
              <a:t>20/03/2012</a:t>
            </a:fld>
            <a:endParaRPr lang="es-ES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6B26089-3F96-415A-8CB5-53E08331133C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0648"/>
            <a:ext cx="8686800" cy="667544"/>
          </a:xfrm>
        </p:spPr>
        <p:txBody>
          <a:bodyPr/>
          <a:lstStyle/>
          <a:p>
            <a:r>
              <a:rPr lang="es-MX" dirty="0" smtClean="0"/>
              <a:t>Conjunto: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400600"/>
          </a:xfrm>
        </p:spPr>
        <p:txBody>
          <a:bodyPr>
            <a:normAutofit fontScale="92500" lnSpcReduction="20000"/>
          </a:bodyPr>
          <a:lstStyle/>
          <a:p>
            <a:r>
              <a:rPr lang="es-MX" dirty="0" smtClean="0"/>
              <a:t>En Pascal el </a:t>
            </a:r>
            <a:r>
              <a:rPr lang="es-MX" b="1" dirty="0" smtClean="0"/>
              <a:t>Conjunto</a:t>
            </a:r>
            <a:r>
              <a:rPr lang="es-MX" dirty="0" smtClean="0"/>
              <a:t> es un tipo de dato intrínseco llamado </a:t>
            </a:r>
            <a:r>
              <a:rPr lang="es-MX" b="1" dirty="0" smtClean="0"/>
              <a:t>Set</a:t>
            </a:r>
            <a:r>
              <a:rPr lang="es-MX" dirty="0" smtClean="0"/>
              <a:t>, mediante el cual se puede representar el estado, activo o inactivo, de una serie de valores integrales (enteros).</a:t>
            </a:r>
          </a:p>
          <a:p>
            <a:r>
              <a:rPr lang="es-MX" dirty="0" smtClean="0"/>
              <a:t>Un conjunto es una colección desordenada de valores no repetidos.</a:t>
            </a:r>
          </a:p>
          <a:p>
            <a:r>
              <a:rPr lang="es-MX" dirty="0" smtClean="0"/>
              <a:t>El tipo de datos que representa a los conjuntos se llama set.</a:t>
            </a:r>
          </a:p>
          <a:p>
            <a:r>
              <a:rPr lang="es-MX" dirty="0" smtClean="0"/>
              <a:t>El tipo set es mutable: una vez que se ha creado un conjunto, puede ser modificado.</a:t>
            </a:r>
          </a:p>
          <a:p>
            <a:r>
              <a:rPr lang="es-MX" dirty="0" smtClean="0"/>
              <a:t> Intuitivamente, un conjunto es una colección o clase de objetos bien definidos. Estos objetos se llaman elementos o miembros del conjunto.</a:t>
            </a:r>
          </a:p>
          <a:p>
            <a:endParaRPr lang="es-MX" dirty="0" smtClean="0"/>
          </a:p>
          <a:p>
            <a:endParaRPr lang="es-MX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1124744"/>
            <a:ext cx="8892480" cy="5472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Los conjuntos se denotan por letras mayúsculas y los elementos con letras minúsculas.</a:t>
            </a:r>
            <a:endParaRPr lang="pt-BR" dirty="0" smtClean="0"/>
          </a:p>
          <a:p>
            <a:pPr>
              <a:buNone/>
            </a:pPr>
            <a:r>
              <a:rPr lang="pt-BR" sz="2400" dirty="0" smtClean="0">
                <a:solidFill>
                  <a:srgbClr val="FF0000"/>
                </a:solidFill>
              </a:rPr>
              <a:t>V={a, e, i, o, u} , P={1, 3, 5, 7, 9}, T= {m, Lucas, 7, Cali}, Z={0,1,2,...}</a:t>
            </a: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pt-BR" sz="2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s-MX" sz="2800" dirty="0" smtClean="0">
                <a:solidFill>
                  <a:schemeClr val="tx1"/>
                </a:solidFill>
              </a:rPr>
              <a:t>Un conjunto se puede definir haciendo la presentación efectiva de cada uno de sus elementos, así el conjunto </a:t>
            </a:r>
            <a:r>
              <a:rPr lang="es-MX" sz="2800" dirty="0" smtClean="0">
                <a:solidFill>
                  <a:srgbClr val="0070C0"/>
                </a:solidFill>
              </a:rPr>
              <a:t>A </a:t>
            </a:r>
            <a:r>
              <a:rPr lang="es-MX" sz="2800" dirty="0" smtClean="0">
                <a:solidFill>
                  <a:schemeClr val="tx1"/>
                </a:solidFill>
              </a:rPr>
              <a:t>cuyos elementos son </a:t>
            </a:r>
            <a:r>
              <a:rPr lang="es-MX" sz="2800" dirty="0" smtClean="0">
                <a:solidFill>
                  <a:srgbClr val="0070C0"/>
                </a:solidFill>
              </a:rPr>
              <a:t>2, 3, 5</a:t>
            </a:r>
            <a:r>
              <a:rPr lang="es-MX" sz="2800" dirty="0" smtClean="0">
                <a:solidFill>
                  <a:schemeClr val="tx1"/>
                </a:solidFill>
              </a:rPr>
              <a:t>, se escribe: </a:t>
            </a:r>
            <a:r>
              <a:rPr lang="es-MX" sz="2800" dirty="0" smtClean="0">
                <a:solidFill>
                  <a:srgbClr val="FF0000"/>
                </a:solidFill>
              </a:rPr>
              <a:t>A = { 2, 3, 5} </a:t>
            </a:r>
            <a:r>
              <a:rPr lang="es-MX" sz="2800" dirty="0" smtClean="0">
                <a:solidFill>
                  <a:schemeClr val="tx1"/>
                </a:solidFill>
              </a:rPr>
              <a:t>Esto se conoce como expresión por extensión del conjunto.</a:t>
            </a:r>
            <a:endParaRPr lang="es-ES" sz="2800" dirty="0">
              <a:solidFill>
                <a:schemeClr val="tx1"/>
              </a:solidFill>
            </a:endParaRPr>
          </a:p>
        </p:txBody>
      </p:sp>
      <p:sp>
        <p:nvSpPr>
          <p:cNvPr id="4" name="3 Rectángulo"/>
          <p:cNvSpPr/>
          <p:nvPr/>
        </p:nvSpPr>
        <p:spPr>
          <a:xfrm>
            <a:off x="169168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rgbClr val="0070C0"/>
                </a:solidFill>
              </a:rPr>
              <a:t>x </a:t>
            </a:r>
            <a:r>
              <a:rPr lang="es-ES" sz="4400" dirty="0" smtClean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 smtClean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932040" y="2924944"/>
            <a:ext cx="1616136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400" dirty="0" smtClean="0">
                <a:solidFill>
                  <a:srgbClr val="0070C0"/>
                </a:solidFill>
              </a:rPr>
              <a:t>x </a:t>
            </a:r>
            <a:r>
              <a:rPr lang="es-ES" sz="4400" dirty="0" smtClean="0">
                <a:solidFill>
                  <a:srgbClr val="0070C0"/>
                </a:solidFill>
                <a:latin typeface="Arial"/>
                <a:cs typeface="Arial"/>
              </a:rPr>
              <a:t>є</a:t>
            </a:r>
            <a:r>
              <a:rPr lang="es-MX" sz="4400" dirty="0" smtClean="0">
                <a:solidFill>
                  <a:srgbClr val="0070C0"/>
                </a:solidFill>
                <a:latin typeface="Arial"/>
                <a:cs typeface="Arial"/>
              </a:rPr>
              <a:t> </a:t>
            </a:r>
            <a:r>
              <a:rPr lang="es-ES" sz="4400" dirty="0" smtClean="0">
                <a:solidFill>
                  <a:srgbClr val="0070C0"/>
                </a:solidFill>
              </a:rPr>
              <a:t>A</a:t>
            </a:r>
            <a:endParaRPr lang="es-ES" sz="4400" dirty="0">
              <a:solidFill>
                <a:srgbClr val="0070C0"/>
              </a:solidFill>
            </a:endParaRPr>
          </a:p>
        </p:txBody>
      </p:sp>
      <p:cxnSp>
        <p:nvCxnSpPr>
          <p:cNvPr id="7" name="6 Conector recto"/>
          <p:cNvCxnSpPr/>
          <p:nvPr/>
        </p:nvCxnSpPr>
        <p:spPr>
          <a:xfrm flipH="1">
            <a:off x="5436096" y="2996952"/>
            <a:ext cx="216024" cy="648072"/>
          </a:xfrm>
          <a:prstGeom prst="line">
            <a:avLst/>
          </a:prstGeom>
          <a:ln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Otra forma de definir un conjunto es enunciando una propiedad que permita seleccionar de un conjunto ya formado, aquellos que verifiquen dicha propiedad. Se escribe: </a:t>
            </a:r>
            <a:r>
              <a:rPr lang="es-MX" dirty="0" smtClean="0">
                <a:solidFill>
                  <a:srgbClr val="FF0000"/>
                </a:solidFill>
              </a:rPr>
              <a:t>B = { x | x es par} </a:t>
            </a:r>
            <a:r>
              <a:rPr lang="es-MX" dirty="0" smtClean="0"/>
              <a:t>lo que se lee: "</a:t>
            </a:r>
            <a:r>
              <a:rPr lang="es-MX" dirty="0" smtClean="0">
                <a:solidFill>
                  <a:srgbClr val="0070C0"/>
                </a:solidFill>
              </a:rPr>
              <a:t>B es el conjunto de los números x tales que x es par</a:t>
            </a:r>
            <a:r>
              <a:rPr lang="es-MX" dirty="0" smtClean="0"/>
              <a:t>". Esta forma de definir un conjunto de llama por comprensión.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Un conjunto no puede representar un rango mayor a 256 elementos del tipo.</a:t>
            </a:r>
          </a:p>
          <a:p>
            <a:r>
              <a:rPr lang="es-MX" dirty="0" smtClean="0"/>
              <a:t>Se debe indicar el primer y único elemento.</a:t>
            </a:r>
          </a:p>
          <a:p>
            <a:r>
              <a:rPr lang="es-MX" dirty="0" smtClean="0"/>
              <a:t>Estos valores han de ser de tipo </a:t>
            </a:r>
            <a:r>
              <a:rPr lang="es-MX" i="1" dirty="0" err="1" smtClean="0"/>
              <a:t>unsigned</a:t>
            </a:r>
            <a:r>
              <a:rPr lang="es-MX" i="1" dirty="0" smtClean="0"/>
              <a:t> </a:t>
            </a:r>
            <a:r>
              <a:rPr lang="es-MX" i="1" dirty="0" err="1" smtClean="0"/>
              <a:t>char</a:t>
            </a:r>
            <a:r>
              <a:rPr lang="es-MX" i="1" dirty="0" smtClean="0"/>
              <a:t>, </a:t>
            </a:r>
            <a:r>
              <a:rPr lang="es-MX" dirty="0" smtClean="0"/>
              <a:t>de ahí que no sea  posible tratar con más de 256 diferentes.</a:t>
            </a:r>
            <a:endParaRPr lang="es-ES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188640"/>
            <a:ext cx="8686800" cy="838200"/>
          </a:xfrm>
        </p:spPr>
        <p:txBody>
          <a:bodyPr/>
          <a:lstStyle/>
          <a:p>
            <a:r>
              <a:rPr lang="es-MX" dirty="0" smtClean="0"/>
              <a:t>Operaciones con conjuntos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La unión de los conjuntos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a B o a ambos. Se denota la unión de A y B por A È B y se llama unión de A y B.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 x Î ( A È B) Û x Î A Ú x Î B.</a:t>
            </a:r>
          </a:p>
          <a:p>
            <a:pPr algn="ctr">
              <a:buNone/>
            </a:pPr>
            <a:endParaRPr lang="es-MX" dirty="0" smtClean="0">
              <a:solidFill>
                <a:srgbClr val="FF0000"/>
              </a:solidFill>
            </a:endParaRPr>
          </a:p>
          <a:p>
            <a:pPr algn="ctr">
              <a:buNone/>
            </a:pP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1026" name="Picture 2" descr="http://eisc.univalle.edu.co/materias/Matematicas_Discretas_1/notes/imagenes/dib3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9712" y="4005064"/>
            <a:ext cx="5256584" cy="244410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05680" y="1124744"/>
            <a:ext cx="8686800" cy="5472608"/>
          </a:xfrm>
        </p:spPr>
        <p:txBody>
          <a:bodyPr/>
          <a:lstStyle/>
          <a:p>
            <a:r>
              <a:rPr lang="es-MX" sz="2800" dirty="0" smtClean="0"/>
              <a:t> La intersección de dos conjuntos A y B es el conjunto de los elementos que son comunes a </a:t>
            </a:r>
            <a:r>
              <a:rPr lang="es-MX" sz="2800" dirty="0" err="1" smtClean="0"/>
              <a:t>A</a:t>
            </a:r>
            <a:r>
              <a:rPr lang="es-MX" sz="2800" dirty="0" smtClean="0"/>
              <a:t> y a B, esto es, aquellos que pertenecen a </a:t>
            </a:r>
            <a:r>
              <a:rPr lang="es-MX" sz="2800" dirty="0" err="1" smtClean="0"/>
              <a:t>A</a:t>
            </a:r>
            <a:r>
              <a:rPr lang="es-MX" sz="2800" dirty="0" smtClean="0"/>
              <a:t>  y que también pertenecen a B. Se denota la intersección de A y B por A Ç B y se lee "A intersección B".</a:t>
            </a:r>
          </a:p>
          <a:p>
            <a:pPr>
              <a:buNone/>
            </a:pPr>
            <a:endParaRPr lang="es-MX" sz="2800" dirty="0" smtClean="0"/>
          </a:p>
          <a:p>
            <a:pPr algn="ctr">
              <a:buNone/>
            </a:pPr>
            <a:r>
              <a:rPr lang="pt-BR" dirty="0" smtClean="0">
                <a:solidFill>
                  <a:srgbClr val="FF0000"/>
                </a:solidFill>
              </a:rPr>
              <a:t>x Î (A Ç B) Û x Î A Ù x Î B.</a:t>
            </a:r>
          </a:p>
          <a:p>
            <a:pPr>
              <a:buNone/>
            </a:pPr>
            <a:r>
              <a:rPr lang="es-MX" dirty="0" smtClean="0"/>
              <a:t>               </a:t>
            </a:r>
            <a:endParaRPr lang="es-ES" dirty="0"/>
          </a:p>
        </p:txBody>
      </p:sp>
      <p:pic>
        <p:nvPicPr>
          <p:cNvPr id="19458" name="Picture 2" descr="http://eisc.univalle.edu.co/materias/Matematicas_Discretas_1/notes/imagenes/dib33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7704" y="5013176"/>
            <a:ext cx="5616624" cy="13335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124744"/>
            <a:ext cx="8686800" cy="5733256"/>
          </a:xfrm>
        </p:spPr>
        <p:txBody>
          <a:bodyPr/>
          <a:lstStyle/>
          <a:p>
            <a:r>
              <a:rPr lang="es-MX" dirty="0" smtClean="0"/>
              <a:t>El complemento de un conjunto A es el conjunto de todos los elementos que no pertenecen a </a:t>
            </a:r>
            <a:r>
              <a:rPr lang="es-MX" dirty="0" err="1" smtClean="0"/>
              <a:t>A</a:t>
            </a:r>
            <a:r>
              <a:rPr lang="es-MX" dirty="0" smtClean="0"/>
              <a:t>, es decir, el conjunto de todos los elementos que están en el Universal y no están en A. El complemento de A se denota por A'.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¬A Û x Î 1 Ù x Ï A.</a:t>
            </a:r>
          </a:p>
          <a:p>
            <a:pPr>
              <a:buNone/>
            </a:pPr>
            <a:r>
              <a:rPr lang="es-MX" dirty="0" smtClean="0"/>
              <a:t>                                      </a:t>
            </a:r>
            <a:endParaRPr lang="es-ES" dirty="0"/>
          </a:p>
        </p:txBody>
      </p:sp>
      <p:pic>
        <p:nvPicPr>
          <p:cNvPr id="21508" name="Picture 4" descr="http://eisc.univalle.edu.co/materias/Matematicas_Discretas_1/notes/imagenes/dib34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4941168"/>
            <a:ext cx="4536504" cy="19168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43190"/>
          </a:xfrm>
        </p:spPr>
        <p:txBody>
          <a:bodyPr/>
          <a:lstStyle/>
          <a:p>
            <a:r>
              <a:rPr lang="es-MX" dirty="0" smtClean="0"/>
              <a:t>La diferencia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pero no B. La diferencia de A con B es llamado el Complemento de B con respecto a </a:t>
            </a:r>
            <a:r>
              <a:rPr lang="es-MX" dirty="0" err="1" smtClean="0"/>
              <a:t>A</a:t>
            </a:r>
            <a:r>
              <a:rPr lang="es-MX" dirty="0" smtClean="0"/>
              <a:t>.</a:t>
            </a:r>
          </a:p>
          <a:p>
            <a:pPr algn="ctr">
              <a:buNone/>
            </a:pPr>
            <a:r>
              <a:rPr lang="es-MX" dirty="0" smtClean="0"/>
              <a:t> </a:t>
            </a:r>
            <a:r>
              <a:rPr lang="es-MX" dirty="0" smtClean="0">
                <a:solidFill>
                  <a:srgbClr val="FF0000"/>
                </a:solidFill>
              </a:rPr>
              <a:t>x Î (A - B) Û x Î A Ù x Ï B.</a:t>
            </a:r>
          </a:p>
          <a:p>
            <a:endParaRPr lang="es-ES" dirty="0"/>
          </a:p>
        </p:txBody>
      </p:sp>
      <p:pic>
        <p:nvPicPr>
          <p:cNvPr id="20482" name="Picture 2" descr="http://eisc.univalle.edu.co/materias/Matematicas_Discretas_1/notes/imagenes/dib4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4437112"/>
            <a:ext cx="5976664" cy="201622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77688" y="1340768"/>
            <a:ext cx="8686800" cy="4525963"/>
          </a:xfrm>
        </p:spPr>
        <p:txBody>
          <a:bodyPr/>
          <a:lstStyle/>
          <a:p>
            <a:r>
              <a:rPr lang="es-MX" dirty="0" smtClean="0"/>
              <a:t> La diferencia simétrica dos conjunto A y B, es el conjunto de todos los elementos que pertenecen a </a:t>
            </a:r>
            <a:r>
              <a:rPr lang="es-MX" dirty="0" err="1" smtClean="0"/>
              <a:t>A</a:t>
            </a:r>
            <a:r>
              <a:rPr lang="es-MX" dirty="0" smtClean="0"/>
              <a:t> o B, pero no a ambos.</a:t>
            </a:r>
          </a:p>
          <a:p>
            <a:pPr algn="ctr">
              <a:buNone/>
            </a:pPr>
            <a:r>
              <a:rPr lang="es-MX" dirty="0" smtClean="0">
                <a:solidFill>
                  <a:srgbClr val="FF0000"/>
                </a:solidFill>
              </a:rPr>
              <a:t>x Î (A Å B) Û (x Î A Ù x Ï B) Ú (x Ï A Ù x Î B).</a:t>
            </a:r>
            <a:endParaRPr lang="es-MX" dirty="0">
              <a:solidFill>
                <a:srgbClr val="FF0000"/>
              </a:solidFill>
            </a:endParaRPr>
          </a:p>
        </p:txBody>
      </p:sp>
      <p:pic>
        <p:nvPicPr>
          <p:cNvPr id="22530" name="Picture 2" descr="http://eisc.univalle.edu.co/materias/Matematicas_Discretas_1/notes/imagenes/dib40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3789040"/>
            <a:ext cx="5616624" cy="25881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195</TotalTime>
  <Words>338</Words>
  <Application>Microsoft Office PowerPoint</Application>
  <PresentationFormat>Presentación en pantalla (4:3)</PresentationFormat>
  <Paragraphs>32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0" baseType="lpstr">
      <vt:lpstr>Viajes</vt:lpstr>
      <vt:lpstr>Conjunto:</vt:lpstr>
      <vt:lpstr>Diapositiva 2</vt:lpstr>
      <vt:lpstr>Diapositiva 3</vt:lpstr>
      <vt:lpstr>Diapositiva 4</vt:lpstr>
      <vt:lpstr>Operaciones con conjuntos</vt:lpstr>
      <vt:lpstr>Diapositiva 6</vt:lpstr>
      <vt:lpstr>Diapositiva 7</vt:lpstr>
      <vt:lpstr>Diapositiva 8</vt:lpstr>
      <vt:lpstr>Diapositiva 9</vt:lpstr>
    </vt:vector>
  </TitlesOfParts>
  <Company>Your Company Name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Programación Básica</dc:title>
  <dc:creator>Your User Name</dc:creator>
  <cp:lastModifiedBy>Marta González Medellín</cp:lastModifiedBy>
  <cp:revision>21</cp:revision>
  <dcterms:created xsi:type="dcterms:W3CDTF">2012-02-08T18:30:03Z</dcterms:created>
  <dcterms:modified xsi:type="dcterms:W3CDTF">2012-03-20T23:05:33Z</dcterms:modified>
</cp:coreProperties>
</file>