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24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84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1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988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85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70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028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432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81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10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29D2D-BDD0-4894-A0A2-17BE28FEF3D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4053E-A6D8-463B-ABB2-717455471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3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76672"/>
            <a:ext cx="6400800" cy="5162128"/>
          </a:xfrm>
        </p:spPr>
        <p:txBody>
          <a:bodyPr>
            <a:normAutofit fontScale="40000" lnSpcReduction="20000"/>
          </a:bodyPr>
          <a:lstStyle/>
          <a:p>
            <a:r>
              <a:rPr lang="es-MX" sz="4200" b="1" dirty="0" smtClean="0">
                <a:latin typeface="Arial" pitchFamily="34" charset="0"/>
                <a:cs typeface="Arial" pitchFamily="34" charset="0"/>
              </a:rPr>
              <a:t>Negación: ¬. (También: -, ~ ) </a:t>
            </a:r>
            <a:br>
              <a:rPr lang="es-MX" sz="4200" b="1" dirty="0" smtClean="0">
                <a:latin typeface="Arial" pitchFamily="34" charset="0"/>
                <a:cs typeface="Arial" pitchFamily="34" charset="0"/>
              </a:rPr>
            </a:br>
            <a:r>
              <a:rPr lang="es-MX" sz="4200" b="1" dirty="0" smtClean="0">
                <a:latin typeface="Arial" pitchFamily="34" charset="0"/>
                <a:cs typeface="Arial" pitchFamily="34" charset="0"/>
              </a:rPr>
              <a:t>Representa la partícula lingüística </a:t>
            </a:r>
            <a:r>
              <a:rPr lang="es-MX" sz="4200" b="1" i="1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s-MX" sz="4200" b="1" dirty="0" smtClean="0">
                <a:latin typeface="Arial" pitchFamily="34" charset="0"/>
                <a:cs typeface="Arial" pitchFamily="34" charset="0"/>
              </a:rPr>
              <a:t> o cualquiera otras partículas que incluyan la idea de negación. Al construir la negación de una proposición p, se pueden usar cualquiera de las siguientes expresiones equivalentes: “no es cierto que…”; “no es el caso que…”; “no ocurre que…”; “es falso que…”, o poner “no” antes del verbo.</a:t>
            </a:r>
          </a:p>
          <a:p>
            <a:r>
              <a:rPr lang="es-MX" sz="4200" b="1" dirty="0" smtClean="0">
                <a:latin typeface="Arial" pitchFamily="34" charset="0"/>
                <a:cs typeface="Arial" pitchFamily="34" charset="0"/>
              </a:rPr>
              <a:t>Ejemplo.- sea p: 5 es un numero primo. Algunas posibilidades de expresar la negación ¬p son: 5 no es un numero primo, no es cierto que 5 es un numero primo, no ocurre que 5 es un numero primo; no es el caso que 5 sea un numero primo, es falso que 5 sea un numero primo.</a:t>
            </a:r>
          </a:p>
          <a:p>
            <a:endParaRPr lang="es-MX" sz="4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4200" b="1" dirty="0" smtClean="0">
                <a:latin typeface="Arial" pitchFamily="34" charset="0"/>
                <a:cs typeface="Arial" pitchFamily="34" charset="0"/>
              </a:rPr>
              <a:t>La tabla de verdad para la negación de una proposición p cualquiera es:</a:t>
            </a:r>
          </a:p>
          <a:p>
            <a:r>
              <a:rPr lang="es-MX" sz="4200" b="1" dirty="0" smtClean="0">
                <a:latin typeface="Arial" pitchFamily="34" charset="0"/>
                <a:cs typeface="Arial" pitchFamily="34" charset="0"/>
              </a:rPr>
              <a:t>P             ¬p</a:t>
            </a:r>
          </a:p>
          <a:p>
            <a:r>
              <a:rPr lang="es-MX" sz="4200" b="1" dirty="0" smtClean="0">
                <a:latin typeface="Arial" pitchFamily="34" charset="0"/>
                <a:cs typeface="Arial" pitchFamily="34" charset="0"/>
              </a:rPr>
              <a:t>         5 es un numero primo        V                F</a:t>
            </a:r>
          </a:p>
          <a:p>
            <a:r>
              <a:rPr lang="es-MX" sz="4200" b="1" dirty="0" smtClean="0">
                <a:latin typeface="Arial" pitchFamily="34" charset="0"/>
                <a:cs typeface="Arial" pitchFamily="34" charset="0"/>
              </a:rPr>
              <a:t>           3 es numero par               F                V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840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s-MX" sz="7200" dirty="0" smtClean="0"/>
              <a:t>Dada una proposición cualquiera p, podemos construir la tabla de verdad de la </a:t>
            </a:r>
            <a:r>
              <a:rPr lang="es-MX" sz="7200" b="1" dirty="0" smtClean="0"/>
              <a:t>negación de una negación</a:t>
            </a:r>
            <a:r>
              <a:rPr lang="es-MX" sz="7200" dirty="0" smtClean="0"/>
              <a:t>, al asignar todos los valores de verdad que pueden tomar la proposición p, sin importar su carga semántica.</a:t>
            </a:r>
          </a:p>
          <a:p>
            <a:pPr algn="ctr">
              <a:buNone/>
            </a:pPr>
            <a:r>
              <a:rPr lang="es-MX" sz="7200" dirty="0" smtClean="0"/>
              <a:t>    p         ¬p           ¬(¬p)</a:t>
            </a:r>
          </a:p>
          <a:p>
            <a:pPr algn="ctr">
              <a:buNone/>
            </a:pPr>
            <a:r>
              <a:rPr lang="es-MX" sz="7200" dirty="0" smtClean="0"/>
              <a:t> V           F               V    </a:t>
            </a:r>
          </a:p>
          <a:p>
            <a:pPr algn="ctr">
              <a:buNone/>
            </a:pPr>
            <a:r>
              <a:rPr lang="es-MX" sz="7200" dirty="0" smtClean="0"/>
              <a:t> F           V              F</a:t>
            </a:r>
          </a:p>
          <a:p>
            <a:pPr algn="just">
              <a:buNone/>
            </a:pPr>
            <a:r>
              <a:rPr lang="es-MX" sz="7200" dirty="0" smtClean="0"/>
              <a:t>Ejemplo: sea la función proposicional Q(X): x es un numero natural. La proposición lógica Q(5) es verdadero y la negación ¬Q(5) es falsa, en cambio, Q(-5) es falsa y ¬Q(-5) es verdadero.</a:t>
            </a:r>
          </a:p>
          <a:p>
            <a:pPr algn="just">
              <a:buNone/>
            </a:pPr>
            <a:endParaRPr lang="es-MX" sz="7200" dirty="0" smtClean="0"/>
          </a:p>
          <a:p>
            <a:r>
              <a:rPr lang="es-MX" sz="7200" b="1" dirty="0" smtClean="0"/>
              <a:t>Conjunción: </a:t>
            </a:r>
            <a:r>
              <a:rPr lang="es-MX" sz="7200" dirty="0" smtClean="0"/>
              <a:t>^ . (También: ·, &amp; )</a:t>
            </a:r>
          </a:p>
          <a:p>
            <a:r>
              <a:rPr lang="es-MX" sz="7200" dirty="0" smtClean="0"/>
              <a:t>La conectiva lógica que da lugar al conjunción es la y. el símbolo lógico estándar para la y es ^ , que tiene su origen en una rotación ortogonal negativa del símbolo que denota la relación matemática de orden menor que. Si se tiene en cuenta que entre los valores lógicos F y V hay una relación de orden en la que F&lt;V, el vértice hacia arriba del símbolo ^ indica que se debe tomar el menor de los dos valores de verdad sobre los que opera la conectiva y.</a:t>
            </a:r>
          </a:p>
          <a:p>
            <a:pPr>
              <a:buNone/>
            </a:pPr>
            <a:r>
              <a:rPr lang="es-MX" sz="7200" b="1" dirty="0" smtClean="0"/>
              <a:t>        Definición </a:t>
            </a:r>
            <a:r>
              <a:rPr lang="es-MX" sz="7200" dirty="0" smtClean="0">
                <a:solidFill>
                  <a:srgbClr val="002060"/>
                </a:solidFill>
              </a:rPr>
              <a:t>: Se llama conjunción a una proposición compuesta de la forma  p ^ q donde p , q son dos proposiciones cuales quiera. El valor de verdad de la conjunción  p ^q  es V  cuando p , q son simultáneamente  verdaderas y F en cualquier otro caso 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427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40000" lnSpcReduction="20000"/>
          </a:bodyPr>
          <a:lstStyle/>
          <a:p>
            <a:r>
              <a:rPr lang="es-MX" sz="4500" dirty="0" smtClean="0"/>
              <a:t>Si p , q son dos proposiciones cualesquiera  la tabla de verdad para lo conjunción es </a:t>
            </a:r>
          </a:p>
          <a:p>
            <a:pPr>
              <a:buNone/>
            </a:pPr>
            <a:r>
              <a:rPr lang="es-MX" sz="4500" dirty="0" smtClean="0"/>
              <a:t>                        p         q      </a:t>
            </a:r>
            <a:r>
              <a:rPr lang="es-MX" sz="4500" dirty="0" err="1" smtClean="0"/>
              <a:t>p^q</a:t>
            </a:r>
            <a:endParaRPr lang="es-MX" sz="4500" dirty="0" smtClean="0"/>
          </a:p>
          <a:p>
            <a:pPr>
              <a:buNone/>
            </a:pPr>
            <a:r>
              <a:rPr lang="es-MX" sz="4500" dirty="0" smtClean="0"/>
              <a:t>                        V         </a:t>
            </a:r>
            <a:r>
              <a:rPr lang="es-MX" sz="4500" dirty="0" err="1" smtClean="0"/>
              <a:t>V</a:t>
            </a:r>
            <a:r>
              <a:rPr lang="es-MX" sz="4500" dirty="0" smtClean="0"/>
              <a:t>         </a:t>
            </a:r>
            <a:r>
              <a:rPr lang="es-MX" sz="4500" dirty="0" err="1" smtClean="0"/>
              <a:t>V</a:t>
            </a:r>
            <a:endParaRPr lang="es-MX" sz="4500" dirty="0" smtClean="0"/>
          </a:p>
          <a:p>
            <a:pPr>
              <a:buNone/>
            </a:pPr>
            <a:r>
              <a:rPr lang="es-MX" sz="4500" dirty="0" smtClean="0"/>
              <a:t>                        V          F         </a:t>
            </a:r>
            <a:r>
              <a:rPr lang="es-MX" sz="4500" dirty="0" err="1" smtClean="0"/>
              <a:t>F</a:t>
            </a:r>
            <a:endParaRPr lang="es-MX" sz="4500" dirty="0" smtClean="0"/>
          </a:p>
          <a:p>
            <a:pPr>
              <a:buNone/>
            </a:pPr>
            <a:r>
              <a:rPr lang="es-MX" sz="4500" dirty="0" smtClean="0"/>
              <a:t>                        F          V         F  </a:t>
            </a:r>
          </a:p>
          <a:p>
            <a:pPr>
              <a:buNone/>
            </a:pPr>
            <a:r>
              <a:rPr lang="es-MX" sz="4500" dirty="0" smtClean="0"/>
              <a:t>                        F          </a:t>
            </a:r>
            <a:r>
              <a:rPr lang="es-MX" sz="4500" dirty="0" err="1" smtClean="0"/>
              <a:t>F</a:t>
            </a:r>
            <a:r>
              <a:rPr lang="es-MX" sz="4500" dirty="0" smtClean="0"/>
              <a:t>          </a:t>
            </a:r>
            <a:r>
              <a:rPr lang="es-MX" sz="4500" dirty="0" err="1" smtClean="0"/>
              <a:t>F</a:t>
            </a:r>
            <a:endParaRPr lang="es-MX" sz="4500" dirty="0" smtClean="0"/>
          </a:p>
          <a:p>
            <a:pPr>
              <a:buNone/>
            </a:pPr>
            <a:r>
              <a:rPr lang="es-MX" sz="4500" dirty="0" smtClean="0"/>
              <a:t>    La conjunción cumple con las propiedades conmutativas y asociativas  es decir para tres preposiciones cualesquiera p ,q y r se cumplen las siguientes dos propiedades:</a:t>
            </a:r>
          </a:p>
          <a:p>
            <a:pPr>
              <a:buNone/>
            </a:pPr>
            <a:r>
              <a:rPr lang="es-MX" sz="4500" dirty="0" smtClean="0"/>
              <a:t>          </a:t>
            </a:r>
            <a:r>
              <a:rPr lang="es-MX" sz="4500" dirty="0" err="1" smtClean="0"/>
              <a:t>p^q</a:t>
            </a:r>
            <a:r>
              <a:rPr lang="es-MX" sz="4500" dirty="0" smtClean="0"/>
              <a:t>= </a:t>
            </a:r>
            <a:r>
              <a:rPr lang="es-MX" sz="4500" dirty="0" err="1" smtClean="0"/>
              <a:t>q^p</a:t>
            </a:r>
            <a:r>
              <a:rPr lang="es-MX" sz="4500" dirty="0" smtClean="0"/>
              <a:t>                   y                    </a:t>
            </a:r>
            <a:r>
              <a:rPr lang="es-MX" sz="4500" dirty="0" err="1" smtClean="0"/>
              <a:t>p^q^r</a:t>
            </a:r>
            <a:r>
              <a:rPr lang="es-MX" sz="4500" dirty="0" smtClean="0"/>
              <a:t> =(</a:t>
            </a:r>
            <a:r>
              <a:rPr lang="es-MX" sz="4500" dirty="0" err="1" smtClean="0"/>
              <a:t>p^q</a:t>
            </a:r>
            <a:r>
              <a:rPr lang="es-MX" sz="4500" dirty="0" smtClean="0"/>
              <a:t>)^r = p^(q^9).</a:t>
            </a:r>
          </a:p>
          <a:p>
            <a:pPr>
              <a:buNone/>
            </a:pPr>
            <a:r>
              <a:rPr lang="es-MX" sz="4500" dirty="0" smtClean="0"/>
              <a:t>En conclusión: sean n proposiciones lógicas </a:t>
            </a:r>
            <a:r>
              <a:rPr lang="es-MX" sz="4500" dirty="0" err="1" smtClean="0"/>
              <a:t>p₁,p</a:t>
            </a:r>
            <a:r>
              <a:rPr lang="es-MX" sz="4500" dirty="0" smtClean="0"/>
              <a:t>₂…….pn . La conjunción p₁^p₂ …. ^</a:t>
            </a:r>
            <a:r>
              <a:rPr lang="es-MX" sz="4500" dirty="0" err="1" smtClean="0"/>
              <a:t>pn</a:t>
            </a:r>
            <a:r>
              <a:rPr lang="es-MX" sz="4500" dirty="0" smtClean="0"/>
              <a:t>  es verdadera únicamente cuando todas las n proposiciones tiene el valor de verdad V, y falsa en todos los demás casos.</a:t>
            </a:r>
          </a:p>
          <a:p>
            <a:pPr>
              <a:buNone/>
            </a:pPr>
            <a:endParaRPr lang="es-MX" sz="4500" dirty="0" smtClean="0"/>
          </a:p>
          <a:p>
            <a:pPr>
              <a:buNone/>
            </a:pPr>
            <a:r>
              <a:rPr lang="es-MX" sz="4500" dirty="0" smtClean="0"/>
              <a:t>    </a:t>
            </a:r>
            <a:r>
              <a:rPr lang="es-MX" sz="4500" b="1" dirty="0" smtClean="0"/>
              <a:t>Disyunción:</a:t>
            </a:r>
          </a:p>
          <a:p>
            <a:pPr>
              <a:buNone/>
            </a:pPr>
            <a:r>
              <a:rPr lang="es-MX" sz="4500" dirty="0" smtClean="0"/>
              <a:t>La conectiva lógica que da lugar ala disyunción es la “o” inclusiva. El símbolo lógico estándar para la “o” inclusiva es </a:t>
            </a:r>
            <a:r>
              <a:rPr lang="az-Cyrl-AZ" sz="4500" dirty="0" smtClean="0"/>
              <a:t>Ѵ</a:t>
            </a:r>
            <a:r>
              <a:rPr lang="es-MX" sz="4500" dirty="0" smtClean="0"/>
              <a:t>  el cual tiene su origen en la palabra latina “</a:t>
            </a:r>
            <a:r>
              <a:rPr lang="es-MX" sz="4500" dirty="0" err="1" smtClean="0"/>
              <a:t>vel</a:t>
            </a:r>
            <a:r>
              <a:rPr lang="es-MX" sz="4500" dirty="0" smtClean="0"/>
              <a:t>”, cuya carga semántica indica el uso inclusivo de la  “o” española.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590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Definición : se llama disyunción a una proposición compuesta de la forma p</a:t>
            </a:r>
            <a:r>
              <a:rPr lang="az-Cyrl-AZ" dirty="0" smtClean="0"/>
              <a:t> </a:t>
            </a:r>
            <a:r>
              <a:rPr lang="az-Cyrl-AZ" sz="2000" dirty="0" smtClean="0"/>
              <a:t>Ѵ</a:t>
            </a:r>
            <a:r>
              <a:rPr lang="es-MX" sz="2000" dirty="0" smtClean="0"/>
              <a:t>  </a:t>
            </a:r>
            <a:r>
              <a:rPr lang="es-MX" dirty="0" smtClean="0"/>
              <a:t>q, donde </a:t>
            </a:r>
            <a:r>
              <a:rPr lang="es-MX" dirty="0" err="1" smtClean="0"/>
              <a:t>p,q</a:t>
            </a:r>
            <a:r>
              <a:rPr lang="es-MX" dirty="0" smtClean="0"/>
              <a:t> son dos proposiciones cualesquiera. El valor </a:t>
            </a:r>
            <a:r>
              <a:rPr lang="es-MX" dirty="0" err="1" smtClean="0"/>
              <a:t>deverdad</a:t>
            </a:r>
            <a:r>
              <a:rPr lang="es-MX" dirty="0" smtClean="0"/>
              <a:t> de la </a:t>
            </a:r>
            <a:r>
              <a:rPr lang="es-MX" dirty="0" err="1" smtClean="0"/>
              <a:t>disyumcion</a:t>
            </a:r>
            <a:r>
              <a:rPr lang="es-MX" dirty="0" smtClean="0"/>
              <a:t> p</a:t>
            </a:r>
            <a:r>
              <a:rPr lang="az-Cyrl-AZ" dirty="0" smtClean="0"/>
              <a:t> </a:t>
            </a:r>
            <a:r>
              <a:rPr lang="az-Cyrl-AZ" sz="2000" dirty="0" smtClean="0"/>
              <a:t>Ѵ</a:t>
            </a:r>
            <a:r>
              <a:rPr lang="es-MX" dirty="0" smtClean="0"/>
              <a:t>  q es F cuando p , q son </a:t>
            </a:r>
            <a:r>
              <a:rPr lang="es-MX" dirty="0" err="1" smtClean="0"/>
              <a:t>simultaneamente</a:t>
            </a:r>
            <a:r>
              <a:rPr lang="es-MX" dirty="0" smtClean="0"/>
              <a:t> falsas y V en cualquier otro caso. La  </a:t>
            </a:r>
            <a:r>
              <a:rPr lang="es-MX" dirty="0" err="1" smtClean="0"/>
              <a:t>expresion</a:t>
            </a:r>
            <a:r>
              <a:rPr lang="es-MX" dirty="0" smtClean="0"/>
              <a:t> p </a:t>
            </a:r>
            <a:r>
              <a:rPr lang="az-Cyrl-AZ" sz="2000" dirty="0" smtClean="0"/>
              <a:t>Ѵ</a:t>
            </a:r>
            <a:r>
              <a:rPr lang="es-MX" dirty="0" smtClean="0"/>
              <a:t> q se lee “p o q”</a:t>
            </a:r>
          </a:p>
          <a:p>
            <a:r>
              <a:rPr lang="es-MX" dirty="0" smtClean="0"/>
              <a:t>Si p y q son dos </a:t>
            </a:r>
            <a:r>
              <a:rPr lang="es-MX" dirty="0" err="1" smtClean="0"/>
              <a:t>propocisiones</a:t>
            </a:r>
            <a:r>
              <a:rPr lang="es-MX" dirty="0" smtClean="0"/>
              <a:t> cualesquiera la tabla de verdad para la </a:t>
            </a:r>
            <a:r>
              <a:rPr lang="es-MX" dirty="0" err="1" smtClean="0"/>
              <a:t>disyuncion</a:t>
            </a:r>
            <a:r>
              <a:rPr lang="es-MX" dirty="0" smtClean="0"/>
              <a:t>  p</a:t>
            </a:r>
            <a:r>
              <a:rPr lang="az-Cyrl-AZ" dirty="0" smtClean="0"/>
              <a:t> </a:t>
            </a:r>
            <a:r>
              <a:rPr lang="az-Cyrl-AZ" sz="2000" dirty="0" smtClean="0"/>
              <a:t>Ѵ</a:t>
            </a:r>
            <a:r>
              <a:rPr lang="es-MX" dirty="0" smtClean="0"/>
              <a:t>q es:</a:t>
            </a:r>
          </a:p>
          <a:p>
            <a:pPr>
              <a:buNone/>
            </a:pPr>
            <a:r>
              <a:rPr lang="es-MX" dirty="0" smtClean="0"/>
              <a:t>                        p        q       p</a:t>
            </a:r>
            <a:r>
              <a:rPr lang="az-Cyrl-AZ" dirty="0" smtClean="0"/>
              <a:t> </a:t>
            </a:r>
            <a:r>
              <a:rPr lang="az-Cyrl-AZ" sz="2400" dirty="0" smtClean="0"/>
              <a:t>Ѵ</a:t>
            </a:r>
            <a:r>
              <a:rPr lang="es-MX" dirty="0" smtClean="0"/>
              <a:t>q</a:t>
            </a:r>
          </a:p>
          <a:p>
            <a:pPr>
              <a:buNone/>
            </a:pPr>
            <a:r>
              <a:rPr lang="es-MX" dirty="0" smtClean="0"/>
              <a:t>                        V         </a:t>
            </a:r>
            <a:r>
              <a:rPr lang="es-MX" dirty="0" err="1" smtClean="0"/>
              <a:t>V</a:t>
            </a:r>
            <a:r>
              <a:rPr lang="es-MX" dirty="0" smtClean="0"/>
              <a:t>         </a:t>
            </a:r>
            <a:r>
              <a:rPr lang="es-MX" dirty="0" err="1" smtClean="0"/>
              <a:t>V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                        V         F         V</a:t>
            </a:r>
          </a:p>
          <a:p>
            <a:pPr>
              <a:buNone/>
            </a:pPr>
            <a:r>
              <a:rPr lang="es-MX" dirty="0" smtClean="0"/>
              <a:t>                        F         V         </a:t>
            </a:r>
            <a:r>
              <a:rPr lang="es-MX" dirty="0" err="1" smtClean="0"/>
              <a:t>V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                        F         </a:t>
            </a:r>
            <a:r>
              <a:rPr lang="es-MX" dirty="0" err="1" smtClean="0"/>
              <a:t>F</a:t>
            </a:r>
            <a:r>
              <a:rPr lang="es-MX" dirty="0" smtClean="0"/>
              <a:t>          </a:t>
            </a:r>
            <a:r>
              <a:rPr lang="es-MX" dirty="0" err="1" smtClean="0"/>
              <a:t>F</a:t>
            </a:r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La disyunción también posee la propiedad conmutativa y asociativa se expresa:               </a:t>
            </a:r>
          </a:p>
          <a:p>
            <a:pPr>
              <a:buNone/>
            </a:pPr>
            <a:r>
              <a:rPr lang="es-MX" dirty="0" smtClean="0"/>
              <a:t>                                       </a:t>
            </a:r>
            <a:r>
              <a:rPr lang="es-MX" i="1" dirty="0" smtClean="0"/>
              <a:t>p V q = q V p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1253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572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</dc:creator>
  <cp:lastModifiedBy>eduardo</cp:lastModifiedBy>
  <cp:revision>2</cp:revision>
  <dcterms:created xsi:type="dcterms:W3CDTF">2012-03-20T16:40:33Z</dcterms:created>
  <dcterms:modified xsi:type="dcterms:W3CDTF">2012-03-20T16:51:07Z</dcterms:modified>
</cp:coreProperties>
</file>