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y="9144000" cx="6858000"/>
  <p:defaultTextStyle>
    <a:defPPr marR="0" algn="l" rtl="0">
      <a:lnSpc>
        <a:spcPct val="100.00%"/>
      </a:lnSpc>
      <a:spcBef>
        <a:spcPts val="0"/>
      </a:spcBef>
      <a:spcAft>
        <a:spcPts val="0"/>
      </a:spcAft>
    </a:defPPr>
    <a:lvl1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7CFB007-ED4A-44E9-BD71-0357B0364260}">
  <a:tblStyle styleName="Table_0" styleId="{67CFB007-ED4A-44E9-BD71-0357B0364260}"/>
  <a:tblStyle styleName="Table_1" styleId="{656DB7D3-E3AC-472C-80A3-E2D91287CD99}">
    <a:wholeTbl>
      <a:tcTxStyle i="off" b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insideV>
        </a:tcBdr>
        <a:fill>
          <a:solidFill>
            <a:srgbClr val="EDEDE4"/>
          </a:solidFill>
        </a:fill>
      </a:tcStyle>
    </a:wholeTbl>
    <a:band1H>
      <a:tcStyle>
        <a:fill>
          <a:solidFill>
            <a:srgbClr val="DCDBCA"/>
          </a:solidFill>
        </a:fill>
      </a:tcStyle>
    </a:band1H>
    <a:band1V>
      <a:tcStyle>
        <a:fill>
          <a:solidFill>
            <a:srgbClr val="DCDBCA"/>
          </a:solidFill>
        </a:fill>
      </a:tcStyle>
    </a:band1V>
    <a:lastCol>
      <a:tcTxStyle i="off" b="on">
        <a:schemeClr val="lt1"/>
      </a:tcTxStyle>
      <a:tcStyle>
        <a:fill>
          <a:solidFill>
            <a:schemeClr val="accent1"/>
          </a:solidFill>
        </a:fill>
      </a:tcStyle>
    </a:lastCol>
    <a:firstCol>
      <a:tcTxStyle i="off" b="on">
        <a:schemeClr val="lt1"/>
      </a:tcTxStyle>
      <a:tcStyle>
        <a:fill>
          <a:solidFill>
            <a:schemeClr val="accent1"/>
          </a:solidFill>
        </a:fill>
      </a:tcStyle>
    </a:firstCol>
    <a:lastRow>
      <a:tcTxStyle i="off" b="on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top>
        </a:tcBdr>
        <a:fill>
          <a:solidFill>
            <a:schemeClr val="accent1"/>
          </a:solidFill>
        </a:fill>
      </a:tcStyle>
    </a:lastRow>
    <a:firstRow>
      <a:tcTxStyle i="off" b="on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3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name="Shape 3" id="3"/>
          <p:cNvSpPr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4" id="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5" id="85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7" id="13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1" id="9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5" id="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6" id="9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7" id="9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2" id="102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7" id="10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3" id="113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9" id="119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3" id="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4" id="124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25" id="12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1" id="13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12" id="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" id="13"/>
          <p:cNvSpPr/>
          <p:nvPr>
            <p:ph type="ctrTitle"/>
          </p:nvPr>
        </p:nvSpPr>
        <p:spPr>
          <a:xfrm>
            <a:off y="1905000" x="685800"/>
            <a:ext cy="2593975" cx="7543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14" id="14"/>
          <p:cNvSpPr/>
          <p:nvPr>
            <p:ph type="subTitle" idx="1"/>
          </p:nvPr>
        </p:nvSpPr>
        <p:spPr>
          <a:xfrm>
            <a:off y="4572000" x="685800"/>
            <a:ext cy="1066799" cx="646175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l" marL="0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ctr" marL="457200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i="0" baseline="0" strike="noStrike" sz="18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i="0" baseline="0" strike="noStrike" sz="16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280"/>
              </a:spcBef>
              <a:buClr>
                <a:schemeClr val="accent5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6" id="16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7" id="1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1" id="71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2" id="7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3" id="7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4" id="7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title"/>
          </p:nvPr>
        </p:nvSpPr>
        <p:spPr>
          <a:xfrm>
            <a:off y="274637" x="6629400"/>
            <a:ext cy="5851525" cx="1752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7" id="77"/>
          <p:cNvSpPr/>
          <p:nvPr>
            <p:ph type="body" idx="1"/>
          </p:nvPr>
        </p:nvSpPr>
        <p:spPr>
          <a:xfrm>
            <a:off y="274637" x="457200"/>
            <a:ext cy="5851525" cx="60197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8" id="7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9" id="7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0" id="8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18" id="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" id="1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0" id="2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21" id="2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2" id="22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3" id="23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24" id="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" id="25"/>
          <p:cNvSpPr/>
          <p:nvPr>
            <p:ph type="title"/>
          </p:nvPr>
        </p:nvSpPr>
        <p:spPr>
          <a:xfrm>
            <a:off y="5486400" x="722312"/>
            <a:ext cy="1168400" cx="76596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3600" b="0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6" id="26"/>
          <p:cNvSpPr/>
          <p:nvPr>
            <p:ph type="body" idx="1"/>
          </p:nvPr>
        </p:nvSpPr>
        <p:spPr>
          <a:xfrm>
            <a:off y="3852862" x="722312"/>
            <a:ext cy="1633538" cx="613568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Clr>
                <a:srgbClr val="625F57"/>
              </a:buClr>
              <a:buNone/>
              <a:defRPr sz="2000">
                <a:solidFill>
                  <a:srgbClr val="625F57"/>
                </a:solidFill>
              </a:defRPr>
            </a:lvl1pPr>
            <a:lvl2pPr indent="0" marL="457200" rtl="0">
              <a:buClr>
                <a:srgbClr val="625F57"/>
              </a:buClr>
              <a:buNone/>
              <a:defRPr sz="1800">
                <a:solidFill>
                  <a:srgbClr val="625F57"/>
                </a:solidFill>
              </a:defRPr>
            </a:lvl2pPr>
            <a:lvl3pPr indent="0" marL="914400" rtl="0">
              <a:buClr>
                <a:srgbClr val="625F57"/>
              </a:buClr>
              <a:buNone/>
              <a:defRPr sz="1600">
                <a:solidFill>
                  <a:srgbClr val="625F57"/>
                </a:solidFill>
              </a:defRPr>
            </a:lvl3pPr>
            <a:lvl4pPr indent="0" marL="1371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4pPr>
            <a:lvl5pPr indent="0" marL="18288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5pPr>
            <a:lvl6pPr indent="0" marL="22860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6pPr>
            <a:lvl7pPr indent="0" marL="27432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7pPr>
            <a:lvl8pPr indent="0" marL="32004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8pPr>
            <a:lvl9pPr indent="0" marL="3657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9pPr>
          </a:lstStyle>
          <a:p/>
        </p:txBody>
      </p:sp>
      <p:sp>
        <p:nvSpPr>
          <p:cNvPr name="Shape 27" id="27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8" id="2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9" id="2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30" id="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1" id="3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2" id="32"/>
          <p:cNvSpPr/>
          <p:nvPr>
            <p:ph type="body" idx="1"/>
          </p:nvPr>
        </p:nvSpPr>
        <p:spPr>
          <a:xfrm>
            <a:off y="1536191" x="4572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3" id="33"/>
          <p:cNvSpPr/>
          <p:nvPr>
            <p:ph type="body" idx="2"/>
          </p:nvPr>
        </p:nvSpPr>
        <p:spPr>
          <a:xfrm>
            <a:off y="1536191" x="44196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6" id="36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9" id="39"/>
          <p:cNvSpPr/>
          <p:nvPr>
            <p:ph type="body" idx="1"/>
          </p:nvPr>
        </p:nvSpPr>
        <p:spPr>
          <a:xfrm>
            <a:off y="1535112" x="4572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0" id="40"/>
          <p:cNvSpPr/>
          <p:nvPr>
            <p:ph type="body" idx="2"/>
          </p:nvPr>
        </p:nvSpPr>
        <p:spPr>
          <a:xfrm>
            <a:off y="2174875" x="4572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1" id="41"/>
          <p:cNvSpPr/>
          <p:nvPr>
            <p:ph type="body" idx="3"/>
          </p:nvPr>
        </p:nvSpPr>
        <p:spPr>
          <a:xfrm>
            <a:off y="1535112" x="44196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2" id="42"/>
          <p:cNvSpPr/>
          <p:nvPr>
            <p:ph type="body" idx="4"/>
          </p:nvPr>
        </p:nvSpPr>
        <p:spPr>
          <a:xfrm>
            <a:off y="2174875" x="44196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3" id="43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4" id="44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5" id="45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48" id="4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9" id="4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0" id="5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3" id="5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4" id="5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title"/>
          </p:nvPr>
        </p:nvSpPr>
        <p:spPr>
          <a:xfrm>
            <a:off y="5495544" x="304801"/>
            <a:ext cy="59435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7" id="57"/>
          <p:cNvSpPr/>
          <p:nvPr>
            <p:ph type="body" idx="1"/>
          </p:nvPr>
        </p:nvSpPr>
        <p:spPr>
          <a:xfrm>
            <a:off y="6096000" x="304798"/>
            <a:ext cy="609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58" id="5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9" id="5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0" id="6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1" id="61"/>
          <p:cNvSpPr/>
          <p:nvPr>
            <p:ph type="body" idx="2"/>
          </p:nvPr>
        </p:nvSpPr>
        <p:spPr>
          <a:xfrm>
            <a:off y="381000" x="304800"/>
            <a:ext cy="494283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title"/>
          </p:nvPr>
        </p:nvSpPr>
        <p:spPr>
          <a:xfrm>
            <a:off y="5495278" x="301752"/>
            <a:ext cy="594625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64" id="64"/>
          <p:cNvSpPr/>
          <p:nvPr>
            <p:ph type="pic" idx="2"/>
          </p:nvPr>
        </p:nvSpPr>
        <p:spPr>
          <a:xfrm>
            <a:off y="0" x="0"/>
            <a:ext cy="5486399" cx="8458200"/>
          </a:xfrm>
          <a:prstGeom prst="bracketPair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buClr>
                <a:srgbClr val="FFFFFF"/>
              </a:buClr>
              <a:buFont typeface="Arial"/>
              <a:buNone/>
              <a:defRPr i="0" baseline="0" strike="noStrike" sz="32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buClr>
                <a:schemeClr val="dk1"/>
              </a:buClr>
              <a:buFont typeface="Arial"/>
              <a:buNone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buClr>
                <a:schemeClr val="dk1"/>
              </a:buClr>
              <a:buFont typeface="Arial"/>
              <a:buNone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5" id="65"/>
          <p:cNvSpPr/>
          <p:nvPr>
            <p:ph type="body" idx="1"/>
          </p:nvPr>
        </p:nvSpPr>
        <p:spPr>
          <a:xfrm>
            <a:off y="6096000" x="301752"/>
            <a:ext cy="612648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66" id="66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7" id="6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8" id="6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theme" Id="rId12" Target="../theme/theme1.xml"/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10" Target="../slideLayouts/slideLayout10.xml"/><Relationship Type="http://schemas.openxmlformats.org/officeDocument/2006/relationships/slideLayout" Id="rId4" Target="../slideLayouts/slideLayout4.xml"/><Relationship Type="http://schemas.openxmlformats.org/officeDocument/2006/relationships/slideLayout" Id="rId11" Target="../slideLayouts/slideLayout11.xml"/><Relationship Type="http://schemas.openxmlformats.org/officeDocument/2006/relationships/slideLayout" Id="rId3" Target="../slideLayouts/slideLayout3.xml"/><Relationship Type="http://schemas.openxmlformats.org/officeDocument/2006/relationships/slideLayout" Id="rId9" Target="../slideLayouts/slideLayout9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slideLayout" Id="rId8" Target="../slideLayouts/slideLayout8.xml"/><Relationship Type="http://schemas.openxmlformats.org/officeDocument/2006/relationships/slideLayout" Id="rId7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.00%">
              <a:srgbClr val="FEFEFE"/>
            </a:gs>
            <a:gs pos="75.00%">
              <a:schemeClr val="lt1"/>
            </a:gs>
            <a:gs pos="100.00%">
              <a:srgbClr val="B2B2B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6" id="6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marR="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7480" marR="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61289" marR="0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8435" marR="0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i="0" baseline="0" strike="noStrike" sz="16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79705" marR="0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3985" marR="0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9064" marR="0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1445" marR="0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6525" marR="0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" id="7"/>
          <p:cNvSpPr/>
          <p:nvPr/>
        </p:nvSpPr>
        <p:spPr>
          <a:xfrm>
            <a:off y="0" x="8458200"/>
            <a:ext cy="6858000" cx="685799"/>
          </a:xfrm>
          <a:prstGeom prst="rect">
            <a:avLst/>
          </a:prstGeom>
          <a:solidFill>
            <a:srgbClr val="675E47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8" id="8"/>
          <p:cNvSpPr/>
          <p:nvPr/>
        </p:nvSpPr>
        <p:spPr>
          <a:xfrm>
            <a:off y="5486400" x="8458200"/>
            <a:ext cy="685799" cx="685799"/>
          </a:xfrm>
          <a:prstGeom prst="rect">
            <a:avLst/>
          </a:prstGeom>
          <a:solidFill>
            <a:srgbClr val="A9A57C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" id="10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" id="1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1" id="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2" id="82"/>
          <p:cNvSpPr/>
          <p:nvPr>
            <p:ph type="ctrTitle"/>
          </p:nvPr>
        </p:nvSpPr>
        <p:spPr>
          <a:xfrm>
            <a:off y="692695" x="827583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Tablas de verdad</a:t>
            </a:r>
          </a:p>
        </p:txBody>
      </p:sp>
      <p:sp>
        <p:nvSpPr>
          <p:cNvPr name="Shape 83" id="83"/>
          <p:cNvSpPr/>
          <p:nvPr>
            <p:ph type="subTitle" idx="1"/>
          </p:nvPr>
        </p:nvSpPr>
        <p:spPr>
          <a:xfrm>
            <a:off y="2276872" x="899591"/>
            <a:ext cy="3312367" cx="7272808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56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valores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es una tabla que muestra el valor de verdad de una proposición compuesta, para cada combinación de valores de verdad que se pueda asignar a sus componentes.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/>
          <p:nvPr/>
        </p:nvSpPr>
        <p:spPr>
          <a:xfrm>
            <a:off y="2838450" x="2852736"/>
            <a:ext cy="2324100" cx="28289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134" id="134"/>
          <p:cNvSpPr/>
          <p:nvPr>
            <p:ph type="body" idx="1"/>
          </p:nvPr>
        </p:nvSpPr>
        <p:spPr>
          <a:xfrm>
            <a:off y="2838450" x="2852736"/>
            <a:ext cy="2324099" cx="2828924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7" id="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8" id="88"/>
          <p:cNvSpPr/>
          <p:nvPr>
            <p:ph type="title"/>
          </p:nvPr>
        </p:nvSpPr>
        <p:spPr>
          <a:xfrm>
            <a:off y="1412775" x="323528"/>
            <a:ext cy="3442393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just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2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Estas tablas de verdad indican rápidamente si una  preposición es cierta o falsa si se conoce la veracidad o la falsedad de las preposiciones que las componen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2" id="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3" id="93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15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Forma de construcción de una tabla de verdad</a:t>
            </a:r>
          </a:p>
        </p:txBody>
      </p:sp>
      <p:sp>
        <p:nvSpPr>
          <p:cNvPr name="Shape 94" id="94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-228600" marR="0" algn="l" marL="342900" rtl="0" lvl="0">
              <a:spcBef>
                <a:spcPts val="440"/>
              </a:spcBef>
              <a:buClr>
                <a:schemeClr val="accent1"/>
              </a:buClr>
              <a:buSzPct val="98484"/>
              <a:buFont typeface="Arial"/>
              <a:buChar char="•"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formula para el calculo es 2</a:t>
            </a: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donde :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 = representa los valores de certeza 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V y F )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n= numero de preposiciones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8" id="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9" id="99"/>
          <p:cNvSpPr/>
          <p:nvPr>
            <p:ph type="title"/>
          </p:nvPr>
        </p:nvSpPr>
        <p:spPr>
          <a:xfrm>
            <a:off y="2636911" x="467543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(p → ¬q) v (¬p v r)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aphicFrame>
        <p:nvGraphicFramePr>
          <p:cNvPr name="Shape 104" id="104"/>
          <p:cNvGraphicFramePr/>
          <p:nvPr/>
        </p:nvGraphicFramePr>
        <p:xfrm>
          <a:off y="908720" x="179511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{67CFB007-ED4A-44E9-BD71-0357B0364260}</a:tableStyleId>
              </a:tblPr>
              <a:tblGrid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</a:tblGrid>
              <a:tr h="6712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B="41150" marT="41150" anchor="ctr" marR="82300" marL="82300"/>
                </a:tc>
              </a:tr>
              <a:tr h="14458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 → ¬q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¬p v 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(p → ¬q) v (¬p v r)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TAUTOLOGIA</a:t>
            </a:r>
          </a:p>
        </p:txBody>
      </p:sp>
      <p:sp>
        <p:nvSpPr>
          <p:cNvPr name="Shape 110" id="11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posición es molecular es una tautología solo si el resultado de la columna final , independientemente de los valores de certeza de sus preposiciones que la componen son siempre verdaderas.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4" id="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5" id="115"/>
          <p:cNvSpPr/>
          <p:nvPr>
            <p:ph type="title"/>
          </p:nvPr>
        </p:nvSpPr>
        <p:spPr>
          <a:xfrm>
            <a:off y="692695" x="395536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1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‘(p ^ q) → (p ∨ r)</a:t>
            </a: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</a:p>
        </p:txBody>
      </p:sp>
      <p:graphicFrame>
        <p:nvGraphicFramePr>
          <p:cNvPr name="Shape 116" id="116"/>
          <p:cNvGraphicFramePr/>
          <p:nvPr/>
        </p:nvGraphicFramePr>
        <p:xfrm>
          <a:off y="2708919" x="683568"/>
          <a:ext cy="3000000" cx="3000000"/>
        </p:xfrm>
        <a:graphic>
          <a:graphicData uri="http://schemas.openxmlformats.org/drawingml/2006/table">
            <a:tbl>
              <a:tblPr bandRow="1" firstRow="1" firstCol="1">
                <a:noFill/>
                <a:tableStyleId>{656DB7D3-E3AC-472C-80A3-E2D91287CD99}</a:tableStyleId>
              </a:tblPr>
              <a:tblGrid>
                <a:gridCol w="1126750"/>
                <a:gridCol w="1126750"/>
                <a:gridCol w="1126750"/>
                <a:gridCol w="1126750"/>
                <a:gridCol w="1126750"/>
                <a:gridCol w="1126750"/>
                <a:gridCol w="1126750"/>
              </a:tblGrid>
              <a:tr h="5444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∧ 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∨ 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(p ∧ q) → (p ∨ ¬ r)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CONTRADICCION</a:t>
            </a:r>
          </a:p>
        </p:txBody>
      </p:sp>
      <p:sp>
        <p:nvSpPr>
          <p:cNvPr name="Shape 122" id="122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preposición es una contradicción , si y solo si , ella es siempre falsa no importa cuales sean los valores de verdad de sus componenetes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6" id="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7" id="12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CONTINGENCIA</a:t>
            </a:r>
          </a:p>
        </p:txBody>
      </p:sp>
      <p:sp>
        <p:nvSpPr>
          <p:cNvPr name="Shape 128" id="128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formula proporcional es una contingencia , si y solo si , ella es verdadera y falsa , no importa cuales sean los valores de verdad de sus componentes , ni en que preposición 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