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4559" autoAdjust="0"/>
    <p:restoredTop sz="86320" autoAdjust="0"/>
  </p:normalViewPr>
  <p:slideViewPr>
    <p:cSldViewPr>
      <p:cViewPr>
        <p:scale>
          <a:sx n="75" d="100"/>
          <a:sy n="75" d="100"/>
        </p:scale>
        <p:origin x="-17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6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37841-10BA-4715-B9F1-4F9E765ADD0C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081F0-7764-4F5E-8086-872D77CF6601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415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81F0-7764-4F5E-8086-872D77CF6601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30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2FA3B73-A21E-4346-9EC6-868B40C99F2F}" type="datetimeFigureOut">
              <a:rPr lang="es-ES" smtClean="0"/>
              <a:t>12/03/2012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D06205D-7AE0-4B50-BA10-89E9765F2B88}" type="slidenum">
              <a:rPr lang="es-ES" smtClean="0"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sz="4400" b="1" dirty="0" smtClean="0"/>
              <a:t>ALGEBRA DE CONJUNTOS</a:t>
            </a:r>
            <a:endParaRPr lang="es-ES" b="1" dirty="0"/>
          </a:p>
        </p:txBody>
      </p:sp>
      <p:sp>
        <p:nvSpPr>
          <p:cNvPr id="2" name="1 Elipse"/>
          <p:cNvSpPr/>
          <p:nvPr/>
        </p:nvSpPr>
        <p:spPr>
          <a:xfrm>
            <a:off x="2627784" y="2708920"/>
            <a:ext cx="1728192" cy="1656184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590872" y="947861"/>
                <a:ext cx="8229600" cy="528945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r>
                  <a:rPr lang="es-ES" dirty="0" smtClean="0"/>
                  <a:t>                      </a:t>
                </a:r>
              </a:p>
              <a:p>
                <a:pPr marL="0" indent="0">
                  <a:buNone/>
                </a:pPr>
                <a:r>
                  <a:rPr lang="es-ES" sz="1600" dirty="0"/>
                  <a:t> </a:t>
                </a:r>
                <a:r>
                  <a:rPr lang="es-ES" sz="1600" dirty="0" smtClean="0"/>
                  <a:t>                                     </a:t>
                </a:r>
                <a:r>
                  <a:rPr lang="es-E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IDEMPOTENTES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 cualquier conjunto A en un universal arbitrario U, se verifica: 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. A ∪ A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= A  		 A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2. A ∩ A =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A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:Dado A={1, 2, 3, 4, 5, 6} ∪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A={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1, 2, 3, 4, 5, 6}  ;A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1, 2, 3, 4, 5, 6} 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:Dado </a:t>
                </a:r>
                <a:r>
                  <a:rPr lang="pt-BR" sz="1600" dirty="0"/>
                  <a:t>A = { 1, 2, 3, 4 }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pt-BR" sz="1600" dirty="0"/>
                  <a:t>A = { 1, 2, 3, 4 }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;</a:t>
                </a:r>
                <a:r>
                  <a:rPr lang="pt-BR" sz="1600" dirty="0" smtClean="0"/>
                  <a:t>A </a:t>
                </a:r>
                <a:r>
                  <a:rPr lang="pt-BR" sz="1600" dirty="0"/>
                  <a:t>= { 1, 2, 3, 4 }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4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0872" y="947861"/>
                <a:ext cx="8229600" cy="5289451"/>
              </a:xfrm>
              <a:blipFill rotWithShape="1">
                <a:blip r:embed="rId3"/>
                <a:stretch>
                  <a:fillRect l="-444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489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611560" y="116632"/>
                <a:ext cx="8352928" cy="6552728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s-ES" dirty="0" smtClean="0"/>
                  <a:t>                  </a:t>
                </a:r>
              </a:p>
              <a:p>
                <a:pPr marL="0" indent="0">
                  <a:buNone/>
                </a:pPr>
                <a:r>
                  <a:rPr lang="es-ES" dirty="0">
                    <a:latin typeface="Agency FB" pitchFamily="34" charset="0"/>
                  </a:rPr>
                  <a:t> </a:t>
                </a:r>
                <a:r>
                  <a:rPr lang="es-ES" dirty="0" smtClean="0">
                    <a:latin typeface="Agency FB" pitchFamily="34" charset="0"/>
                  </a:rPr>
                  <a:t>                                                </a:t>
                </a:r>
              </a:p>
              <a:p>
                <a:pPr marL="0" indent="0">
                  <a:buNone/>
                </a:pPr>
                <a:r>
                  <a:rPr lang="es-ES" dirty="0">
                    <a:latin typeface="Agency FB" pitchFamily="34" charset="0"/>
                  </a:rPr>
                  <a:t> </a:t>
                </a:r>
                <a:r>
                  <a:rPr lang="es-ES" dirty="0" smtClean="0">
                    <a:latin typeface="Agency FB" pitchFamily="34" charset="0"/>
                  </a:rPr>
                  <a:t>                                          </a:t>
                </a:r>
                <a:r>
                  <a:rPr lang="es-E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CONMUTATIVAS</a:t>
                </a:r>
              </a:p>
              <a:p>
                <a:pPr marL="0" indent="0">
                  <a:buNone/>
                </a:pPr>
                <a:r>
                  <a:rPr lang="es-ES" sz="16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Dados dos conjuntos A y B de un universal arbitrario U, se verifica:  </a:t>
                </a:r>
              </a:p>
              <a:p>
                <a:pPr marL="0" indent="0">
                  <a:buNone/>
                </a:pPr>
                <a:endParaRPr lang="es-ES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 ∪ B = B ∪ A  </a:t>
                </a:r>
              </a:p>
              <a:p>
                <a:pPr marL="0" indent="0">
                  <a:buNone/>
                </a:pP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2. A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 B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 B ∩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</a:p>
              <a:p>
                <a:pPr marL="0" indent="0">
                  <a:buNone/>
                </a:pP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3. A-B ≠ B-A</a:t>
                </a:r>
              </a:p>
              <a:p>
                <a:pPr marL="0" indent="0">
                  <a:buNone/>
                </a:pPr>
                <a:endParaRPr lang="es-ES" sz="26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es-ES" sz="17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7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7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7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7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7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7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700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:Dado A={1, 2, 3, 4}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∪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  B={3, 4, 5, 6}; A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∪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B={1, 2, 3, 4, 5, 6}</a:t>
                </a:r>
              </a:p>
              <a:p>
                <a:pPr marL="0" indent="0">
                  <a:buNone/>
                </a:pPr>
                <a:r>
                  <a:rPr lang="es-ES" sz="1700" dirty="0" smtClean="0"/>
                  <a:t>                            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={3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, 4, 5, 6}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∪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 A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={1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, 2, 3, 4};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 ∪ A 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={1, 2, 3, 4, 5, 6}</a:t>
                </a:r>
              </a:p>
              <a:p>
                <a:pPr marL="0" indent="0">
                  <a:buNone/>
                </a:pPr>
                <a:endParaRPr lang="es-ES" sz="17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7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7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s-ES" sz="1700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Dado 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A = { 1, 2, 3, 4 }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B = {3, 4, 5, 6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}; </a:t>
                </a:r>
                <a:r>
                  <a:rPr lang="es-ES" sz="1700" dirty="0" smtClean="0"/>
                  <a:t>A </a:t>
                </a:r>
                <a:r>
                  <a:rPr lang="es-ES" sz="1700" dirty="0"/>
                  <a:t>∩ B = { 3, 4 }</a:t>
                </a:r>
                <a:endParaRPr lang="es-ES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7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                           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B = {3, 4, 5, 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6}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es-ES" sz="1700" dirty="0">
                    <a:latin typeface="Arial" pitchFamily="34" charset="0"/>
                    <a:cs typeface="Arial" pitchFamily="34" charset="0"/>
                  </a:rPr>
                  <a:t>A = { 1, 2, 3, 4 </a:t>
                </a:r>
                <a:r>
                  <a:rPr lang="es-ES" sz="1700" dirty="0" smtClean="0">
                    <a:latin typeface="Arial" pitchFamily="34" charset="0"/>
                    <a:cs typeface="Arial" pitchFamily="34" charset="0"/>
                  </a:rPr>
                  <a:t>}; </a:t>
                </a:r>
                <a:r>
                  <a:rPr lang="es-ES" sz="17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 ∩ </a:t>
                </a:r>
                <a:r>
                  <a:rPr lang="es-ES" sz="17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A= </a:t>
                </a:r>
                <a:r>
                  <a:rPr lang="es-ES" sz="1700" dirty="0"/>
                  <a:t>{ 3, 4 }</a:t>
                </a:r>
                <a:endParaRPr lang="es-ES" sz="1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68580" indent="0">
                  <a:buNone/>
                </a:pPr>
                <a:r>
                  <a:rPr lang="es-ES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r>
                  <a:rPr lang="es-ES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                   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1560" y="116632"/>
                <a:ext cx="8352928" cy="6552728"/>
              </a:xfrm>
              <a:blipFill rotWithShape="1">
                <a:blip r:embed="rId2"/>
                <a:stretch>
                  <a:fillRect l="-36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88840"/>
            <a:ext cx="3528392" cy="24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096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332656"/>
                <a:ext cx="8280920" cy="5904656"/>
              </a:xfrm>
            </p:spPr>
            <p:txBody>
              <a:bodyPr>
                <a:normAutofit fontScale="25000" lnSpcReduction="20000"/>
              </a:bodyPr>
              <a:lstStyle/>
              <a:p>
                <a:pPr marL="6858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endParaRPr lang="es-ES" sz="4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gency FB" pitchFamily="34" charset="0"/>
                </a:endParaRPr>
              </a:p>
              <a:p>
                <a:pPr marL="68580" indent="0">
                  <a:buNone/>
                </a:pPr>
                <a:r>
                  <a:rPr lang="es-ES" sz="48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                             </a:t>
                </a:r>
                <a:r>
                  <a:rPr lang="es-ES" sz="8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LEYES </a:t>
                </a:r>
                <a:r>
                  <a:rPr lang="es-ES" sz="8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</a:rPr>
                  <a:t>ASOCIATIVAS</a:t>
                </a:r>
                <a:endParaRPr lang="es-ES" sz="6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gency FB" pitchFamily="34" charset="0"/>
                </a:endParaRPr>
              </a:p>
              <a:p>
                <a:pPr marL="0" indent="0">
                  <a:buNone/>
                </a:pPr>
                <a:r>
                  <a:rPr lang="es-ES" sz="6400" dirty="0">
                    <a:latin typeface="Arial" pitchFamily="34" charset="0"/>
                    <a:cs typeface="Arial" pitchFamily="34" charset="0"/>
                  </a:rPr>
                  <a:t>Dados tres conjuntos A,B y C de un universal arbitrario, U , se verifica:</a:t>
                </a:r>
              </a:p>
              <a:p>
                <a:pPr marL="0" indent="0">
                  <a:buNone/>
                </a:pPr>
                <a:endParaRPr lang="pt-BR" sz="64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pt-BR" sz="6400" dirty="0">
                    <a:latin typeface="Arial" pitchFamily="34" charset="0"/>
                    <a:cs typeface="Arial" pitchFamily="34" charset="0"/>
                  </a:rPr>
                  <a:t>1. A ∪ (B ∪ C) = (A ∪ B) ∪ C  </a:t>
                </a:r>
              </a:p>
              <a:p>
                <a:r>
                  <a:rPr lang="pt-BR" sz="6400" dirty="0">
                    <a:latin typeface="Arial" pitchFamily="34" charset="0"/>
                    <a:cs typeface="Arial" pitchFamily="34" charset="0"/>
                  </a:rPr>
                  <a:t>2. A ∩ (B ∩ C) = (A ∩ B) ∩ C          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5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56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5600" b="0" i="1" smtClean="0">
                            <a:latin typeface="Cambria Math"/>
                          </a:rPr>
                          <m:t>5</m:t>
                        </m:r>
                      </m:sub>
                    </m:sSub>
                  </m:oMath>
                </a14:m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:Dado los conjuntos :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A={ a, b, c, d, h} , B={b, c, g, h} y C={b, c, h}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B ∪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C=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={b, c, g, h}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ahora para la unión con A tenemos que:</a:t>
                </a: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∪ (B ∪ C)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 a, b, c,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d , g,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h} </a:t>
                </a: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Para cumplir la otra parte de la propiedad  se verifica : </a:t>
                </a: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={ a, b, c,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d , g,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h}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 ,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(A ∪ B) ∪ C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 a, b, c, d , g, h} </a:t>
                </a:r>
                <a:endParaRPr lang="es-ES" sz="5600" dirty="0" smtClean="0"/>
              </a:p>
              <a:p>
                <a:pPr marL="68580" indent="0">
                  <a:buNone/>
                </a:pPr>
                <a:endParaRPr lang="es-ES" sz="5600" dirty="0"/>
              </a:p>
              <a:p>
                <a:pPr marL="68580" indent="0">
                  <a:buNone/>
                </a:pP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5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5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5600" b="0" i="1" smtClean="0">
                            <a:latin typeface="Cambria Math"/>
                          </a:rPr>
                          <m:t>6</m:t>
                        </m:r>
                      </m:sub>
                    </m:sSub>
                  </m:oMath>
                </a14:m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:Dado los conjuntos 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68580" indent="0">
                  <a:buNone/>
                </a:pPr>
                <a:endParaRPr lang="es-ES" sz="5600" dirty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A={ a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, c,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d, g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 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, B={b, c, g, h} y C={b, c, h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</a:t>
                </a:r>
              </a:p>
              <a:p>
                <a:pPr marL="68580" indent="0">
                  <a:buNone/>
                </a:pPr>
                <a:endParaRPr lang="es-ES" sz="5600" dirty="0" smtClean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B ∩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s-ES" sz="5600" dirty="0">
                    <a:latin typeface="Arial" pitchFamily="34" charset="0"/>
                    <a:cs typeface="Arial" pitchFamily="34" charset="0"/>
                  </a:rPr>
                  <a:t>={b, c, h</a:t>
                </a:r>
                <a:r>
                  <a:rPr lang="es-ES" sz="5600" dirty="0" smtClean="0">
                    <a:latin typeface="Arial" pitchFamily="34" charset="0"/>
                    <a:cs typeface="Arial" pitchFamily="34" charset="0"/>
                  </a:rPr>
                  <a:t>} ,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A ∩ (B ∩ C)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={c}</a:t>
                </a:r>
              </a:p>
              <a:p>
                <a:pPr marL="68580" indent="0">
                  <a:buNone/>
                </a:pPr>
                <a:endParaRPr lang="pt-BR" sz="5600" dirty="0">
                  <a:latin typeface="Arial" pitchFamily="34" charset="0"/>
                  <a:cs typeface="Arial" pitchFamily="34" charset="0"/>
                </a:endParaRPr>
              </a:p>
              <a:p>
                <a:pPr marL="68580" indent="0">
                  <a:buNone/>
                </a:pP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Para comprovar </a:t>
                </a:r>
                <a:r>
                  <a:rPr lang="pt-BR" sz="5600" dirty="0" err="1" smtClean="0">
                    <a:latin typeface="Arial" pitchFamily="34" charset="0"/>
                    <a:cs typeface="Arial" pitchFamily="34" charset="0"/>
                  </a:rPr>
                  <a:t>la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 otra propriedad se verifica  :</a:t>
                </a:r>
              </a:p>
              <a:p>
                <a:pPr marL="68580" indent="0">
                  <a:buNone/>
                </a:pP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A ∩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B={c, g}  ,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(A ∩ B) ∩ C  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pt-BR" sz="5600" dirty="0">
                    <a:latin typeface="Arial" pitchFamily="34" charset="0"/>
                    <a:cs typeface="Arial" pitchFamily="34" charset="0"/>
                  </a:rPr>
                  <a:t>{c</a:t>
                </a:r>
                <a:r>
                  <a:rPr lang="pt-BR" sz="5600" dirty="0" smtClean="0">
                    <a:latin typeface="Arial" pitchFamily="34" charset="0"/>
                    <a:cs typeface="Arial" pitchFamily="34" charset="0"/>
                  </a:rPr>
                  <a:t>}</a:t>
                </a:r>
                <a:endParaRPr lang="es-ES" sz="3200" dirty="0" smtClean="0"/>
              </a:p>
              <a:p>
                <a:pPr marL="68580" indent="0">
                  <a:buNone/>
                </a:pPr>
                <a:r>
                  <a:rPr lang="es-ES" dirty="0" smtClean="0"/>
                  <a:t> </a:t>
                </a: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332656"/>
                <a:ext cx="8280920" cy="5904656"/>
              </a:xfrm>
              <a:blipFill rotWithShape="1">
                <a:blip r:embed="rId2"/>
                <a:stretch>
                  <a:fillRect l="-44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356992"/>
            <a:ext cx="2784272" cy="261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2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8640"/>
                <a:ext cx="8568952" cy="633670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dirty="0" smtClean="0"/>
                  <a:t>                    </a:t>
                </a:r>
              </a:p>
              <a:p>
                <a:pPr marL="0" indent="0">
                  <a:buNone/>
                </a:pPr>
                <a:r>
                  <a:rPr lang="es-ES" sz="3200" dirty="0"/>
                  <a:t> </a:t>
                </a:r>
                <a:r>
                  <a:rPr lang="es-ES" sz="3200" dirty="0" smtClean="0"/>
                  <a:t>                         </a:t>
                </a:r>
                <a:r>
                  <a:rPr lang="es-ES" sz="20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itchFamily="34" charset="0"/>
                    <a:cs typeface="Arial" pitchFamily="34" charset="0"/>
                  </a:rPr>
                  <a:t>LEYES DISTRIBUTIVAS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Dados tres conjuntos A, B y C de un conjunto universal arbitrario U, se verifica: 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1. A ∪ (B ∩ C) = (A ∪ B) ∩ (A ∪ C)  </a:t>
                </a: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2. A 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(B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C) =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B)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(A ∩ C) 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7</m:t>
                        </m:r>
                      </m:sub>
                    </m:sSub>
                  </m:oMath>
                </a14:m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Dado los conjuntos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 A={paladio, plata, níquel } ,B={oro, plata, níquel, cobre}, C={plata, aluminio, paladio, cobre}</a:t>
                </a: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B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C={plata , cobre}   ,  A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(B ∩ C) ={paladio, plata, níquel ,cobre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}</a:t>
                </a:r>
              </a:p>
              <a:p>
                <a:pPr marL="0" indent="0">
                  <a:buNone/>
                </a:pP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A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B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={oro, plata, níquel,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cobre, paladio},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={plata, aluminio, paladio,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cobre, níquel}</a:t>
                </a: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∪ B) ∩ (A ∪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,cobre }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ejemplo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s-ES" sz="16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ES" sz="1600" b="0" i="1" smtClean="0">
                            <a:latin typeface="Cambria Math"/>
                          </a:rPr>
                          <m:t>8</m:t>
                        </m:r>
                      </m:sub>
                    </m:sSub>
                  </m:oMath>
                </a14:m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:Dado los conjuntos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del ejemplo anterior verificar la propiedad 2:</a:t>
                </a: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B ∪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C={oro, plata, níquel, aluminio, paladio, cobre}, 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∩ (B ∪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}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)={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plata,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níquel} 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A ∩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C=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{paladio, 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plata}, 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(A ∩ B) ∪ (A ∩ C</a:t>
                </a:r>
                <a:r>
                  <a:rPr lang="es-ES" sz="1600" dirty="0" smtClean="0">
                    <a:latin typeface="Arial" pitchFamily="34" charset="0"/>
                    <a:cs typeface="Arial" pitchFamily="34" charset="0"/>
                  </a:rPr>
                  <a:t>)</a:t>
                </a:r>
                <a:r>
                  <a:rPr lang="es-ES" sz="1600" dirty="0">
                    <a:latin typeface="Arial" pitchFamily="34" charset="0"/>
                    <a:cs typeface="Arial" pitchFamily="34" charset="0"/>
                  </a:rPr>
                  <a:t> ={paladio, plata, níquel } </a:t>
                </a: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sz="16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8640"/>
                <a:ext cx="8568952" cy="6336704"/>
              </a:xfrm>
              <a:blipFill rotWithShape="1">
                <a:blip r:embed="rId2"/>
                <a:stretch>
                  <a:fillRect l="-42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0826"/>
            <a:ext cx="1600771" cy="1503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565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63888" y="3168216"/>
            <a:ext cx="3240360" cy="20882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Elipse"/>
          <p:cNvSpPr/>
          <p:nvPr/>
        </p:nvSpPr>
        <p:spPr>
          <a:xfrm>
            <a:off x="3851920" y="3420244"/>
            <a:ext cx="1609328" cy="1584176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99454"/>
            <a:ext cx="8229600" cy="59375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dirty="0" smtClean="0"/>
              <a:t>                          </a:t>
            </a:r>
          </a:p>
          <a:p>
            <a:pPr marL="68580" indent="0">
              <a:buNone/>
            </a:pPr>
            <a:r>
              <a:rPr lang="es-E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LEYES </a:t>
            </a:r>
            <a:r>
              <a:rPr lang="es-E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DE </a:t>
            </a:r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IDENTIDAD</a:t>
            </a:r>
          </a:p>
          <a:p>
            <a:pPr marL="68580" indent="0">
              <a:buNone/>
            </a:pP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Dado 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un conjunto cualquiera de un universal arbitrario U, se verifica:  </a:t>
            </a:r>
          </a:p>
          <a:p>
            <a:pPr marL="68580" indent="0">
              <a:buNone/>
            </a:pP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. A ∪ ∅ = A  </a:t>
            </a: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2. A ∪ U = U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</a:t>
            </a:r>
            <a:r>
              <a:rPr lang="es-E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3. A ∩ ∅ = ∅  </a:t>
            </a:r>
            <a:r>
              <a:rPr lang="es-E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A</a:t>
            </a:r>
            <a:endParaRPr lang="es-ES" sz="2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8580" indent="0">
              <a:buNone/>
            </a:pPr>
            <a:r>
              <a:rPr lang="es-E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4. A ∩ U = A</a:t>
            </a:r>
            <a:endParaRPr lang="es-ES" sz="2000" dirty="0"/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endParaRPr lang="es-ES" sz="20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itchFamily="34" charset="0"/>
                <a:cs typeface="Arial" pitchFamily="34" charset="0"/>
              </a:rPr>
              <a:t>                                              </a:t>
            </a:r>
            <a:endParaRPr lang="es-ES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 Leyes de </a:t>
            </a:r>
            <a:r>
              <a:rPr lang="es-MX" b="1" dirty="0"/>
              <a:t>M</a:t>
            </a:r>
            <a:r>
              <a:rPr lang="es-MX" b="1" dirty="0" smtClean="0"/>
              <a:t>organ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es-MX" dirty="0"/>
          </a:p>
          <a:p>
            <a:r>
              <a:rPr lang="es-MX" sz="2800" dirty="0"/>
              <a:t>Son dos leyes lógicas muy útiles cuando se quiere encontrar equivalentes para </a:t>
            </a:r>
            <a:r>
              <a:rPr lang="es-MX" sz="2800" dirty="0" smtClean="0"/>
              <a:t>proposiciones que </a:t>
            </a:r>
            <a:r>
              <a:rPr lang="es-MX" sz="2800" dirty="0"/>
              <a:t>se obtienen por negación de proposiciones compuestas</a:t>
            </a:r>
            <a:r>
              <a:rPr lang="es-MX" sz="2800" dirty="0" smtClean="0"/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0552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980728"/>
            <a:ext cx="6777317" cy="4923909"/>
          </a:xfrm>
        </p:spPr>
        <p:txBody>
          <a:bodyPr>
            <a:normAutofit fontScale="85000" lnSpcReduction="20000"/>
          </a:bodyPr>
          <a:lstStyle/>
          <a:p>
            <a:r>
              <a:rPr lang="es-MX" sz="3600" b="1" i="1" dirty="0" smtClean="0"/>
              <a:t>Primera ley de Morgan: </a:t>
            </a:r>
          </a:p>
          <a:p>
            <a:pPr marL="68580" indent="0">
              <a:buNone/>
            </a:pPr>
            <a:r>
              <a:rPr lang="es-MX" sz="3600" b="1" i="1" dirty="0">
                <a:solidFill>
                  <a:srgbClr val="000000"/>
                </a:solidFill>
                <a:latin typeface="Batang"/>
              </a:rPr>
              <a:t> </a:t>
            </a:r>
            <a:r>
              <a:rPr lang="es-MX" sz="3600" b="1" i="1" dirty="0" smtClean="0">
                <a:solidFill>
                  <a:srgbClr val="000000"/>
                </a:solidFill>
                <a:latin typeface="Batang"/>
              </a:rPr>
              <a:t>    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(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p </a:t>
            </a:r>
            <a:r>
              <a:rPr lang="es-MX" sz="3600" b="1" dirty="0" smtClean="0">
                <a:solidFill>
                  <a:srgbClr val="000000"/>
                </a:solidFill>
                <a:latin typeface="Batang"/>
              </a:rPr>
              <a:t>∩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q) </a:t>
            </a:r>
            <a:r>
              <a:rPr lang="es-MX" sz="3600" b="1" dirty="0">
                <a:solidFill>
                  <a:srgbClr val="000000"/>
                </a:solidFill>
                <a:latin typeface="Batang"/>
              </a:rPr>
              <a:t>↔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(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p </a:t>
            </a:r>
            <a:r>
              <a:rPr lang="es-MX" sz="3600" b="1" dirty="0" smtClean="0">
                <a:solidFill>
                  <a:srgbClr val="000000"/>
                </a:solidFill>
                <a:latin typeface="Batang"/>
              </a:rPr>
              <a:t>∪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3600" dirty="0" smtClean="0">
                <a:solidFill>
                  <a:srgbClr val="000000"/>
                </a:solidFill>
                <a:latin typeface="Batang"/>
              </a:rPr>
              <a:t>┐</a:t>
            </a:r>
            <a:r>
              <a:rPr lang="es-MX" sz="3600" b="1" dirty="0" smtClean="0">
                <a:solidFill>
                  <a:srgbClr val="000000"/>
                </a:solidFill>
                <a:latin typeface="Arial"/>
              </a:rPr>
              <a:t>q</a:t>
            </a:r>
            <a:r>
              <a:rPr lang="es-MX" sz="3600" b="1" dirty="0">
                <a:solidFill>
                  <a:srgbClr val="000000"/>
                </a:solidFill>
                <a:latin typeface="Arial"/>
              </a:rPr>
              <a:t>)</a:t>
            </a:r>
            <a:r>
              <a:rPr lang="es-MX" sz="3600" b="1" i="1" dirty="0" smtClean="0"/>
              <a:t>  </a:t>
            </a:r>
          </a:p>
          <a:p>
            <a:endParaRPr lang="es-MX" dirty="0" smtClean="0"/>
          </a:p>
          <a:p>
            <a:r>
              <a:rPr lang="es-MX" dirty="0" smtClean="0"/>
              <a:t>Aplica </a:t>
            </a:r>
            <a:r>
              <a:rPr lang="es-MX" dirty="0"/>
              <a:t>esta ley para encontrar la negación de las proposiciones compuestas que siguen.  </a:t>
            </a:r>
            <a:r>
              <a:rPr lang="es-MX" dirty="0" smtClean="0"/>
              <a:t>La</a:t>
            </a:r>
            <a:endParaRPr lang="es-MX" dirty="0"/>
          </a:p>
          <a:p>
            <a:pPr marL="68580" indent="0">
              <a:buNone/>
            </a:pPr>
            <a:r>
              <a:rPr lang="es-MX" dirty="0" smtClean="0"/>
              <a:t>    primera </a:t>
            </a:r>
            <a:r>
              <a:rPr lang="es-MX" dirty="0"/>
              <a:t>va como ejemplo.  </a:t>
            </a:r>
            <a:r>
              <a:rPr lang="es-MX" dirty="0" smtClean="0"/>
              <a:t>( </a:t>
            </a:r>
            <a:r>
              <a:rPr lang="es-MX" dirty="0"/>
              <a:t>Todas comienzan </a:t>
            </a:r>
            <a:r>
              <a:rPr lang="es-MX" dirty="0" smtClean="0"/>
              <a:t>                                        </a:t>
            </a:r>
          </a:p>
          <a:p>
            <a:pPr marL="68580" indent="0">
              <a:buNone/>
            </a:pPr>
            <a:r>
              <a:rPr lang="es-MX" dirty="0"/>
              <a:t> </a:t>
            </a:r>
            <a:r>
              <a:rPr lang="es-MX" dirty="0" smtClean="0"/>
              <a:t>   con </a:t>
            </a:r>
            <a:r>
              <a:rPr lang="es-MX" dirty="0"/>
              <a:t>las palabras "la negación de:" )</a:t>
            </a:r>
          </a:p>
          <a:p>
            <a:r>
              <a:rPr lang="es-MX" dirty="0"/>
              <a:t>La negación de:</a:t>
            </a:r>
          </a:p>
          <a:p>
            <a:r>
              <a:rPr lang="es-MX" i="1" dirty="0"/>
              <a:t>1.   María  vino y Juan se quedó dormido   es:   María  no vino o Juan no se quedó</a:t>
            </a:r>
          </a:p>
          <a:p>
            <a:pPr marL="68580" indent="0">
              <a:buNone/>
            </a:pPr>
            <a:r>
              <a:rPr lang="es-MX" i="1" dirty="0" smtClean="0"/>
              <a:t>    dormido</a:t>
            </a:r>
            <a:r>
              <a:rPr lang="es-MX" i="1" dirty="0"/>
              <a:t>.</a:t>
            </a:r>
          </a:p>
          <a:p>
            <a:r>
              <a:rPr lang="es-MX" i="1" dirty="0"/>
              <a:t>2.  Peter Pan es de un cuento y Superman es de la vida real  es: </a:t>
            </a:r>
            <a:r>
              <a:rPr lang="es-MX" i="1" dirty="0" smtClean="0"/>
              <a:t>______________________</a:t>
            </a:r>
            <a:r>
              <a:rPr lang="es-MX" dirty="0" smtClean="0"/>
              <a:t>__________________________________________________________________________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410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908720"/>
            <a:ext cx="6777317" cy="4923909"/>
          </a:xfrm>
        </p:spPr>
        <p:txBody>
          <a:bodyPr>
            <a:normAutofit fontScale="85000" lnSpcReduction="20000"/>
          </a:bodyPr>
          <a:lstStyle/>
          <a:p>
            <a:r>
              <a:rPr lang="es-MX" sz="3600" b="1" i="1" dirty="0"/>
              <a:t>Segunda ley de Morgan</a:t>
            </a:r>
            <a:r>
              <a:rPr lang="es-MX" sz="3600" b="1" i="1" dirty="0" smtClean="0"/>
              <a:t>:</a:t>
            </a:r>
          </a:p>
          <a:p>
            <a:pPr marL="68580" indent="0">
              <a:buNone/>
            </a:pPr>
            <a:r>
              <a:rPr lang="es-MX" sz="3600" b="1" i="1" dirty="0"/>
              <a:t> </a:t>
            </a:r>
            <a:r>
              <a:rPr lang="es-MX" sz="3600" b="1" i="1" dirty="0" smtClean="0"/>
              <a:t>  ┐(</a:t>
            </a:r>
            <a:r>
              <a:rPr lang="es-MX" sz="3600" b="1" i="1" dirty="0"/>
              <a:t>p U</a:t>
            </a:r>
            <a:r>
              <a:rPr lang="es-MX" sz="3600" b="1" i="1" dirty="0" smtClean="0"/>
              <a:t> </a:t>
            </a:r>
            <a:r>
              <a:rPr lang="es-MX" sz="3600" b="1" i="1" dirty="0"/>
              <a:t>q) </a:t>
            </a:r>
            <a:r>
              <a:rPr lang="es-MX" sz="3600" b="1" i="1" dirty="0" smtClean="0"/>
              <a:t>↔ (┐p </a:t>
            </a:r>
            <a:r>
              <a:rPr lang="es-MX" sz="3600" b="1" i="1" dirty="0" smtClean="0"/>
              <a:t>∩ </a:t>
            </a:r>
            <a:r>
              <a:rPr lang="es-MX" sz="3600" b="1" i="1" dirty="0" smtClean="0"/>
              <a:t>┐q</a:t>
            </a:r>
            <a:r>
              <a:rPr lang="es-MX" sz="3600" b="1" i="1" dirty="0"/>
              <a:t>)</a:t>
            </a:r>
          </a:p>
          <a:p>
            <a:endParaRPr lang="es-MX" dirty="0"/>
          </a:p>
          <a:p>
            <a:r>
              <a:rPr lang="es-MX" sz="2500" dirty="0"/>
              <a:t>Aplica esta ley para encontrar la negación de las proposiciones compuestas que siguen.  La</a:t>
            </a:r>
          </a:p>
          <a:p>
            <a:pPr marL="68580" indent="0">
              <a:buNone/>
            </a:pPr>
            <a:r>
              <a:rPr lang="es-MX" sz="2500" dirty="0" smtClean="0"/>
              <a:t>    primera </a:t>
            </a:r>
            <a:r>
              <a:rPr lang="es-MX" sz="2500" dirty="0"/>
              <a:t>va como ejemplo.  </a:t>
            </a:r>
            <a:r>
              <a:rPr lang="es-MX" sz="2500" dirty="0" smtClean="0"/>
              <a:t>( </a:t>
            </a:r>
            <a:r>
              <a:rPr lang="es-MX" sz="2500" dirty="0"/>
              <a:t>Todas comienzan </a:t>
            </a:r>
            <a:r>
              <a:rPr lang="es-MX" sz="2500" dirty="0" smtClean="0"/>
              <a:t>  </a:t>
            </a:r>
          </a:p>
          <a:p>
            <a:pPr marL="68580" indent="0">
              <a:buNone/>
            </a:pPr>
            <a:r>
              <a:rPr lang="es-MX" sz="2500" dirty="0"/>
              <a:t> </a:t>
            </a:r>
            <a:r>
              <a:rPr lang="es-MX" sz="2500" dirty="0" smtClean="0"/>
              <a:t>   con </a:t>
            </a:r>
            <a:r>
              <a:rPr lang="es-MX" sz="2500" dirty="0"/>
              <a:t>las palabras "la negación de:" )</a:t>
            </a:r>
          </a:p>
          <a:p>
            <a:r>
              <a:rPr lang="es-MX" sz="2500" dirty="0"/>
              <a:t>La negación de:</a:t>
            </a:r>
          </a:p>
          <a:p>
            <a:r>
              <a:rPr lang="es-MX" sz="2500" i="1" dirty="0"/>
              <a:t>1.  Luis llamó o Teresa salió  es:  Luis no llamó y Teresa no salió. </a:t>
            </a:r>
          </a:p>
          <a:p>
            <a:r>
              <a:rPr lang="es-MX" sz="2500" i="1" dirty="0"/>
              <a:t>2.  Alfredo es futbolista o Gustavo es ciclista   es: </a:t>
            </a:r>
            <a:r>
              <a:rPr lang="es-MX" sz="2500" i="1" dirty="0" smtClean="0"/>
              <a:t>__________________________________</a:t>
            </a:r>
            <a:r>
              <a:rPr lang="es-MX" sz="2500" dirty="0" smtClean="0"/>
              <a:t>__________________________________________________________________________</a:t>
            </a:r>
            <a:endParaRPr lang="es-MX" sz="25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921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1476</TotalTime>
  <Words>1025</Words>
  <Application>Microsoft Office PowerPoint</Application>
  <PresentationFormat>Presentación en pantalla (4:3)</PresentationFormat>
  <Paragraphs>128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Austin</vt:lpstr>
      <vt:lpstr>  ALGEBRA DE CONJUNTOS</vt:lpstr>
      <vt:lpstr>Presentación de PowerPoint</vt:lpstr>
      <vt:lpstr>Presentación de PowerPoint</vt:lpstr>
      <vt:lpstr>Presentación de PowerPoint</vt:lpstr>
      <vt:lpstr>Presentación de PowerPoint</vt:lpstr>
      <vt:lpstr> Leyes de Morgan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DE CONJUNTOS</dc:title>
  <dc:creator>alonzo</dc:creator>
  <cp:lastModifiedBy>Manuel</cp:lastModifiedBy>
  <cp:revision>37</cp:revision>
  <dcterms:created xsi:type="dcterms:W3CDTF">2012-02-29T20:24:24Z</dcterms:created>
  <dcterms:modified xsi:type="dcterms:W3CDTF">2012-03-12T22:51:46Z</dcterms:modified>
</cp:coreProperties>
</file>