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2" r:id="rId1"/>
  </p:sldMasterIdLst>
  <p:sldIdLst>
    <p:sldId id="256" r:id="rId2"/>
    <p:sldId id="259" r:id="rId3"/>
    <p:sldId id="272" r:id="rId4"/>
    <p:sldId id="268" r:id="rId5"/>
    <p:sldId id="271" r:id="rId6"/>
    <p:sldId id="273" r:id="rId7"/>
    <p:sldId id="274" r:id="rId8"/>
    <p:sldId id="260" r:id="rId9"/>
    <p:sldId id="275" r:id="rId10"/>
    <p:sldId id="276" r:id="rId11"/>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5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8" autoAdjust="0"/>
    <p:restoredTop sz="94660"/>
  </p:normalViewPr>
  <p:slideViewPr>
    <p:cSldViewPr snapToObjects="1">
      <p:cViewPr>
        <p:scale>
          <a:sx n="76" d="100"/>
          <a:sy n="76" d="100"/>
        </p:scale>
        <p:origin x="-120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3"/>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s-ES_tradnl" smtClean="0"/>
              <a:t>Clic para editar título</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Tree>
  </p:cSld>
  <p:clrMapOvr>
    <a:masterClrMapping/>
  </p:clrMapOvr>
  <p:transition>
    <p:sndAc>
      <p:stSnd>
        <p:snd r:embed="rId1" name="Campanillas"/>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35A0528-050C-FF4A-9273-E3BF9AAD2E59}" type="slidenum">
              <a:rPr lang="es-ES_tradnl" smtClean="0"/>
              <a:pPr/>
              <a:t>‹Nº›</a:t>
            </a:fld>
            <a:endParaRPr lang="es-ES_tradnl"/>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s-ES_tradnl" smtClean="0"/>
              <a:t>Clic para editar título</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Haga clic en el icono para agregar una imagen</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transition>
    <p:sndAc>
      <p:stSnd>
        <p:snd r:embed="rId1" name="Campanillas"/>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35A0528-050C-FF4A-9273-E3BF9AAD2E59}" type="slidenum">
              <a:rPr lang="es-ES_tradnl" smtClean="0"/>
              <a:pPr/>
              <a:t>‹Nº›</a:t>
            </a:fld>
            <a:endParaRPr lang="es-ES_tradnl"/>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Haga clic en el icono para agregar una imagen</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smtClean="0"/>
              <a:t>Clic para editar título</a:t>
            </a:r>
            <a:endParaRPr/>
          </a:p>
        </p:txBody>
      </p:sp>
    </p:spTree>
  </p:cSld>
  <p:clrMapOvr>
    <a:masterClrMapping/>
  </p:clrMapOvr>
  <p:transition>
    <p:sndAc>
      <p:stSnd>
        <p:snd r:embed="rId1" name="Campanillas"/>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ágenes encima del título">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35A0528-050C-FF4A-9273-E3BF9AAD2E59}" type="slidenum">
              <a:rPr lang="es-ES_tradnl" smtClean="0"/>
              <a:pPr/>
              <a:t>‹Nº›</a:t>
            </a:fld>
            <a:endParaRPr lang="es-ES_tradnl"/>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Haga clic en el icono para agregar una imagen</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smtClean="0"/>
              <a:t>Clic para editar título</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Haga clic en el icono para agregar una imagen</a:t>
            </a:r>
            <a:endParaRPr/>
          </a:p>
        </p:txBody>
      </p:sp>
    </p:spTree>
  </p:cSld>
  <p:clrMapOvr>
    <a:masterClrMapping/>
  </p:clrMapOvr>
  <p:transition>
    <p:sndAc>
      <p:stSnd>
        <p:snd r:embed="rId1" name="Campanillas"/>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35A0528-050C-FF4A-9273-E3BF9AAD2E59}" type="slidenum">
              <a:rPr lang="es-ES_tradnl" smtClean="0"/>
              <a:pPr/>
              <a:t>‹Nº›</a:t>
            </a:fld>
            <a:endParaRPr lang="es-ES_tradnl"/>
          </a:p>
        </p:txBody>
      </p:sp>
    </p:spTree>
  </p:cSld>
  <p:clrMapOvr>
    <a:masterClrMapping/>
  </p:clrMapOvr>
  <p:transition>
    <p:sndAc>
      <p:stSnd>
        <p:snd r:embed="rId1" name="Campanillas"/>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35A0528-050C-FF4A-9273-E3BF9AAD2E59}" type="slidenum">
              <a:rPr lang="es-ES_tradnl" smtClean="0"/>
              <a:pPr/>
              <a:t>‹Nº›</a:t>
            </a:fld>
            <a:endParaRPr lang="es-ES_tradnl"/>
          </a:p>
        </p:txBody>
      </p:sp>
    </p:spTree>
  </p:cSld>
  <p:clrMapOvr>
    <a:masterClrMapping/>
  </p:clrMapOvr>
  <p:transition>
    <p:sndAc>
      <p:stSnd>
        <p:snd r:embed="rId1" name="Campanillas"/>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35A0528-050C-FF4A-9273-E3BF9AAD2E59}" type="slidenum">
              <a:rPr lang="es-ES_tradnl" smtClean="0"/>
              <a:pPr/>
              <a:t>‹Nº›</a:t>
            </a:fld>
            <a:endParaRPr lang="es-ES_tradnl"/>
          </a:p>
        </p:txBody>
      </p:sp>
    </p:spTree>
  </p:cSld>
  <p:clrMapOvr>
    <a:masterClrMapping/>
  </p:clrMapOvr>
  <p:transition>
    <p:sndAc>
      <p:stSnd>
        <p:snd r:embed="rId1" name="Campanillas"/>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3"/>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s-ES_tradnl" smtClean="0"/>
              <a:t>Clic para editar título</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Haga clic en el icono para agregar una imagen</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Tree>
  </p:cSld>
  <p:clrMapOvr>
    <a:masterClrMapping/>
  </p:clrMapOvr>
  <p:transition>
    <p:sndAc>
      <p:stSnd>
        <p:snd r:embed="rId1" name="Campanillas"/>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3"/>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s-ES_tradnl" smtClean="0"/>
              <a:t>Clic para editar título</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ndAc>
      <p:stSnd>
        <p:snd r:embed="rId1" name="Campanillas"/>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4"/>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35A0528-050C-FF4A-9273-E3BF9AAD2E59}" type="slidenum">
              <a:rPr lang="es-ES_tradnl" smtClean="0"/>
              <a:pPr/>
              <a:t>‹Nº›</a:t>
            </a:fld>
            <a:endParaRPr lang="es-ES_tradnl"/>
          </a:p>
        </p:txBody>
      </p:sp>
    </p:spTree>
  </p:cSld>
  <p:clrMapOvr>
    <a:masterClrMapping/>
  </p:clrMapOvr>
  <p:transition>
    <p:sndAc>
      <p:stSnd>
        <p:snd r:embed="rId1" name="Campanillas"/>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7" name="Date Placeholder 6"/>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35A0528-050C-FF4A-9273-E3BF9AAD2E59}" type="slidenum">
              <a:rPr lang="es-ES_tradnl" smtClean="0"/>
              <a:pPr/>
              <a:t>‹Nº›</a:t>
            </a:fld>
            <a:endParaRPr lang="es-ES_tradnl"/>
          </a:p>
        </p:txBody>
      </p:sp>
    </p:spTree>
  </p:cSld>
  <p:clrMapOvr>
    <a:masterClrMapping/>
  </p:clrMapOvr>
  <p:transition>
    <p:sndAc>
      <p:stSnd>
        <p:snd r:embed="rId1" name="Campanillas"/>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35A0528-050C-FF4A-9273-E3BF9AAD2E59}" type="slidenum">
              <a:rPr lang="es-ES_tradnl" smtClean="0"/>
              <a:pPr/>
              <a:t>‹Nº›</a:t>
            </a:fld>
            <a:endParaRPr lang="es-ES_tradnl"/>
          </a:p>
        </p:txBody>
      </p:sp>
    </p:spTree>
  </p:cSld>
  <p:clrMapOvr>
    <a:masterClrMapping/>
  </p:clrMapOvr>
  <p:transition>
    <p:sndAc>
      <p:stSnd>
        <p:snd r:embed="rId1" name="Campanillas"/>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35A0528-050C-FF4A-9273-E3BF9AAD2E59}" type="slidenum">
              <a:rPr lang="es-ES_tradnl" smtClean="0"/>
              <a:pPr/>
              <a:t>‹Nº›</a:t>
            </a:fld>
            <a:endParaRPr lang="es-ES_tradnl"/>
          </a:p>
        </p:txBody>
      </p:sp>
    </p:spTree>
  </p:cSld>
  <p:clrMapOvr>
    <a:masterClrMapping/>
  </p:clrMapOvr>
  <p:transition>
    <p:sndAc>
      <p:stSnd>
        <p:snd r:embed="rId1" name="Campanillas"/>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s-ES_tradnl" smtClean="0"/>
              <a:t>Clic para editar título</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990023F4-D4D3-324E-87C1-0CC2C5D3776F}" type="datetimeFigureOut">
              <a:rPr lang="es-ES_tradnl" smtClean="0"/>
              <a:pPr/>
              <a:t>19/02/2012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35A0528-050C-FF4A-9273-E3BF9AAD2E59}" type="slidenum">
              <a:rPr lang="es-ES_tradnl" smtClean="0"/>
              <a:pPr/>
              <a:t>‹Nº›</a:t>
            </a:fld>
            <a:endParaRPr lang="es-ES_tradnl"/>
          </a:p>
        </p:txBody>
      </p:sp>
    </p:spTree>
  </p:cSld>
  <p:clrMapOvr>
    <a:masterClrMapping/>
  </p:clrMapOvr>
  <p:transition>
    <p:sndAc>
      <p:stSnd>
        <p:snd r:embed="rId1" name="Campanillas"/>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7"/>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990023F4-D4D3-324E-87C1-0CC2C5D3776F}" type="datetimeFigureOut">
              <a:rPr lang="es-ES_tradnl" smtClean="0"/>
              <a:pPr/>
              <a:t>19/02/2012</a:t>
            </a:fld>
            <a:endParaRPr lang="es-ES_tradnl"/>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s-ES_tradnl"/>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035A0528-050C-FF4A-9273-E3BF9AAD2E59}" type="slidenum">
              <a:rPr lang="es-ES_tradnl" smtClean="0"/>
              <a:pPr/>
              <a:t>‹Nº›</a:t>
            </a:fld>
            <a:endParaRPr lang="es-ES_tradnl"/>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Lst>
  <p:transition>
    <p:sndAc>
      <p:stSnd>
        <p:snd r:embed="rId16" name="Campanillas"/>
      </p:stSnd>
    </p:sndAc>
  </p:transition>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8"/>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8"/>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8"/>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10.xml"/><Relationship Id="rId1" Type="http://schemas.openxmlformats.org/officeDocument/2006/relationships/audio" Target="file:///\\localhost\Users\angelita\LimeWire\Saved\Mision%20Imposible%20Theme%20song-%20Mission%20Impossible%20Soundtrack%203.mp3" TargetMode="Externa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bin"/><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bin"/><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bin"/><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bin"/><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bin"/><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bin"/><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bitacora.gif"/>
          <p:cNvPicPr>
            <a:picLocks noChangeAspect="1"/>
          </p:cNvPicPr>
          <p:nvPr/>
        </p:nvPicPr>
        <p:blipFill>
          <a:blip r:embed="rId3"/>
          <a:stretch>
            <a:fillRect/>
          </a:stretch>
        </p:blipFill>
        <p:spPr>
          <a:xfrm>
            <a:off x="2518339" y="1"/>
            <a:ext cx="4495800" cy="2997200"/>
          </a:xfrm>
          <a:prstGeom prst="rect">
            <a:avLst/>
          </a:prstGeom>
        </p:spPr>
      </p:pic>
      <p:sp>
        <p:nvSpPr>
          <p:cNvPr id="2" name="Título 1"/>
          <p:cNvSpPr>
            <a:spLocks noGrp="1"/>
          </p:cNvSpPr>
          <p:nvPr>
            <p:ph type="ctrTitle"/>
          </p:nvPr>
        </p:nvSpPr>
        <p:spPr/>
        <p:txBody>
          <a:bodyPr/>
          <a:lstStyle/>
          <a:p>
            <a:r>
              <a:rPr lang="es-ES_tradnl" dirty="0" smtClean="0"/>
              <a:t>PEDAGOGÍA Y DIDÁCTICA 3 </a:t>
            </a:r>
            <a:endParaRPr lang="es-ES_tradnl" dirty="0"/>
          </a:p>
        </p:txBody>
      </p:sp>
      <p:sp>
        <p:nvSpPr>
          <p:cNvPr id="3" name="Subtítulo 2"/>
          <p:cNvSpPr>
            <a:spLocks noGrp="1"/>
          </p:cNvSpPr>
          <p:nvPr>
            <p:ph type="subTitle" idx="1"/>
          </p:nvPr>
        </p:nvSpPr>
        <p:spPr/>
        <p:txBody>
          <a:bodyPr/>
          <a:lstStyle/>
          <a:p>
            <a:r>
              <a:rPr lang="es-ES_tradnl" dirty="0" smtClean="0"/>
              <a:t>Jeniffer Cardona G.</a:t>
            </a:r>
            <a:endParaRPr lang="es-ES_tradnl" dirty="0"/>
          </a:p>
        </p:txBody>
      </p:sp>
      <p:sp>
        <p:nvSpPr>
          <p:cNvPr id="4" name="CuadroTexto 3"/>
          <p:cNvSpPr txBox="1"/>
          <p:nvPr/>
        </p:nvSpPr>
        <p:spPr>
          <a:xfrm>
            <a:off x="0" y="399777"/>
            <a:ext cx="4876800" cy="369332"/>
          </a:xfrm>
          <a:prstGeom prst="rect">
            <a:avLst/>
          </a:prstGeom>
          <a:noFill/>
        </p:spPr>
        <p:txBody>
          <a:bodyPr wrap="square" rtlCol="0">
            <a:spAutoFit/>
          </a:bodyPr>
          <a:lstStyle/>
          <a:p>
            <a:r>
              <a:rPr lang="es-ES_tradnl" dirty="0" smtClean="0"/>
              <a:t>BITÁCORA # 0</a:t>
            </a:r>
            <a:endParaRPr lang="es-ES_tradnl" dirty="0"/>
          </a:p>
        </p:txBody>
      </p:sp>
    </p:spTree>
  </p:cSld>
  <p:clrMapOvr>
    <a:masterClrMapping/>
  </p:clrMapOvr>
  <p:transition>
    <p:cover/>
    <p:sndAc>
      <p:stSnd>
        <p:snd r:embed="rId2" name="Campanillas"/>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group_002.png"/>
          <p:cNvPicPr>
            <a:picLocks noGrp="1" noChangeAspect="1"/>
          </p:cNvPicPr>
          <p:nvPr>
            <p:ph type="pic" idx="1"/>
          </p:nvPr>
        </p:nvPicPr>
        <p:blipFill>
          <a:blip r:embed="rId4"/>
          <a:srcRect t="-86621" b="-86621"/>
          <a:stretch>
            <a:fillRect/>
          </a:stretch>
        </p:blipFill>
        <p:spPr/>
      </p:pic>
      <p:sp>
        <p:nvSpPr>
          <p:cNvPr id="4" name="Marcador de texto 3"/>
          <p:cNvSpPr>
            <a:spLocks noGrp="1"/>
          </p:cNvSpPr>
          <p:nvPr>
            <p:ph type="body" sz="half" idx="2"/>
          </p:nvPr>
        </p:nvSpPr>
        <p:spPr>
          <a:xfrm>
            <a:off x="4477870" y="697706"/>
            <a:ext cx="3951755" cy="5626893"/>
          </a:xfrm>
        </p:spPr>
        <p:txBody>
          <a:bodyPr>
            <a:normAutofit fontScale="92500" lnSpcReduction="20000"/>
          </a:bodyPr>
          <a:lstStyle/>
          <a:p>
            <a:r>
              <a:rPr lang="es-ES_tradnl" dirty="0" smtClean="0"/>
              <a:t>W</a:t>
            </a:r>
            <a:r>
              <a:rPr lang="en-US" dirty="0" smtClean="0"/>
              <a:t>hen we started the virtual class, </a:t>
            </a:r>
            <a:r>
              <a:rPr lang="es-ES_tradnl" dirty="0" smtClean="0"/>
              <a:t>I</a:t>
            </a:r>
            <a:r>
              <a:rPr lang="en-US" dirty="0" smtClean="0"/>
              <a:t> was a little bit nervous. </a:t>
            </a:r>
            <a:r>
              <a:rPr lang="es-ES_tradnl" dirty="0" smtClean="0"/>
              <a:t>I</a:t>
            </a:r>
            <a:r>
              <a:rPr lang="en-US" dirty="0" smtClean="0"/>
              <a:t> thought that maybe my connection could stop working, and </a:t>
            </a:r>
            <a:r>
              <a:rPr lang="es-ES_tradnl" dirty="0" smtClean="0"/>
              <a:t>I</a:t>
            </a:r>
            <a:r>
              <a:rPr lang="en-US" dirty="0" smtClean="0"/>
              <a:t> probably could fail the test.  </a:t>
            </a:r>
          </a:p>
          <a:p>
            <a:r>
              <a:rPr lang="es-ES_tradnl" dirty="0" smtClean="0"/>
              <a:t>C</a:t>
            </a:r>
            <a:r>
              <a:rPr lang="en-US" dirty="0" err="1" smtClean="0"/>
              <a:t>ertainly</a:t>
            </a:r>
            <a:r>
              <a:rPr lang="en-US" dirty="0" smtClean="0"/>
              <a:t> it happened, but </a:t>
            </a:r>
            <a:r>
              <a:rPr lang="es-ES_tradnl" dirty="0" smtClean="0"/>
              <a:t>I</a:t>
            </a:r>
            <a:r>
              <a:rPr lang="en-US" dirty="0" smtClean="0"/>
              <a:t> was quite skillful to reset SL again. </a:t>
            </a:r>
            <a:r>
              <a:rPr lang="es-ES_tradnl" dirty="0" smtClean="0"/>
              <a:t>S</a:t>
            </a:r>
            <a:r>
              <a:rPr lang="en-US" dirty="0" err="1" smtClean="0"/>
              <a:t>o</a:t>
            </a:r>
            <a:r>
              <a:rPr lang="en-US" dirty="0" smtClean="0"/>
              <a:t> </a:t>
            </a:r>
            <a:r>
              <a:rPr lang="es-ES_tradnl" dirty="0" smtClean="0"/>
              <a:t>I</a:t>
            </a:r>
            <a:r>
              <a:rPr lang="en-US" dirty="0" smtClean="0"/>
              <a:t> was on time to make the groups and start moving around the station. </a:t>
            </a:r>
          </a:p>
          <a:p>
            <a:r>
              <a:rPr lang="es-ES_tradnl" dirty="0" smtClean="0"/>
              <a:t>As </a:t>
            </a:r>
            <a:r>
              <a:rPr lang="es-ES_tradnl" dirty="0" err="1" smtClean="0"/>
              <a:t>We</a:t>
            </a:r>
            <a:r>
              <a:rPr lang="es-ES_tradnl" dirty="0" smtClean="0"/>
              <a:t> </a:t>
            </a:r>
            <a:r>
              <a:rPr lang="es-ES_tradnl" dirty="0" err="1" smtClean="0"/>
              <a:t>started</a:t>
            </a:r>
            <a:r>
              <a:rPr lang="es-ES_tradnl" dirty="0" smtClean="0"/>
              <a:t> </a:t>
            </a:r>
            <a:r>
              <a:rPr lang="es-ES_tradnl" dirty="0" err="1" smtClean="0"/>
              <a:t>moving</a:t>
            </a:r>
            <a:r>
              <a:rPr lang="es-ES_tradnl" dirty="0" smtClean="0"/>
              <a:t>,  </a:t>
            </a:r>
            <a:r>
              <a:rPr lang="es-ES_tradnl" dirty="0" err="1" smtClean="0"/>
              <a:t>m</a:t>
            </a:r>
            <a:r>
              <a:rPr lang="en-US" dirty="0" err="1" smtClean="0"/>
              <a:t>y</a:t>
            </a:r>
            <a:r>
              <a:rPr lang="en-US" dirty="0" smtClean="0"/>
              <a:t> leader group, Angelica, start giving her opinion, and then she started asking us if we could agree. There were diff</a:t>
            </a:r>
            <a:r>
              <a:rPr lang="es-ES_tradnl" dirty="0" smtClean="0"/>
              <a:t>e</a:t>
            </a:r>
            <a:r>
              <a:rPr lang="en-US" dirty="0" smtClean="0"/>
              <a:t>rent points of view so we began the discussions. </a:t>
            </a:r>
          </a:p>
          <a:p>
            <a:r>
              <a:rPr lang="es-ES_tradnl" dirty="0" smtClean="0"/>
              <a:t>Q</a:t>
            </a:r>
            <a:r>
              <a:rPr lang="en-US" dirty="0" err="1" smtClean="0"/>
              <a:t>uiclkly</a:t>
            </a:r>
            <a:r>
              <a:rPr lang="en-US" dirty="0" smtClean="0"/>
              <a:t>, We moved through all the stations, and </a:t>
            </a:r>
            <a:r>
              <a:rPr lang="es-ES_tradnl" dirty="0" smtClean="0"/>
              <a:t>I</a:t>
            </a:r>
            <a:r>
              <a:rPr lang="en-US" dirty="0" smtClean="0"/>
              <a:t> felt happy that We  accomplished the mission. It seemed to me stressful that </a:t>
            </a:r>
            <a:r>
              <a:rPr lang="es-ES_tradnl" dirty="0" smtClean="0"/>
              <a:t>I</a:t>
            </a:r>
            <a:r>
              <a:rPr lang="en-US" dirty="0" smtClean="0"/>
              <a:t> could lost the internet </a:t>
            </a:r>
            <a:r>
              <a:rPr lang="en-US" smtClean="0"/>
              <a:t>connection again, </a:t>
            </a:r>
            <a:r>
              <a:rPr lang="en-US" dirty="0" smtClean="0"/>
              <a:t>but everything worked well. </a:t>
            </a:r>
            <a:endParaRPr lang="en-US" dirty="0"/>
          </a:p>
        </p:txBody>
      </p:sp>
      <p:pic>
        <p:nvPicPr>
          <p:cNvPr id="8" name="Imagen 7" descr="images-2.jpeg"/>
          <p:cNvPicPr>
            <a:picLocks noChangeAspect="1"/>
          </p:cNvPicPr>
          <p:nvPr/>
        </p:nvPicPr>
        <p:blipFill>
          <a:blip r:embed="rId5"/>
          <a:stretch>
            <a:fillRect/>
          </a:stretch>
        </p:blipFill>
        <p:spPr>
          <a:xfrm rot="1086671">
            <a:off x="2432050" y="2476500"/>
            <a:ext cx="4279900" cy="1905000"/>
          </a:xfrm>
          <a:prstGeom prst="rect">
            <a:avLst/>
          </a:prstGeom>
          <a:effectLst>
            <a:glow rad="101600">
              <a:srgbClr val="FF0000">
                <a:alpha val="75000"/>
              </a:srgbClr>
            </a:glow>
          </a:effectLst>
        </p:spPr>
      </p:pic>
      <p:pic>
        <p:nvPicPr>
          <p:cNvPr id="10" name="Mision Imposible Theme song- Mission Impossible Soundtrack 3.mp3">
            <a:hlinkClick r:id="" action="ppaction://media"/>
          </p:cNvPr>
          <p:cNvPicPr>
            <a:picLocks noRot="1" noChangeAspect="1"/>
          </p:cNvPicPr>
          <p:nvPr>
            <a:audioFile r:link="rId1"/>
          </p:nvPr>
        </p:nvPicPr>
        <p:blipFill>
          <a:blip r:embed="rId6"/>
          <a:stretch>
            <a:fillRect/>
          </a:stretch>
        </p:blipFill>
        <p:spPr>
          <a:xfrm>
            <a:off x="278448" y="6324599"/>
            <a:ext cx="282575" cy="282575"/>
          </a:xfrm>
          <a:prstGeom prst="rect">
            <a:avLst/>
          </a:prstGeom>
        </p:spPr>
      </p:pic>
    </p:spTree>
  </p:cSld>
  <p:clrMapOvr>
    <a:masterClrMapping/>
  </p:clrMapOvr>
  <p:transition>
    <p:cover/>
    <p:sndAc>
      <p:stSnd>
        <p:snd r:embed="rId3" name="Campanillas"/>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46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style.rotation</p:attrName>
                                        </p:attrNameLst>
                                      </p:cBhvr>
                                      <p:tavLst>
                                        <p:tav tm="0">
                                          <p:val>
                                            <p:fltVal val="720"/>
                                          </p:val>
                                        </p:tav>
                                        <p:tav tm="100000">
                                          <p:val>
                                            <p:fltVal val="0"/>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 calcmode="lin" valueType="num">
                                      <p:cBhvr>
                                        <p:cTn id="14"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0397" y="312124"/>
            <a:ext cx="3951755" cy="1087051"/>
          </a:xfrm>
        </p:spPr>
        <p:txBody>
          <a:bodyPr/>
          <a:lstStyle/>
          <a:p>
            <a:r>
              <a:rPr lang="es-ES_tradnl" dirty="0" smtClean="0"/>
              <a:t>MY EXPECTATIONS</a:t>
            </a:r>
            <a:endParaRPr lang="es-ES_tradnl" dirty="0"/>
          </a:p>
        </p:txBody>
      </p:sp>
      <p:pic>
        <p:nvPicPr>
          <p:cNvPr id="5" name="Marcador de posición de imagen 4" descr="nordunet_89-1.jpg"/>
          <p:cNvPicPr>
            <a:picLocks noGrp="1" noChangeAspect="1"/>
          </p:cNvPicPr>
          <p:nvPr>
            <p:ph type="pic" idx="1"/>
          </p:nvPr>
        </p:nvPicPr>
        <p:blipFill>
          <a:blip r:embed="rId3"/>
          <a:srcRect t="-79727" b="-79727"/>
          <a:stretch>
            <a:fillRect/>
          </a:stretch>
        </p:blipFill>
        <p:spPr>
          <a:xfrm rot="21416935">
            <a:off x="440643" y="950536"/>
            <a:ext cx="3703911" cy="5202978"/>
          </a:xfrm>
        </p:spPr>
      </p:pic>
      <p:sp>
        <p:nvSpPr>
          <p:cNvPr id="4" name="Marcador de texto 3"/>
          <p:cNvSpPr>
            <a:spLocks noGrp="1"/>
          </p:cNvSpPr>
          <p:nvPr>
            <p:ph type="body" sz="half" idx="2"/>
          </p:nvPr>
        </p:nvSpPr>
        <p:spPr>
          <a:xfrm>
            <a:off x="4477870" y="1399175"/>
            <a:ext cx="4361330" cy="5154025"/>
          </a:xfrm>
        </p:spPr>
        <p:txBody>
          <a:bodyPr>
            <a:normAutofit lnSpcReduction="10000"/>
          </a:bodyPr>
          <a:lstStyle/>
          <a:p>
            <a:pPr algn="just">
              <a:buFont typeface="Wingdings" charset="2"/>
              <a:buChar char="²"/>
            </a:pPr>
            <a:r>
              <a:rPr lang="es-ES_tradnl" dirty="0" smtClean="0">
                <a:solidFill>
                  <a:schemeClr val="accent6">
                    <a:lumMod val="75000"/>
                  </a:schemeClr>
                </a:solidFill>
              </a:rPr>
              <a:t> </a:t>
            </a:r>
            <a:r>
              <a:rPr lang="en-US" dirty="0" smtClean="0">
                <a:solidFill>
                  <a:schemeClr val="accent3">
                    <a:lumMod val="60000"/>
                    <a:lumOff val="40000"/>
                  </a:schemeClr>
                </a:solidFill>
              </a:rPr>
              <a:t>I believe that  in this course I'm going to learn a lot about web pages. By this I meant, I going to take advantages of online sites  to improve my language skills due to the easy access to games, communities, groups, blogs that are online. </a:t>
            </a:r>
          </a:p>
          <a:p>
            <a:pPr algn="just">
              <a:buFont typeface="Wingdings" charset="2"/>
              <a:buChar char="²"/>
            </a:pPr>
            <a:r>
              <a:rPr lang="en-US" dirty="0" smtClean="0"/>
              <a:t> I think that the Teacher will show us the pros and cons using technology for teaching. It will be useful when we, as students, will be required to teach lessons through internet.   </a:t>
            </a:r>
          </a:p>
          <a:p>
            <a:pPr algn="just">
              <a:buFont typeface="Wingdings" charset="2"/>
              <a:buChar char="²"/>
            </a:pPr>
            <a:r>
              <a:rPr lang="en-US" dirty="0" smtClean="0"/>
              <a:t> </a:t>
            </a:r>
            <a:r>
              <a:rPr lang="en-US" dirty="0" smtClean="0">
                <a:solidFill>
                  <a:srgbClr val="0B6512"/>
                </a:solidFill>
              </a:rPr>
              <a:t>Moreover, I consider, as a future teacher, I'm going to learn how to manage the information that is online, and choose the appropriate subjects for teaching.</a:t>
            </a:r>
            <a:endParaRPr lang="en-US" dirty="0">
              <a:solidFill>
                <a:srgbClr val="0B6512"/>
              </a:solidFill>
            </a:endParaRPr>
          </a:p>
        </p:txBody>
      </p:sp>
    </p:spTree>
  </p:cSld>
  <p:clrMapOvr>
    <a:masterClrMapping/>
  </p:clrMapOvr>
  <p:transition>
    <p:cover/>
    <p:sndAc>
      <p:stSnd>
        <p:snd r:embed="rId2" name="Campanillas"/>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4" name="Marcador de texto 3"/>
          <p:cNvSpPr>
            <a:spLocks noGrp="1"/>
          </p:cNvSpPr>
          <p:nvPr>
            <p:ph type="body" sz="half" idx="2"/>
          </p:nvPr>
        </p:nvSpPr>
        <p:spPr/>
        <p:txBody>
          <a:bodyPr/>
          <a:lstStyle/>
          <a:p>
            <a:r>
              <a:rPr lang="en-GB" dirty="0" smtClean="0"/>
              <a:t>I believe ICT is an easy tool to handle. For this reason, </a:t>
            </a:r>
            <a:r>
              <a:rPr lang="en-GB" dirty="0" err="1" smtClean="0"/>
              <a:t>i</a:t>
            </a:r>
            <a:r>
              <a:rPr lang="en-GB" dirty="0" smtClean="0"/>
              <a:t> will teach my student the benefits of having lessons on internet. Moreover, I think people  from all ages will be glad to attend online courses. And also, people who has not enough money , need to work, online courses will be suitable at any moment. </a:t>
            </a:r>
            <a:endParaRPr lang="en-GB" dirty="0"/>
          </a:p>
        </p:txBody>
      </p:sp>
      <p:pic>
        <p:nvPicPr>
          <p:cNvPr id="9" name="Marcador de contenido 8" descr="online_classes-300x273.png"/>
          <p:cNvPicPr>
            <a:picLocks noGrp="1" noChangeAspect="1"/>
          </p:cNvPicPr>
          <p:nvPr>
            <p:ph idx="1"/>
          </p:nvPr>
        </p:nvPicPr>
        <p:blipFill>
          <a:blip r:embed="rId3"/>
          <a:srcRect t="-17852" b="-17852"/>
          <a:stretch>
            <a:fillRect/>
          </a:stretch>
        </p:blipFill>
        <p:spPr>
          <a:xfrm>
            <a:off x="4504766" y="1676400"/>
            <a:ext cx="4258234" cy="5257800"/>
          </a:xfrm>
        </p:spPr>
      </p:pic>
      <p:pic>
        <p:nvPicPr>
          <p:cNvPr id="10" name="Marcador de posición de imagen 5" descr="111109072747999.jpg"/>
          <p:cNvPicPr>
            <a:picLocks noChangeAspect="1"/>
          </p:cNvPicPr>
          <p:nvPr/>
        </p:nvPicPr>
        <p:blipFill>
          <a:blip r:embed="rId4"/>
          <a:srcRect l="-18073" r="-18073"/>
          <a:stretch>
            <a:fillRect/>
          </a:stretch>
        </p:blipFill>
        <p:spPr>
          <a:xfrm rot="153739">
            <a:off x="4031289" y="87023"/>
            <a:ext cx="4329278" cy="3178754"/>
          </a:xfrm>
          <a:prstGeom prst="roundRect">
            <a:avLst>
              <a:gd name="adj" fmla="val 7476"/>
            </a:avLst>
          </a:prstGeom>
          <a:ln w="63500">
            <a:solidFill>
              <a:schemeClr val="accent2"/>
            </a:solidFill>
          </a:ln>
        </p:spPr>
      </p:pic>
    </p:spTree>
  </p:cSld>
  <p:clrMapOvr>
    <a:masterClrMapping/>
  </p:clrMapOvr>
  <p:transition>
    <p:cover/>
    <p:sndAc>
      <p:stSnd>
        <p:snd r:embed="rId2" name="Campanillas"/>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learning-prv.jpg"/>
          <p:cNvPicPr>
            <a:picLocks noGrp="1" noChangeAspect="1"/>
          </p:cNvPicPr>
          <p:nvPr>
            <p:ph type="pic" idx="1"/>
          </p:nvPr>
        </p:nvPicPr>
        <p:blipFill>
          <a:blip r:embed="rId3"/>
          <a:srcRect l="-17911" r="-17911"/>
          <a:stretch>
            <a:fillRect/>
          </a:stretch>
        </p:blipFill>
        <p:spPr/>
      </p:pic>
      <p:sp>
        <p:nvSpPr>
          <p:cNvPr id="3" name="Marcador de texto 2"/>
          <p:cNvSpPr>
            <a:spLocks noGrp="1"/>
          </p:cNvSpPr>
          <p:nvPr>
            <p:ph type="body" sz="half" idx="2"/>
          </p:nvPr>
        </p:nvSpPr>
        <p:spPr>
          <a:xfrm>
            <a:off x="713232" y="4336179"/>
            <a:ext cx="7717536" cy="2051174"/>
          </a:xfrm>
        </p:spPr>
        <p:txBody>
          <a:bodyPr>
            <a:normAutofit fontScale="92500" lnSpcReduction="10000"/>
          </a:bodyPr>
          <a:lstStyle/>
          <a:p>
            <a:r>
              <a:rPr lang="en-GB" dirty="0" smtClean="0"/>
              <a:t>My first class as a teacher was few months ago. It was when my 12 years old neighbour asked me if I could teach him English because of his low grades in this subject. I started giving him classes for free because his mother doesn't have enough money, besides he assists to a public school. This experience for me was pleasant, I felt like I was doing the right thing. Moreover, I think I was gaining experience for future formal classes. So I consider this opportunity a good alternative to have more confidence.</a:t>
            </a:r>
            <a:endParaRPr lang="en-GB" dirty="0"/>
          </a:p>
        </p:txBody>
      </p:sp>
      <p:pic>
        <p:nvPicPr>
          <p:cNvPr id="5" name="Marcador de posición de imagen 4" descr="Foto del día 17-02-2012 a la(s) 13:50 #2.jpg"/>
          <p:cNvPicPr>
            <a:picLocks noGrp="1" noChangeAspect="1"/>
          </p:cNvPicPr>
          <p:nvPr>
            <p:ph type="pic" idx="13"/>
          </p:nvPr>
        </p:nvPicPr>
        <p:blipFill>
          <a:blip r:embed="rId4"/>
          <a:srcRect l="-1055" r="-1055"/>
          <a:stretch>
            <a:fillRect/>
          </a:stretch>
        </p:blipFill>
        <p:spPr/>
      </p:pic>
    </p:spTree>
  </p:cSld>
  <p:clrMapOvr>
    <a:masterClrMapping/>
  </p:clrMapOvr>
  <p:transition>
    <p:cover/>
    <p:sndAc>
      <p:stSnd>
        <p:snd r:embed="rId2" name="Campanillas"/>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t>PEDAGOGÍA Y DIDÁCTICA 3</a:t>
            </a:r>
            <a:endParaRPr lang="es-ES_tradnl" dirty="0"/>
          </a:p>
        </p:txBody>
      </p:sp>
      <p:pic>
        <p:nvPicPr>
          <p:cNvPr id="5" name="Marcador de posición de imagen 4" descr="bitacora.gif"/>
          <p:cNvPicPr>
            <a:picLocks noGrp="1" noChangeAspect="1"/>
          </p:cNvPicPr>
          <p:nvPr>
            <p:ph type="pic" idx="13"/>
          </p:nvPr>
        </p:nvPicPr>
        <p:blipFill>
          <a:blip r:embed="rId3"/>
          <a:srcRect t="-3610" b="-3610"/>
          <a:stretch>
            <a:fillRect/>
          </a:stretch>
        </p:blipFill>
        <p:spPr/>
      </p:pic>
      <p:sp>
        <p:nvSpPr>
          <p:cNvPr id="4" name="Subtítulo 3"/>
          <p:cNvSpPr>
            <a:spLocks noGrp="1"/>
          </p:cNvSpPr>
          <p:nvPr>
            <p:ph type="subTitle" idx="1"/>
          </p:nvPr>
        </p:nvSpPr>
        <p:spPr/>
        <p:txBody>
          <a:bodyPr/>
          <a:lstStyle/>
          <a:p>
            <a:r>
              <a:rPr lang="es-ES_tradnl" dirty="0" smtClean="0"/>
              <a:t>Jennifer Cardona G. </a:t>
            </a:r>
            <a:endParaRPr lang="es-ES_tradnl" dirty="0"/>
          </a:p>
        </p:txBody>
      </p:sp>
      <p:sp>
        <p:nvSpPr>
          <p:cNvPr id="6" name="CuadroTexto 5"/>
          <p:cNvSpPr txBox="1"/>
          <p:nvPr/>
        </p:nvSpPr>
        <p:spPr>
          <a:xfrm>
            <a:off x="721974" y="0"/>
            <a:ext cx="3088026" cy="369332"/>
          </a:xfrm>
          <a:prstGeom prst="rect">
            <a:avLst/>
          </a:prstGeom>
          <a:noFill/>
        </p:spPr>
        <p:txBody>
          <a:bodyPr wrap="square" rtlCol="0">
            <a:spAutoFit/>
          </a:bodyPr>
          <a:lstStyle/>
          <a:p>
            <a:r>
              <a:rPr lang="es-ES_tradnl" dirty="0" smtClean="0"/>
              <a:t>BITÁCORA # 1</a:t>
            </a:r>
            <a:endParaRPr lang="es-ES_tradnl" dirty="0"/>
          </a:p>
        </p:txBody>
      </p:sp>
    </p:spTree>
  </p:cSld>
  <p:clrMapOvr>
    <a:masterClrMapping/>
  </p:clrMapOvr>
  <p:transition>
    <p:cover/>
    <p:sndAc>
      <p:stSnd>
        <p:snd r:embed="rId2" name="Campanillas"/>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SECOND LIFE</a:t>
            </a:r>
            <a:endParaRPr lang="en-GB" dirty="0"/>
          </a:p>
        </p:txBody>
      </p:sp>
      <p:pic>
        <p:nvPicPr>
          <p:cNvPr id="6" name="Marcador de posición de imagen 5" descr="Snapshot_001.jpg"/>
          <p:cNvPicPr>
            <a:picLocks noGrp="1" noChangeAspect="1"/>
          </p:cNvPicPr>
          <p:nvPr>
            <p:ph type="pic" idx="1"/>
          </p:nvPr>
        </p:nvPicPr>
        <p:blipFill>
          <a:blip r:embed="rId3"/>
          <a:srcRect t="-86621" b="-86621"/>
          <a:stretch>
            <a:fillRect/>
          </a:stretch>
        </p:blipFill>
        <p:spPr>
          <a:xfrm rot="21416935">
            <a:off x="399220" y="755767"/>
            <a:ext cx="3703911" cy="5769284"/>
          </a:xfrm>
        </p:spPr>
      </p:pic>
      <p:sp>
        <p:nvSpPr>
          <p:cNvPr id="4" name="Marcador de texto 3"/>
          <p:cNvSpPr>
            <a:spLocks noGrp="1"/>
          </p:cNvSpPr>
          <p:nvPr>
            <p:ph type="body" sz="half" idx="2"/>
          </p:nvPr>
        </p:nvSpPr>
        <p:spPr/>
        <p:txBody>
          <a:bodyPr/>
          <a:lstStyle/>
          <a:p>
            <a:r>
              <a:rPr lang="en-GB" dirty="0" smtClean="0"/>
              <a:t>My avatar in Second life is called Jh3nyfer. </a:t>
            </a:r>
            <a:r>
              <a:rPr lang="es-ES_tradnl" dirty="0" smtClean="0"/>
              <a:t>W</a:t>
            </a:r>
            <a:r>
              <a:rPr lang="en-GB" dirty="0" smtClean="0"/>
              <a:t>hen I stared to move around this world the first place </a:t>
            </a:r>
            <a:r>
              <a:rPr lang="es-ES_tradnl" dirty="0" smtClean="0"/>
              <a:t>I</a:t>
            </a:r>
            <a:r>
              <a:rPr lang="en-GB" dirty="0" smtClean="0"/>
              <a:t> visit was </a:t>
            </a:r>
            <a:r>
              <a:rPr lang="en-GB" dirty="0" err="1" smtClean="0"/>
              <a:t>Sena</a:t>
            </a:r>
            <a:r>
              <a:rPr lang="en-GB" dirty="0" smtClean="0"/>
              <a:t>. I wanted to know it first </a:t>
            </a:r>
            <a:r>
              <a:rPr lang="en-GB" dirty="0" err="1" smtClean="0"/>
              <a:t>bec</a:t>
            </a:r>
            <a:r>
              <a:rPr lang="es-ES_tradnl" dirty="0" smtClean="0"/>
              <a:t>au</a:t>
            </a:r>
            <a:r>
              <a:rPr lang="en-GB" dirty="0" smtClean="0"/>
              <a:t>se </a:t>
            </a:r>
            <a:r>
              <a:rPr lang="es-ES_tradnl" dirty="0" smtClean="0"/>
              <a:t>I</a:t>
            </a:r>
            <a:r>
              <a:rPr lang="en-GB" dirty="0" smtClean="0"/>
              <a:t> did not want to be lost for our first virtual class. </a:t>
            </a:r>
            <a:r>
              <a:rPr lang="es-ES_tradnl" dirty="0" smtClean="0"/>
              <a:t>S</a:t>
            </a:r>
            <a:r>
              <a:rPr lang="en-GB" dirty="0" err="1" smtClean="0"/>
              <a:t>o</a:t>
            </a:r>
            <a:r>
              <a:rPr lang="en-GB" dirty="0" smtClean="0"/>
              <a:t> </a:t>
            </a:r>
            <a:r>
              <a:rPr lang="es-ES_tradnl" dirty="0" smtClean="0"/>
              <a:t>I</a:t>
            </a:r>
            <a:r>
              <a:rPr lang="en-GB" dirty="0" smtClean="0"/>
              <a:t> began hanging around at this place. </a:t>
            </a:r>
            <a:endParaRPr lang="en-GB" dirty="0"/>
          </a:p>
        </p:txBody>
      </p:sp>
    </p:spTree>
  </p:cSld>
  <p:clrMapOvr>
    <a:masterClrMapping/>
  </p:clrMapOvr>
  <p:transition>
    <p:cover/>
    <p:sndAc>
      <p:stSnd>
        <p:snd r:embed="rId2" name="Campanillas"/>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FREEBIES</a:t>
            </a:r>
            <a:endParaRPr lang="en-GB" dirty="0"/>
          </a:p>
        </p:txBody>
      </p:sp>
      <p:sp>
        <p:nvSpPr>
          <p:cNvPr id="4" name="Marcador de texto 3"/>
          <p:cNvSpPr>
            <a:spLocks noGrp="1"/>
          </p:cNvSpPr>
          <p:nvPr>
            <p:ph type="body" sz="half" idx="2"/>
          </p:nvPr>
        </p:nvSpPr>
        <p:spPr/>
        <p:txBody>
          <a:bodyPr/>
          <a:lstStyle/>
          <a:p>
            <a:r>
              <a:rPr lang="es-ES_tradnl" dirty="0" smtClean="0"/>
              <a:t>A</a:t>
            </a:r>
            <a:r>
              <a:rPr lang="en-GB" dirty="0" err="1" smtClean="0"/>
              <a:t>fter</a:t>
            </a:r>
            <a:r>
              <a:rPr lang="en-GB" dirty="0" smtClean="0"/>
              <a:t> </a:t>
            </a:r>
            <a:r>
              <a:rPr lang="en-GB" dirty="0" err="1" smtClean="0"/>
              <a:t>Sena</a:t>
            </a:r>
            <a:r>
              <a:rPr lang="en-GB" dirty="0" smtClean="0"/>
              <a:t> visit, </a:t>
            </a:r>
            <a:r>
              <a:rPr lang="es-ES_tradnl" dirty="0" smtClean="0"/>
              <a:t>I</a:t>
            </a:r>
            <a:r>
              <a:rPr lang="en-GB" dirty="0" smtClean="0"/>
              <a:t> went to change my old fashionable clothe, </a:t>
            </a:r>
            <a:r>
              <a:rPr lang="es-ES_tradnl" dirty="0" smtClean="0"/>
              <a:t>I</a:t>
            </a:r>
            <a:r>
              <a:rPr lang="en-GB" dirty="0" smtClean="0"/>
              <a:t> tried different looks. But </a:t>
            </a:r>
            <a:r>
              <a:rPr lang="es-ES_tradnl" dirty="0" smtClean="0"/>
              <a:t>I</a:t>
            </a:r>
            <a:r>
              <a:rPr lang="en-GB" dirty="0" smtClean="0"/>
              <a:t> did not find something really </a:t>
            </a:r>
            <a:r>
              <a:rPr lang="en-GB" dirty="0" err="1" smtClean="0"/>
              <a:t>matchy</a:t>
            </a:r>
            <a:r>
              <a:rPr lang="en-GB" dirty="0" smtClean="0"/>
              <a:t> with my hair.  </a:t>
            </a:r>
            <a:endParaRPr lang="en-GB" dirty="0"/>
          </a:p>
        </p:txBody>
      </p:sp>
      <p:pic>
        <p:nvPicPr>
          <p:cNvPr id="7" name="Marcador de posición de imagen 6" descr="Snapshot_003.jpg"/>
          <p:cNvPicPr>
            <a:picLocks noGrp="1" noChangeAspect="1"/>
          </p:cNvPicPr>
          <p:nvPr>
            <p:ph type="pic" idx="1"/>
          </p:nvPr>
        </p:nvPicPr>
        <p:blipFill>
          <a:blip r:embed="rId3"/>
          <a:srcRect t="-86621" b="-86621"/>
          <a:stretch>
            <a:fillRect/>
          </a:stretch>
        </p:blipFill>
        <p:spPr/>
      </p:pic>
      <p:pic>
        <p:nvPicPr>
          <p:cNvPr id="8" name="Marcador de contenido 3" descr="Snapshot_002.jpg"/>
          <p:cNvPicPr>
            <a:picLocks noChangeAspect="1"/>
          </p:cNvPicPr>
          <p:nvPr/>
        </p:nvPicPr>
        <p:blipFill>
          <a:blip r:embed="rId4"/>
          <a:srcRect l="-8521" r="-8521"/>
          <a:stretch>
            <a:fillRect/>
          </a:stretch>
        </p:blipFill>
        <p:spPr>
          <a:xfrm>
            <a:off x="2182660" y="4114800"/>
            <a:ext cx="6246965" cy="2743200"/>
          </a:xfrm>
          <a:prstGeom prst="rect">
            <a:avLst/>
          </a:prstGeom>
        </p:spPr>
      </p:pic>
    </p:spTree>
  </p:cSld>
  <p:clrMapOvr>
    <a:masterClrMapping/>
  </p:clrMapOvr>
  <p:transition>
    <p:cover/>
    <p:sndAc>
      <p:stSnd>
        <p:snd r:embed="rId2" name="Campanillas"/>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788" y="304800"/>
            <a:ext cx="7716837" cy="2286000"/>
          </a:xfrm>
        </p:spPr>
        <p:txBody>
          <a:bodyPr/>
          <a:lstStyle/>
          <a:p>
            <a:r>
              <a:rPr lang="en-US" sz="2000" dirty="0" smtClean="0"/>
              <a:t>Finally, I went for a casual look. And I was prepared and excited to star my first virtual class. </a:t>
            </a:r>
            <a:endParaRPr lang="en-US" sz="2000" dirty="0"/>
          </a:p>
        </p:txBody>
      </p:sp>
      <p:pic>
        <p:nvPicPr>
          <p:cNvPr id="4" name="Marcador de contenido 3" descr="Snapshot_001.png"/>
          <p:cNvPicPr>
            <a:picLocks noGrp="1" noChangeAspect="1"/>
          </p:cNvPicPr>
          <p:nvPr>
            <p:ph idx="1"/>
          </p:nvPr>
        </p:nvPicPr>
        <p:blipFill>
          <a:blip r:embed="rId3"/>
          <a:srcRect l="-8521" r="-8521"/>
          <a:stretch>
            <a:fillRect/>
          </a:stretch>
        </p:blipFill>
        <p:spPr>
          <a:xfrm>
            <a:off x="712788" y="3012142"/>
            <a:ext cx="5916612" cy="3388658"/>
          </a:xfrm>
        </p:spPr>
      </p:pic>
    </p:spTree>
  </p:cSld>
  <p:clrMapOvr>
    <a:masterClrMapping/>
  </p:clrMapOvr>
  <p:transition>
    <p:cover/>
    <p:sndAc>
      <p:stSnd>
        <p:snd r:embed="rId2" name="Campanillas"/>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pic>
        <p:nvPicPr>
          <p:cNvPr id="5" name="Marcador de contenido 4" descr="group_001.png"/>
          <p:cNvPicPr>
            <a:picLocks noGrp="1" noChangeAspect="1"/>
          </p:cNvPicPr>
          <p:nvPr>
            <p:ph idx="1"/>
          </p:nvPr>
        </p:nvPicPr>
        <p:blipFill>
          <a:blip r:embed="rId3"/>
          <a:srcRect t="-70112" b="-70112"/>
          <a:stretch>
            <a:fillRect/>
          </a:stretch>
        </p:blipFill>
        <p:spPr/>
      </p:pic>
      <p:sp>
        <p:nvSpPr>
          <p:cNvPr id="4" name="Marcador de texto 3"/>
          <p:cNvSpPr>
            <a:spLocks noGrp="1"/>
          </p:cNvSpPr>
          <p:nvPr>
            <p:ph type="body" sz="half" idx="2"/>
          </p:nvPr>
        </p:nvSpPr>
        <p:spPr/>
        <p:txBody>
          <a:bodyPr/>
          <a:lstStyle/>
          <a:p>
            <a:r>
              <a:rPr lang="es-ES_tradnl" dirty="0" smtClean="0"/>
              <a:t>M</a:t>
            </a:r>
            <a:r>
              <a:rPr lang="en-US" dirty="0" err="1" smtClean="0"/>
              <a:t>y</a:t>
            </a:r>
            <a:r>
              <a:rPr lang="en-US" dirty="0" smtClean="0"/>
              <a:t> experience in Second life was very constructive. </a:t>
            </a:r>
            <a:r>
              <a:rPr lang="es-ES_tradnl" dirty="0" smtClean="0"/>
              <a:t>T</a:t>
            </a:r>
            <a:r>
              <a:rPr lang="en-US" dirty="0" err="1" smtClean="0"/>
              <a:t>hrough</a:t>
            </a:r>
            <a:r>
              <a:rPr lang="en-US" dirty="0" smtClean="0"/>
              <a:t> all the activity </a:t>
            </a:r>
            <a:r>
              <a:rPr lang="es-ES_tradnl" dirty="0" smtClean="0"/>
              <a:t>I</a:t>
            </a:r>
            <a:r>
              <a:rPr lang="en-US" dirty="0" smtClean="0"/>
              <a:t> was introduced to the habitual context an avatar is surrounded. I learnt many expression, specific words, related to SL. </a:t>
            </a:r>
            <a:r>
              <a:rPr lang="es-ES_tradnl" dirty="0" smtClean="0"/>
              <a:t>F</a:t>
            </a:r>
            <a:r>
              <a:rPr lang="en-US" dirty="0" smtClean="0"/>
              <a:t>or </a:t>
            </a:r>
            <a:r>
              <a:rPr lang="en-US" dirty="0" err="1" smtClean="0"/>
              <a:t>inste</a:t>
            </a:r>
            <a:r>
              <a:rPr lang="es-ES_tradnl" dirty="0" smtClean="0"/>
              <a:t>a</a:t>
            </a:r>
            <a:r>
              <a:rPr lang="en-US" dirty="0" err="1" smtClean="0"/>
              <a:t>d</a:t>
            </a:r>
            <a:r>
              <a:rPr lang="en-US" dirty="0" smtClean="0"/>
              <a:t>,  fly, transport, etc. </a:t>
            </a:r>
          </a:p>
          <a:p>
            <a:r>
              <a:rPr lang="en-US" dirty="0" smtClean="0"/>
              <a:t>   </a:t>
            </a:r>
            <a:endParaRPr lang="en-US" dirty="0"/>
          </a:p>
        </p:txBody>
      </p:sp>
      <p:sp>
        <p:nvSpPr>
          <p:cNvPr id="6" name="Llamada ovalada 5"/>
          <p:cNvSpPr/>
          <p:nvPr/>
        </p:nvSpPr>
        <p:spPr>
          <a:xfrm>
            <a:off x="6248400" y="1447800"/>
            <a:ext cx="1447800" cy="16764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I</a:t>
            </a:r>
            <a:r>
              <a:rPr lang="en-US" dirty="0" err="1" smtClean="0"/>
              <a:t>t</a:t>
            </a:r>
            <a:r>
              <a:rPr lang="en-US" dirty="0" smtClean="0"/>
              <a:t> felt almost as real as any university class.</a:t>
            </a:r>
            <a:endParaRPr lang="en-US" dirty="0"/>
          </a:p>
        </p:txBody>
      </p:sp>
    </p:spTree>
  </p:cSld>
  <p:clrMapOvr>
    <a:masterClrMapping/>
  </p:clrMapOvr>
  <p:transition>
    <p:cover/>
    <p:sndAc>
      <p:stSnd>
        <p:snd r:embed="rId2" name="Campanillas"/>
      </p:stSnd>
    </p:sndAc>
  </p:transition>
  <p:timing>
    <p:tnLst>
      <p:par>
        <p:cTn id="1" dur="indefinite" restart="never" nodeType="tmRoot"/>
      </p:par>
    </p:tnLst>
  </p:timing>
</p:sld>
</file>

<file path=ppt/theme/theme1.xml><?xml version="1.0" encoding="utf-8"?>
<a:theme xmlns:a="http://schemas.openxmlformats.org/drawingml/2006/main" name="Cielo">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o">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Cielo">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Cielo.thmx</Template>
  <TotalTime>987</TotalTime>
  <Words>636</Words>
  <Application>Microsoft Office PowerPoint</Application>
  <PresentationFormat>Presentación en pantalla (4:3)</PresentationFormat>
  <Paragraphs>24</Paragraphs>
  <Slides>10</Slides>
  <Notes>0</Notes>
  <HiddenSlides>0</HiddenSlides>
  <MMClips>1</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Cielo</vt:lpstr>
      <vt:lpstr>PEDAGOGÍA Y DIDÁCTICA 3 </vt:lpstr>
      <vt:lpstr>MY EXPECTATIONS</vt:lpstr>
      <vt:lpstr>Presentación de PowerPoint</vt:lpstr>
      <vt:lpstr>Presentación de PowerPoint</vt:lpstr>
      <vt:lpstr>PEDAGOGÍA Y DIDÁCTICA 3</vt:lpstr>
      <vt:lpstr>SECOND LIFE</vt:lpstr>
      <vt:lpstr>FREEBIES</vt:lpstr>
      <vt:lpstr>Finally, I went for a casual look. And I was prepared and excited to star my first virtual class. </vt:lpstr>
      <vt:lpstr>Presentación de PowerPoint</vt:lpstr>
      <vt:lpstr>Presentación de PowerPoint</vt:lpstr>
    </vt:vector>
  </TitlesOfParts>
  <Company>Colegio Eucaristico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PEDAGOGÍA Y DIDÁCTICA 3</dc:title>
  <dc:creator>Angela Cristina Cardona Gutierrez</dc:creator>
  <cp:lastModifiedBy>harold</cp:lastModifiedBy>
  <cp:revision>11</cp:revision>
  <dcterms:created xsi:type="dcterms:W3CDTF">2012-02-17T21:48:13Z</dcterms:created>
  <dcterms:modified xsi:type="dcterms:W3CDTF">2012-02-19T22:42:32Z</dcterms:modified>
</cp:coreProperties>
</file>