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88" r:id="rId2"/>
    <p:sldId id="286" r:id="rId3"/>
    <p:sldId id="287" r:id="rId4"/>
    <p:sldId id="258" r:id="rId5"/>
    <p:sldId id="285" r:id="rId6"/>
    <p:sldId id="284" r:id="rId7"/>
    <p:sldId id="283" r:id="rId8"/>
    <p:sldId id="282" r:id="rId9"/>
    <p:sldId id="281" r:id="rId10"/>
    <p:sldId id="280" r:id="rId11"/>
    <p:sldId id="279" r:id="rId12"/>
    <p:sldId id="278" r:id="rId13"/>
    <p:sldId id="277" r:id="rId14"/>
    <p:sldId id="276" r:id="rId15"/>
    <p:sldId id="275" r:id="rId16"/>
    <p:sldId id="274" r:id="rId17"/>
    <p:sldId id="273" r:id="rId18"/>
    <p:sldId id="272" r:id="rId19"/>
    <p:sldId id="271" r:id="rId20"/>
    <p:sldId id="270" r:id="rId21"/>
    <p:sldId id="269" r:id="rId22"/>
    <p:sldId id="268" r:id="rId23"/>
    <p:sldId id="267" r:id="rId24"/>
    <p:sldId id="266" r:id="rId25"/>
    <p:sldId id="263" r:id="rId26"/>
    <p:sldId id="311" r:id="rId27"/>
    <p:sldId id="306" r:id="rId28"/>
    <p:sldId id="305" r:id="rId29"/>
    <p:sldId id="304" r:id="rId30"/>
    <p:sldId id="303" r:id="rId31"/>
    <p:sldId id="302" r:id="rId32"/>
    <p:sldId id="299" r:id="rId33"/>
    <p:sldId id="298" r:id="rId34"/>
    <p:sldId id="297" r:id="rId35"/>
    <p:sldId id="296" r:id="rId36"/>
    <p:sldId id="295" r:id="rId37"/>
    <p:sldId id="294" r:id="rId38"/>
    <p:sldId id="293" r:id="rId39"/>
    <p:sldId id="292" r:id="rId40"/>
    <p:sldId id="291" r:id="rId41"/>
    <p:sldId id="290" r:id="rId42"/>
    <p:sldId id="289" r:id="rId43"/>
    <p:sldId id="317" r:id="rId44"/>
    <p:sldId id="322" r:id="rId45"/>
    <p:sldId id="329" r:id="rId46"/>
    <p:sldId id="327" r:id="rId47"/>
    <p:sldId id="328" r:id="rId48"/>
    <p:sldId id="324" r:id="rId49"/>
    <p:sldId id="326" r:id="rId50"/>
    <p:sldId id="325" r:id="rId51"/>
    <p:sldId id="323" r:id="rId52"/>
    <p:sldId id="321" r:id="rId53"/>
    <p:sldId id="320" r:id="rId54"/>
    <p:sldId id="319" r:id="rId55"/>
    <p:sldId id="312" r:id="rId56"/>
    <p:sldId id="315" r:id="rId57"/>
    <p:sldId id="314" r:id="rId58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780" y="-5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F4E220-BB0C-4012-86D7-17C4E5174F7C}" type="datetimeFigureOut">
              <a:rPr lang="es-ES" smtClean="0"/>
              <a:pPr/>
              <a:t>21/01/2012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4AA822-9C74-42E5-A921-2686A7C3E9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DB964B-0C88-44CE-A6C0-2E9C9009F64F}" type="slidenum">
              <a:rPr lang="es-ES" smtClean="0"/>
              <a:pPr/>
              <a:t>2</a:t>
            </a:fld>
            <a:endParaRPr lang="es-ES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4EA1F-224C-45A6-844D-2B592694E432}" type="datetimeFigureOut">
              <a:rPr lang="es-ES" smtClean="0"/>
              <a:pPr/>
              <a:t>21/01/2012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B9403-A5B0-42FB-B367-FE2925A2D34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4EA1F-224C-45A6-844D-2B592694E432}" type="datetimeFigureOut">
              <a:rPr lang="es-ES" smtClean="0"/>
              <a:pPr/>
              <a:t>21/01/2012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B9403-A5B0-42FB-B367-FE2925A2D34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4EA1F-224C-45A6-844D-2B592694E432}" type="datetimeFigureOut">
              <a:rPr lang="es-ES" smtClean="0"/>
              <a:pPr/>
              <a:t>21/01/2012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B9403-A5B0-42FB-B367-FE2925A2D34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0825" y="260350"/>
            <a:ext cx="8642350" cy="64135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250825" y="1052513"/>
            <a:ext cx="4244975" cy="52562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052513"/>
            <a:ext cx="4244975" cy="52562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4EA1F-224C-45A6-844D-2B592694E432}" type="datetimeFigureOut">
              <a:rPr lang="es-ES" smtClean="0"/>
              <a:pPr/>
              <a:t>21/01/2012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B9403-A5B0-42FB-B367-FE2925A2D34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4EA1F-224C-45A6-844D-2B592694E432}" type="datetimeFigureOut">
              <a:rPr lang="es-ES" smtClean="0"/>
              <a:pPr/>
              <a:t>21/01/2012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B9403-A5B0-42FB-B367-FE2925A2D34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4EA1F-224C-45A6-844D-2B592694E432}" type="datetimeFigureOut">
              <a:rPr lang="es-ES" smtClean="0"/>
              <a:pPr/>
              <a:t>21/01/2012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B9403-A5B0-42FB-B367-FE2925A2D34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4EA1F-224C-45A6-844D-2B592694E432}" type="datetimeFigureOut">
              <a:rPr lang="es-ES" smtClean="0"/>
              <a:pPr/>
              <a:t>21/01/2012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B9403-A5B0-42FB-B367-FE2925A2D34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4EA1F-224C-45A6-844D-2B592694E432}" type="datetimeFigureOut">
              <a:rPr lang="es-ES" smtClean="0"/>
              <a:pPr/>
              <a:t>21/01/2012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B9403-A5B0-42FB-B367-FE2925A2D34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4EA1F-224C-45A6-844D-2B592694E432}" type="datetimeFigureOut">
              <a:rPr lang="es-ES" smtClean="0"/>
              <a:pPr/>
              <a:t>21/01/2012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B9403-A5B0-42FB-B367-FE2925A2D34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4EA1F-224C-45A6-844D-2B592694E432}" type="datetimeFigureOut">
              <a:rPr lang="es-ES" smtClean="0"/>
              <a:pPr/>
              <a:t>21/01/2012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B9403-A5B0-42FB-B367-FE2925A2D34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4EA1F-224C-45A6-844D-2B592694E432}" type="datetimeFigureOut">
              <a:rPr lang="es-ES" smtClean="0"/>
              <a:pPr/>
              <a:t>21/01/2012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B9403-A5B0-42FB-B367-FE2925A2D34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94EA1F-224C-45A6-844D-2B592694E432}" type="datetimeFigureOut">
              <a:rPr lang="es-ES" smtClean="0"/>
              <a:pPr/>
              <a:t>21/01/2012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B9403-A5B0-42FB-B367-FE2925A2D34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nografias.com/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hyperlink" Target="http://www.aulaclic.com/" TargetMode="Externa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3568" y="620688"/>
            <a:ext cx="7772400" cy="646113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_tradnl" sz="3600" i="1" dirty="0" smtClean="0">
                <a:solidFill>
                  <a:schemeClr val="tx1"/>
                </a:solidFill>
                <a:latin typeface="Arial Black" pitchFamily="34" charset="0"/>
                <a:cs typeface="Arial" charset="0"/>
              </a:rPr>
              <a:t>TODO SOBRE NEATBEANS</a:t>
            </a:r>
          </a:p>
        </p:txBody>
      </p:sp>
      <p:sp>
        <p:nvSpPr>
          <p:cNvPr id="14339" name="Line 6"/>
          <p:cNvSpPr>
            <a:spLocks noChangeShapeType="1"/>
          </p:cNvSpPr>
          <p:nvPr/>
        </p:nvSpPr>
        <p:spPr bwMode="auto">
          <a:xfrm flipV="1">
            <a:off x="539552" y="404664"/>
            <a:ext cx="8064500" cy="0"/>
          </a:xfrm>
          <a:prstGeom prst="line">
            <a:avLst/>
          </a:prstGeom>
          <a:noFill/>
          <a:ln w="508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4340" name="Line 7"/>
          <p:cNvSpPr>
            <a:spLocks noChangeShapeType="1"/>
          </p:cNvSpPr>
          <p:nvPr/>
        </p:nvSpPr>
        <p:spPr bwMode="auto">
          <a:xfrm flipV="1">
            <a:off x="539552" y="1340768"/>
            <a:ext cx="8064500" cy="0"/>
          </a:xfrm>
          <a:prstGeom prst="line">
            <a:avLst/>
          </a:prstGeom>
          <a:noFill/>
          <a:ln w="508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pic>
        <p:nvPicPr>
          <p:cNvPr id="1026" name="Picture 2" descr="C:\Documents and Settings\CASA 19 - A\Mis documentos\Mis imágenes\wallpaper 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84784"/>
            <a:ext cx="8352928" cy="504056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Grp="1" noChangeArrowheads="1"/>
          </p:cNvSpPr>
          <p:nvPr>
            <p:ph type="title"/>
          </p:nvPr>
        </p:nvSpPr>
        <p:spPr>
          <a:xfrm>
            <a:off x="3923928" y="476672"/>
            <a:ext cx="4176464" cy="1143000"/>
          </a:xfrm>
          <a:ln w="25400">
            <a:solidFill>
              <a:schemeClr val="tx1"/>
            </a:solidFill>
            <a:prstDash val="sysDot"/>
          </a:ln>
          <a:effectLst>
            <a:glow rad="101600">
              <a:srgbClr val="FFCCFF">
                <a:alpha val="60000"/>
              </a:srgb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perspectiveRelaxed"/>
            <a:lightRig rig="threePt" dir="t"/>
          </a:scene3d>
        </p:spPr>
        <p:style>
          <a:lnRef idx="0">
            <a:scrgbClr r="0" g="0" b="0"/>
          </a:lnRef>
          <a:fillRef idx="1003">
            <a:schemeClr val="dk1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sz="4000" dirty="0" smtClean="0">
                <a:solidFill>
                  <a:srgbClr val="00FFFF"/>
                </a:solidFill>
              </a:rPr>
              <a:t>I.S.A.E</a:t>
            </a:r>
            <a:r>
              <a:rPr lang="es-ES" sz="4000" dirty="0" smtClean="0"/>
              <a:t> </a:t>
            </a:r>
            <a:br>
              <a:rPr lang="es-ES" sz="4000" dirty="0" smtClean="0"/>
            </a:br>
            <a:r>
              <a:rPr lang="es-ES" sz="4000" dirty="0" smtClean="0">
                <a:solidFill>
                  <a:srgbClr val="00FFFF"/>
                </a:solidFill>
              </a:rPr>
              <a:t>UNIVERSIDAD</a:t>
            </a:r>
          </a:p>
        </p:txBody>
      </p:sp>
      <p:sp>
        <p:nvSpPr>
          <p:cNvPr id="13315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620713"/>
            <a:ext cx="2808287" cy="5761037"/>
          </a:xfrm>
          <a:gradFill flip="none" rotWithShape="1">
            <a:gsLst>
              <a:gs pos="0">
                <a:srgbClr val="00FF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path path="circle">
              <a:fillToRect t="100000" r="100000"/>
            </a:path>
            <a:tileRect l="-100000" b="-100000"/>
          </a:gradFill>
          <a:ln w="63500" cap="rnd">
            <a:solidFill>
              <a:srgbClr val="009900">
                <a:alpha val="84000"/>
              </a:srgbClr>
            </a:solidFill>
            <a:prstDash val="sysDot"/>
            <a:round/>
          </a:ln>
        </p:spPr>
        <p:txBody>
          <a:bodyPr>
            <a:normAutofit/>
          </a:bodyPr>
          <a:lstStyle/>
          <a:p>
            <a:pPr marL="274320" indent="-274320"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endParaRPr lang="es-ES" sz="1800" dirty="0" smtClean="0"/>
          </a:p>
          <a:p>
            <a:pPr marL="274320" indent="-274320"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r>
              <a:rPr lang="es-ES" sz="1800" dirty="0" smtClean="0">
                <a:solidFill>
                  <a:srgbClr val="0000FF"/>
                </a:solidFill>
              </a:rPr>
              <a:t>MATERIA : PROGRAMACION 5</a:t>
            </a:r>
          </a:p>
          <a:p>
            <a:pPr marL="274320" indent="-274320"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endParaRPr lang="es-ES" sz="1800" dirty="0" smtClean="0"/>
          </a:p>
          <a:p>
            <a:pPr marL="274320" indent="-274320"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r>
              <a:rPr lang="es-ES" sz="1800" dirty="0" smtClean="0"/>
              <a:t>Tema: EJEMPLO DE NEATBEANS Y TAREA 5</a:t>
            </a:r>
          </a:p>
          <a:p>
            <a:pPr marL="274320" indent="-274320"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endParaRPr lang="es-ES" sz="1800" dirty="0" smtClean="0"/>
          </a:p>
          <a:p>
            <a:pPr marL="274320" indent="-274320"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r>
              <a:rPr lang="es-ES" sz="1800" dirty="0" smtClean="0">
                <a:solidFill>
                  <a:schemeClr val="bg1"/>
                </a:solidFill>
              </a:rPr>
              <a:t>MAGISTER</a:t>
            </a:r>
          </a:p>
          <a:p>
            <a:pPr marL="274320" indent="-274320"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r>
              <a:rPr lang="es-ES" sz="1800" dirty="0" smtClean="0">
                <a:solidFill>
                  <a:schemeClr val="bg1"/>
                </a:solidFill>
              </a:rPr>
              <a:t>Profesor. Teobaldo Smith</a:t>
            </a:r>
          </a:p>
          <a:p>
            <a:pPr marL="274320" indent="-274320"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endParaRPr lang="es-ES" sz="1800" dirty="0" smtClean="0"/>
          </a:p>
          <a:p>
            <a:pPr marL="274320" indent="-274320"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s-ES" sz="1800" dirty="0" smtClean="0">
                <a:solidFill>
                  <a:srgbClr val="00FF00"/>
                </a:solidFill>
              </a:rPr>
              <a:t>Presentado por : Geovany A Guerra </a:t>
            </a:r>
          </a:p>
          <a:p>
            <a:pPr marL="274320" indent="-274320"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r>
              <a:rPr lang="es-ES" sz="1800" dirty="0" smtClean="0">
                <a:solidFill>
                  <a:srgbClr val="00FF00"/>
                </a:solidFill>
              </a:rPr>
              <a:t>C.I.P: 4 – 718 – 53</a:t>
            </a:r>
          </a:p>
          <a:p>
            <a:pPr marL="274320" indent="-274320"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endParaRPr lang="es-ES" sz="1800" dirty="0" smtClean="0"/>
          </a:p>
          <a:p>
            <a:pPr marL="274320" indent="-274320"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s-ES" sz="1800" dirty="0" smtClean="0">
                <a:solidFill>
                  <a:srgbClr val="00FFFF"/>
                </a:solidFill>
              </a:rPr>
              <a:t>Nivel: Licenciatura. Sistemas Informáticos</a:t>
            </a:r>
          </a:p>
          <a:p>
            <a:pPr marL="274320" indent="-274320"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s-ES" sz="2000" dirty="0" smtClean="0">
                <a:solidFill>
                  <a:srgbClr val="FF3300"/>
                </a:solidFill>
              </a:rPr>
              <a:t>Año: 2012</a:t>
            </a:r>
          </a:p>
        </p:txBody>
      </p:sp>
      <p:graphicFrame>
        <p:nvGraphicFramePr>
          <p:cNvPr id="5219" name="Group 99"/>
          <p:cNvGraphicFramePr>
            <a:graphicFrameLocks noGrp="1"/>
          </p:cNvGraphicFramePr>
          <p:nvPr>
            <p:ph sz="half" idx="2"/>
          </p:nvPr>
        </p:nvGraphicFramePr>
        <p:xfrm>
          <a:off x="3131839" y="1571625"/>
          <a:ext cx="5718651" cy="3662365"/>
        </p:xfrm>
        <a:graphic>
          <a:graphicData uri="http://schemas.openxmlformats.org/drawingml/2006/table">
            <a:tbl>
              <a:tblPr/>
              <a:tblGrid>
                <a:gridCol w="815954"/>
                <a:gridCol w="680795"/>
                <a:gridCol w="735500"/>
                <a:gridCol w="1224136"/>
                <a:gridCol w="626871"/>
                <a:gridCol w="819441"/>
                <a:gridCol w="815954"/>
              </a:tblGrid>
              <a:tr h="604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Domingo</a:t>
                      </a:r>
                    </a:p>
                  </a:txBody>
                  <a:tcPr marL="45720" marR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Lunes</a:t>
                      </a: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Martes</a:t>
                      </a: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Miercoles</a:t>
                      </a: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Jueves</a:t>
                      </a: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Viernes</a:t>
                      </a: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Sabado</a:t>
                      </a: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</a:tr>
              <a:tr h="606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</a:tr>
              <a:tr h="665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</a:tr>
              <a:tr h="604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</a:tr>
              <a:tr h="576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1" i="1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</a:tr>
              <a:tr h="60483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15424" name="15 Marcador de fecha"/>
          <p:cNvSpPr>
            <a:spLocks noGrp="1"/>
          </p:cNvSpPr>
          <p:nvPr>
            <p:ph type="dt" sz="quarter" idx="4294967295"/>
          </p:nvPr>
        </p:nvSpPr>
        <p:spPr bwMode="auto">
          <a:xfrm>
            <a:off x="5364088" y="3501008"/>
            <a:ext cx="1224136" cy="504056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/>
            <a:fld id="{C65D22CC-5D1D-4F2B-AC8B-CC3D55FE8907}" type="datetime1">
              <a:rPr lang="es-ES" smtClean="0">
                <a:solidFill>
                  <a:schemeClr val="tx1"/>
                </a:solidFill>
                <a:latin typeface="Arial Black" pitchFamily="34" charset="0"/>
              </a:rPr>
              <a:pPr algn="ctr"/>
              <a:t>21/01/2012</a:t>
            </a:fld>
            <a:endParaRPr lang="en-US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5425" name="AutoShape 12"/>
          <p:cNvSpPr>
            <a:spLocks noChangeArrowheads="1"/>
          </p:cNvSpPr>
          <p:nvPr/>
        </p:nvSpPr>
        <p:spPr bwMode="auto">
          <a:xfrm>
            <a:off x="5867400" y="5500688"/>
            <a:ext cx="2990850" cy="428625"/>
          </a:xfrm>
          <a:prstGeom prst="flowChartProcess">
            <a:avLst/>
          </a:prstGeom>
          <a:solidFill>
            <a:srgbClr val="FF00FF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0099"/>
            </a:prstShdw>
          </a:effectLst>
        </p:spPr>
        <p:txBody>
          <a:bodyPr wrap="none" anchor="ctr"/>
          <a:lstStyle/>
          <a:p>
            <a:pPr algn="ctr"/>
            <a:r>
              <a:rPr kumimoji="1" lang="es-ES" sz="1400" b="1">
                <a:latin typeface="Constantia" pitchFamily="18" charset="0"/>
              </a:rPr>
              <a:t>ACTIVIDAD  EN CASA</a:t>
            </a:r>
          </a:p>
        </p:txBody>
      </p:sp>
      <p:sp>
        <p:nvSpPr>
          <p:cNvPr id="15426" name="Text Box 15"/>
          <p:cNvSpPr txBox="1">
            <a:spLocks noChangeArrowheads="1"/>
          </p:cNvSpPr>
          <p:nvPr/>
        </p:nvSpPr>
        <p:spPr bwMode="auto">
          <a:xfrm>
            <a:off x="4286250" y="6143625"/>
            <a:ext cx="4905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s-ES" sz="1400" b="1">
                <a:latin typeface="Constantia" pitchFamily="18" charset="0"/>
              </a:rPr>
              <a:t>Abr</a:t>
            </a:r>
          </a:p>
        </p:txBody>
      </p:sp>
      <p:sp>
        <p:nvSpPr>
          <p:cNvPr id="15427" name="Text Box 16"/>
          <p:cNvSpPr txBox="1">
            <a:spLocks noChangeArrowheads="1"/>
          </p:cNvSpPr>
          <p:nvPr/>
        </p:nvSpPr>
        <p:spPr bwMode="auto">
          <a:xfrm>
            <a:off x="3857625" y="6143625"/>
            <a:ext cx="5000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1" lang="es-ES" sz="1200" b="1">
                <a:latin typeface="Constantia" pitchFamily="18" charset="0"/>
              </a:rPr>
              <a:t>Mar</a:t>
            </a:r>
          </a:p>
        </p:txBody>
      </p:sp>
      <p:sp>
        <p:nvSpPr>
          <p:cNvPr id="5137" name="AutoShape 17"/>
          <p:cNvSpPr>
            <a:spLocks noChangeArrowheads="1"/>
          </p:cNvSpPr>
          <p:nvPr/>
        </p:nvSpPr>
        <p:spPr bwMode="auto">
          <a:xfrm>
            <a:off x="3071813" y="6000750"/>
            <a:ext cx="6072187" cy="142875"/>
          </a:xfrm>
          <a:prstGeom prst="rightArrow">
            <a:avLst>
              <a:gd name="adj1" fmla="val 36602"/>
              <a:gd name="adj2" fmla="val 132027"/>
            </a:avLst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es-ES" sz="1000" dirty="0">
              <a:latin typeface="Times New Roman" pitchFamily="18" charset="0"/>
            </a:endParaRPr>
          </a:p>
        </p:txBody>
      </p:sp>
      <p:sp>
        <p:nvSpPr>
          <p:cNvPr id="15429" name="Text Box 20"/>
          <p:cNvSpPr txBox="1">
            <a:spLocks noChangeArrowheads="1"/>
          </p:cNvSpPr>
          <p:nvPr/>
        </p:nvSpPr>
        <p:spPr bwMode="auto">
          <a:xfrm>
            <a:off x="3429000" y="6143625"/>
            <a:ext cx="5000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1" lang="es-ES" sz="1400" b="1">
                <a:latin typeface="Constantia" pitchFamily="18" charset="0"/>
              </a:rPr>
              <a:t>Feb</a:t>
            </a:r>
          </a:p>
        </p:txBody>
      </p:sp>
      <p:sp>
        <p:nvSpPr>
          <p:cNvPr id="15430" name="Text Box 21"/>
          <p:cNvSpPr txBox="1">
            <a:spLocks noChangeArrowheads="1"/>
          </p:cNvSpPr>
          <p:nvPr/>
        </p:nvSpPr>
        <p:spPr bwMode="auto">
          <a:xfrm>
            <a:off x="3000375" y="6143625"/>
            <a:ext cx="5095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s-ES" sz="1400" b="1">
                <a:latin typeface="Constantia" pitchFamily="18" charset="0"/>
              </a:rPr>
              <a:t>Ene</a:t>
            </a:r>
          </a:p>
        </p:txBody>
      </p:sp>
      <p:sp>
        <p:nvSpPr>
          <p:cNvPr id="15431" name="Rectangle 100"/>
          <p:cNvSpPr>
            <a:spLocks noChangeArrowheads="1"/>
          </p:cNvSpPr>
          <p:nvPr/>
        </p:nvSpPr>
        <p:spPr bwMode="auto">
          <a:xfrm>
            <a:off x="3348038" y="4292600"/>
            <a:ext cx="2808287" cy="144463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kumimoji="1" lang="es-PA" sz="1200" b="1">
                <a:solidFill>
                  <a:schemeClr val="bg1"/>
                </a:solidFill>
                <a:latin typeface="Constantia" pitchFamily="18" charset="0"/>
              </a:rPr>
              <a:t>DIA</a:t>
            </a:r>
          </a:p>
        </p:txBody>
      </p:sp>
      <p:sp>
        <p:nvSpPr>
          <p:cNvPr id="15432" name="AutoShape 101"/>
          <p:cNvSpPr>
            <a:spLocks noChangeArrowheads="1"/>
          </p:cNvSpPr>
          <p:nvPr/>
        </p:nvSpPr>
        <p:spPr bwMode="auto">
          <a:xfrm>
            <a:off x="6011863" y="4076700"/>
            <a:ext cx="533400" cy="574675"/>
          </a:xfrm>
          <a:prstGeom prst="irregularSeal1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endParaRPr kumimoji="1" lang="es-ES" sz="1200" b="1">
              <a:latin typeface="Constantia" pitchFamily="18" charset="0"/>
            </a:endParaRPr>
          </a:p>
        </p:txBody>
      </p:sp>
      <p:sp>
        <p:nvSpPr>
          <p:cNvPr id="15433" name="Text Box 15"/>
          <p:cNvSpPr txBox="1">
            <a:spLocks noChangeArrowheads="1"/>
          </p:cNvSpPr>
          <p:nvPr/>
        </p:nvSpPr>
        <p:spPr bwMode="auto">
          <a:xfrm>
            <a:off x="6000750" y="6143625"/>
            <a:ext cx="5318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s-ES" sz="1400" b="1">
                <a:latin typeface="Constantia" pitchFamily="18" charset="0"/>
              </a:rPr>
              <a:t>Ago</a:t>
            </a:r>
          </a:p>
        </p:txBody>
      </p:sp>
      <p:sp>
        <p:nvSpPr>
          <p:cNvPr id="15434" name="Text Box 15"/>
          <p:cNvSpPr txBox="1">
            <a:spLocks noChangeArrowheads="1"/>
          </p:cNvSpPr>
          <p:nvPr/>
        </p:nvSpPr>
        <p:spPr bwMode="auto">
          <a:xfrm>
            <a:off x="5214938" y="6143625"/>
            <a:ext cx="5016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s-ES" sz="1400" b="1">
                <a:latin typeface="Constantia" pitchFamily="18" charset="0"/>
              </a:rPr>
              <a:t>Jun</a:t>
            </a:r>
          </a:p>
        </p:txBody>
      </p:sp>
      <p:sp>
        <p:nvSpPr>
          <p:cNvPr id="15435" name="Text Box 15"/>
          <p:cNvSpPr txBox="1">
            <a:spLocks noChangeArrowheads="1"/>
          </p:cNvSpPr>
          <p:nvPr/>
        </p:nvSpPr>
        <p:spPr bwMode="auto">
          <a:xfrm>
            <a:off x="4714875" y="6143625"/>
            <a:ext cx="5318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s-ES" sz="1400" b="1">
                <a:latin typeface="Constantia" pitchFamily="18" charset="0"/>
              </a:rPr>
              <a:t>May</a:t>
            </a:r>
          </a:p>
        </p:txBody>
      </p:sp>
      <p:sp>
        <p:nvSpPr>
          <p:cNvPr id="15436" name="Text Box 15"/>
          <p:cNvSpPr txBox="1">
            <a:spLocks noChangeArrowheads="1"/>
          </p:cNvSpPr>
          <p:nvPr/>
        </p:nvSpPr>
        <p:spPr bwMode="auto">
          <a:xfrm>
            <a:off x="5643563" y="6143625"/>
            <a:ext cx="4429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s-ES" sz="1400" b="1">
                <a:latin typeface="Constantia" pitchFamily="18" charset="0"/>
              </a:rPr>
              <a:t>Jul</a:t>
            </a:r>
          </a:p>
        </p:txBody>
      </p:sp>
      <p:sp>
        <p:nvSpPr>
          <p:cNvPr id="15437" name="Text Box 15"/>
          <p:cNvSpPr txBox="1">
            <a:spLocks noChangeArrowheads="1"/>
          </p:cNvSpPr>
          <p:nvPr/>
        </p:nvSpPr>
        <p:spPr bwMode="auto">
          <a:xfrm>
            <a:off x="6500813" y="6143625"/>
            <a:ext cx="5318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1" lang="es-ES" sz="1400" b="1">
                <a:latin typeface="Constantia" pitchFamily="18" charset="0"/>
              </a:rPr>
              <a:t>Sep</a:t>
            </a:r>
          </a:p>
        </p:txBody>
      </p:sp>
      <p:sp>
        <p:nvSpPr>
          <p:cNvPr id="15438" name="Text Box 15"/>
          <p:cNvSpPr txBox="1">
            <a:spLocks noChangeArrowheads="1"/>
          </p:cNvSpPr>
          <p:nvPr/>
        </p:nvSpPr>
        <p:spPr bwMode="auto">
          <a:xfrm>
            <a:off x="7000875" y="6143625"/>
            <a:ext cx="482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s-ES" sz="1400" b="1">
                <a:latin typeface="Constantia" pitchFamily="18" charset="0"/>
              </a:rPr>
              <a:t>Oct</a:t>
            </a:r>
          </a:p>
        </p:txBody>
      </p:sp>
      <p:sp>
        <p:nvSpPr>
          <p:cNvPr id="15439" name="Text Box 15"/>
          <p:cNvSpPr txBox="1">
            <a:spLocks noChangeArrowheads="1"/>
          </p:cNvSpPr>
          <p:nvPr/>
        </p:nvSpPr>
        <p:spPr bwMode="auto">
          <a:xfrm>
            <a:off x="7429500" y="6143625"/>
            <a:ext cx="5222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s-ES" sz="1400" b="1">
                <a:latin typeface="Constantia" pitchFamily="18" charset="0"/>
              </a:rPr>
              <a:t>Nov</a:t>
            </a:r>
          </a:p>
        </p:txBody>
      </p:sp>
      <p:sp>
        <p:nvSpPr>
          <p:cNvPr id="15440" name="Text Box 15"/>
          <p:cNvSpPr txBox="1">
            <a:spLocks noChangeArrowheads="1"/>
          </p:cNvSpPr>
          <p:nvPr/>
        </p:nvSpPr>
        <p:spPr bwMode="auto">
          <a:xfrm>
            <a:off x="7858125" y="6143625"/>
            <a:ext cx="5127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s-ES" sz="1400" b="1">
                <a:latin typeface="Constantia" pitchFamily="18" charset="0"/>
              </a:rPr>
              <a:t>Dic.</a:t>
            </a:r>
          </a:p>
        </p:txBody>
      </p:sp>
      <p:sp>
        <p:nvSpPr>
          <p:cNvPr id="15441" name="AutoShape 12"/>
          <p:cNvSpPr>
            <a:spLocks noChangeArrowheads="1"/>
          </p:cNvSpPr>
          <p:nvPr/>
        </p:nvSpPr>
        <p:spPr bwMode="auto">
          <a:xfrm>
            <a:off x="3071813" y="5500688"/>
            <a:ext cx="2643187" cy="428625"/>
          </a:xfrm>
          <a:prstGeom prst="flowChartProcess">
            <a:avLst/>
          </a:prstGeom>
          <a:solidFill>
            <a:srgbClr val="FF00FF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0099"/>
            </a:prstShdw>
          </a:effectLst>
        </p:spPr>
        <p:txBody>
          <a:bodyPr wrap="none" anchor="ctr"/>
          <a:lstStyle/>
          <a:p>
            <a:pPr algn="ctr"/>
            <a:r>
              <a:rPr kumimoji="1" lang="es-ES" sz="1400" b="1">
                <a:latin typeface="Constantia" pitchFamily="18" charset="0"/>
              </a:rPr>
              <a:t>PROGRAMACION  </a:t>
            </a:r>
          </a:p>
        </p:txBody>
      </p:sp>
      <p:pic>
        <p:nvPicPr>
          <p:cNvPr id="15442" name="Imagen 10" descr="Escudo de Tabog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2138" y="765175"/>
            <a:ext cx="688975" cy="79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43" name="Imagen 13" descr="Bandera de Tabog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43888" y="981075"/>
            <a:ext cx="6889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/>
        </p:nvSpPr>
        <p:spPr>
          <a:xfrm>
            <a:off x="3059832" y="260648"/>
            <a:ext cx="5328592" cy="61206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Elipse"/>
          <p:cNvSpPr/>
          <p:nvPr/>
        </p:nvSpPr>
        <p:spPr>
          <a:xfrm>
            <a:off x="899592" y="4797152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Elipse"/>
          <p:cNvSpPr/>
          <p:nvPr/>
        </p:nvSpPr>
        <p:spPr>
          <a:xfrm>
            <a:off x="899592" y="3212976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8" name="7 Conector recto de flecha"/>
          <p:cNvCxnSpPr>
            <a:stCxn id="3" idx="1"/>
            <a:endCxn id="6" idx="6"/>
          </p:cNvCxnSpPr>
          <p:nvPr/>
        </p:nvCxnSpPr>
        <p:spPr>
          <a:xfrm flipH="1">
            <a:off x="1813992" y="3320988"/>
            <a:ext cx="1245840" cy="349188"/>
          </a:xfrm>
          <a:prstGeom prst="straightConnector1">
            <a:avLst/>
          </a:prstGeom>
          <a:ln w="63500">
            <a:solidFill>
              <a:srgbClr val="00B0F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 de flecha"/>
          <p:cNvCxnSpPr>
            <a:stCxn id="3" idx="1"/>
            <a:endCxn id="4" idx="7"/>
          </p:cNvCxnSpPr>
          <p:nvPr/>
        </p:nvCxnSpPr>
        <p:spPr>
          <a:xfrm flipH="1">
            <a:off x="1680081" y="3320988"/>
            <a:ext cx="1379751" cy="1610075"/>
          </a:xfrm>
          <a:prstGeom prst="straightConnector1">
            <a:avLst/>
          </a:prstGeom>
          <a:ln w="63500">
            <a:solidFill>
              <a:srgbClr val="00B0F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Elipse"/>
          <p:cNvSpPr/>
          <p:nvPr/>
        </p:nvSpPr>
        <p:spPr>
          <a:xfrm>
            <a:off x="4932040" y="5013176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Título"/>
          <p:cNvSpPr>
            <a:spLocks noGrp="1"/>
          </p:cNvSpPr>
          <p:nvPr>
            <p:ph type="title"/>
          </p:nvPr>
        </p:nvSpPr>
        <p:spPr>
          <a:xfrm>
            <a:off x="900113" y="115888"/>
            <a:ext cx="8243887" cy="9144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s-ES" sz="5400" dirty="0" smtClean="0">
                <a:solidFill>
                  <a:srgbClr val="FF0000"/>
                </a:solidFill>
              </a:rPr>
              <a:t>TABLA DE CONTENIDO</a:t>
            </a:r>
          </a:p>
        </p:txBody>
      </p:sp>
      <p:sp>
        <p:nvSpPr>
          <p:cNvPr id="16388" name="4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/>
          <a:lstStyle/>
          <a:p>
            <a:pPr eaLnBrk="1" hangingPunct="1"/>
            <a:r>
              <a:rPr lang="es-ES" sz="3200" dirty="0" smtClean="0">
                <a:solidFill>
                  <a:schemeClr val="bg1"/>
                </a:solidFill>
              </a:rPr>
              <a:t>INDICE</a:t>
            </a:r>
          </a:p>
        </p:txBody>
      </p:sp>
      <p:sp>
        <p:nvSpPr>
          <p:cNvPr id="16389" name="3 Marcador de contenido"/>
          <p:cNvSpPr>
            <a:spLocks noGrp="1"/>
          </p:cNvSpPr>
          <p:nvPr>
            <p:ph sz="quarter" idx="2"/>
          </p:nvPr>
        </p:nvSpPr>
        <p:spPr>
          <a:xfrm>
            <a:off x="395536" y="2132856"/>
            <a:ext cx="3400425" cy="3312368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s-ES" dirty="0" smtClean="0"/>
              <a:t>Neat Beans</a:t>
            </a:r>
          </a:p>
          <a:p>
            <a:pPr eaLnBrk="1" hangingPunct="1"/>
            <a:r>
              <a:rPr lang="es-ES" dirty="0" smtClean="0"/>
              <a:t>1ª Explicacion Ejemplo</a:t>
            </a:r>
          </a:p>
          <a:p>
            <a:pPr eaLnBrk="1" hangingPunct="1"/>
            <a:r>
              <a:rPr lang="es-ES" dirty="0" smtClean="0"/>
              <a:t>2ª Explicacion Class</a:t>
            </a:r>
          </a:p>
          <a:p>
            <a:pPr eaLnBrk="1" hangingPunct="1"/>
            <a:r>
              <a:rPr lang="es-ES" dirty="0" smtClean="0"/>
              <a:t>Curso </a:t>
            </a:r>
          </a:p>
          <a:p>
            <a:pPr eaLnBrk="1" hangingPunct="1"/>
            <a:r>
              <a:rPr lang="es-ES" dirty="0" smtClean="0"/>
              <a:t>Concatenacion</a:t>
            </a:r>
          </a:p>
          <a:p>
            <a:pPr eaLnBrk="1" hangingPunct="1"/>
            <a:r>
              <a:rPr lang="es-ES" dirty="0" smtClean="0"/>
              <a:t>Printl</a:t>
            </a:r>
          </a:p>
          <a:p>
            <a:pPr eaLnBrk="1" hangingPunct="1"/>
            <a:r>
              <a:rPr lang="es-ES" dirty="0" smtClean="0"/>
              <a:t>Valores</a:t>
            </a:r>
          </a:p>
          <a:p>
            <a:pPr eaLnBrk="1" hangingPunct="1"/>
            <a:r>
              <a:rPr lang="es-ES" dirty="0" smtClean="0"/>
              <a:t>Redaccion</a:t>
            </a:r>
          </a:p>
          <a:p>
            <a:pPr eaLnBrk="1" hangingPunct="1"/>
            <a:endParaRPr lang="es-ES" dirty="0" smtClean="0"/>
          </a:p>
        </p:txBody>
      </p:sp>
      <p:sp>
        <p:nvSpPr>
          <p:cNvPr id="19462" name="5 Marcador de contenido"/>
          <p:cNvSpPr>
            <a:spLocks noGrp="1"/>
          </p:cNvSpPr>
          <p:nvPr>
            <p:ph sz="quarter" idx="4"/>
          </p:nvPr>
        </p:nvSpPr>
        <p:spPr>
          <a:xfrm>
            <a:off x="4860032" y="1700808"/>
            <a:ext cx="3829050" cy="3951288"/>
          </a:xfrm>
        </p:spPr>
        <p:txBody>
          <a:bodyPr>
            <a:normAutofit fontScale="925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s-ES" sz="2800" dirty="0" smtClean="0"/>
              <a:t>INVESTIGACION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s-ES" sz="2800" dirty="0" smtClean="0"/>
              <a:t>TUTORIAL 5 OPERADOR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s-ES" sz="2800" dirty="0" smtClean="0"/>
              <a:t>Tutoriales del 1 al 45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s-ES" sz="2800" dirty="0" smtClean="0"/>
              <a:t>“Diseños ”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s-ES" sz="2800" dirty="0" smtClean="0"/>
              <a:t>ILUSTRACIONES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s-ES" sz="2800" dirty="0" smtClean="0"/>
              <a:t>CONCLUSION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s-ES" sz="2800" dirty="0" smtClean="0"/>
              <a:t>BIBLIOGRAFIA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s-ES" sz="2800" dirty="0" smtClean="0"/>
              <a:t>INFOGRAFIA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es-ES" sz="2800" dirty="0" smtClean="0"/>
          </a:p>
        </p:txBody>
      </p:sp>
      <p:sp>
        <p:nvSpPr>
          <p:cNvPr id="9" name="8 Más"/>
          <p:cNvSpPr/>
          <p:nvPr/>
        </p:nvSpPr>
        <p:spPr bwMode="auto">
          <a:xfrm>
            <a:off x="3851275" y="2997200"/>
            <a:ext cx="571500" cy="500063"/>
          </a:xfrm>
          <a:prstGeom prst="mathPlus">
            <a:avLst>
              <a:gd name="adj1" fmla="val 28065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</a:endParaRPr>
          </a:p>
        </p:txBody>
      </p:sp>
      <p:sp>
        <p:nvSpPr>
          <p:cNvPr id="10" name="9 Menos"/>
          <p:cNvSpPr/>
          <p:nvPr/>
        </p:nvSpPr>
        <p:spPr bwMode="auto">
          <a:xfrm>
            <a:off x="3995738" y="5373688"/>
            <a:ext cx="357187" cy="357187"/>
          </a:xfrm>
          <a:prstGeom prst="mathMin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</a:endParaRPr>
          </a:p>
        </p:txBody>
      </p:sp>
      <p:sp>
        <p:nvSpPr>
          <p:cNvPr id="11" name="10 Multiplicar"/>
          <p:cNvSpPr/>
          <p:nvPr/>
        </p:nvSpPr>
        <p:spPr bwMode="auto">
          <a:xfrm>
            <a:off x="3851275" y="2133600"/>
            <a:ext cx="557213" cy="485775"/>
          </a:xfrm>
          <a:prstGeom prst="mathMultiply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</a:endParaRPr>
          </a:p>
        </p:txBody>
      </p:sp>
      <p:sp>
        <p:nvSpPr>
          <p:cNvPr id="12" name="11 División"/>
          <p:cNvSpPr/>
          <p:nvPr/>
        </p:nvSpPr>
        <p:spPr bwMode="auto">
          <a:xfrm>
            <a:off x="3924300" y="3789363"/>
            <a:ext cx="485775" cy="571500"/>
          </a:xfrm>
          <a:prstGeom prst="mathDivid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</a:endParaRPr>
          </a:p>
        </p:txBody>
      </p:sp>
      <p:sp>
        <p:nvSpPr>
          <p:cNvPr id="13" name="12 Igual que"/>
          <p:cNvSpPr/>
          <p:nvPr/>
        </p:nvSpPr>
        <p:spPr bwMode="auto">
          <a:xfrm>
            <a:off x="3924300" y="4724400"/>
            <a:ext cx="500063" cy="414338"/>
          </a:xfrm>
          <a:prstGeom prst="mathEqual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</a:endParaRPr>
          </a:p>
        </p:txBody>
      </p:sp>
      <p:pic>
        <p:nvPicPr>
          <p:cNvPr id="16396" name="Picture 17" descr="EN00319_"/>
          <p:cNvPicPr preferRelativeResize="0">
            <a:picLocks noChangeArrowheads="1" noChangeShapeType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404813"/>
            <a:ext cx="450850" cy="449262"/>
          </a:xfrm>
          <a:prstGeom prst="rect">
            <a:avLst/>
          </a:prstGeom>
          <a:noFill/>
          <a:ln w="0" algn="in">
            <a:noFill/>
            <a:miter lim="800000"/>
            <a:headEnd/>
            <a:tailEnd/>
          </a:ln>
        </p:spPr>
      </p:pic>
      <p:sp>
        <p:nvSpPr>
          <p:cNvPr id="14" name="13 Rectángulo"/>
          <p:cNvSpPr/>
          <p:nvPr/>
        </p:nvSpPr>
        <p:spPr>
          <a:xfrm>
            <a:off x="1259632" y="6021288"/>
            <a:ext cx="6768752" cy="554137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635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i="1" u="sng" dirty="0">
                <a:solidFill>
                  <a:srgbClr val="000000"/>
                </a:solidFill>
              </a:rPr>
              <a:t>While- Else- Numbers, Case y otros usados en VB 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Elipse"/>
          <p:cNvSpPr/>
          <p:nvPr/>
        </p:nvSpPr>
        <p:spPr>
          <a:xfrm>
            <a:off x="2627784" y="0"/>
            <a:ext cx="914400" cy="9144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0" name="Rectangle 6"/>
          <p:cNvSpPr>
            <a:spLocks noGrp="1" noChangeArrowheads="1"/>
          </p:cNvSpPr>
          <p:nvPr>
            <p:ph type="title"/>
          </p:nvPr>
        </p:nvSpPr>
        <p:spPr>
          <a:xfrm>
            <a:off x="1187624" y="260648"/>
            <a:ext cx="5838825" cy="792162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_tradn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BIBLIOGRAFIA</a:t>
            </a:r>
            <a:endParaRPr lang="es-ES_tradnl" dirty="0" smtClean="0">
              <a:solidFill>
                <a:schemeClr val="tx1"/>
              </a:solidFill>
            </a:endParaRPr>
          </a:p>
        </p:txBody>
      </p:sp>
      <p:pic>
        <p:nvPicPr>
          <p:cNvPr id="53251" name="Picture 4" descr="C:\Tesis2001\temp\space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72375" y="642938"/>
            <a:ext cx="1190625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0" y="1196752"/>
            <a:ext cx="6984776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bg2">
                <a:lumMod val="60000"/>
                <a:lumOff val="40000"/>
              </a:schemeClr>
            </a:outerShdw>
          </a:effectLst>
          <a:scene3d>
            <a:camera prst="perspectiveContrastingLeftFacing">
              <a:rot lat="433611" lon="824277" rev="21102636"/>
            </a:camera>
            <a:lightRig rig="sunset" dir="t"/>
          </a:scene3d>
          <a:sp3d extrusionH="76200" prstMaterial="softEdge">
            <a:bevelT/>
            <a:extrusionClr>
              <a:schemeClr val="tx2"/>
            </a:extrusionClr>
          </a:sp3d>
        </p:spPr>
        <p:txBody>
          <a:bodyPr lIns="92075" tIns="46038" rIns="92075" bIns="46038" anchor="ctr"/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Otorgada por el documental de la </a:t>
            </a:r>
            <a:r>
              <a:rPr lang="es-ES_tradnl" sz="28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Magter. Teobaldo Smith</a:t>
            </a:r>
          </a:p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s-ES_tradnl" sz="2800" b="1" kern="0" dirty="0"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Y un resumen seleccionado por mi persona.</a:t>
            </a:r>
          </a:p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Geoalex25@hotmail.com  </a:t>
            </a:r>
          </a:p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s-ES_tradnl" sz="2800" b="1" kern="0" dirty="0">
              <a:latin typeface="+mj-lt"/>
              <a:ea typeface="+mj-ea"/>
              <a:cs typeface="+mj-cs"/>
            </a:endParaRP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323528" y="4221088"/>
            <a:ext cx="7634288" cy="763588"/>
          </a:xfrm>
          <a:prstGeom prst="rect">
            <a:avLst/>
          </a:prstGeom>
        </p:spPr>
        <p:txBody>
          <a:bodyPr/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CR" sz="28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Si desea más información visite                   http//www. </a:t>
            </a:r>
            <a:r>
              <a:rPr lang="es-CR" sz="28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youtube.com </a:t>
            </a:r>
            <a:r>
              <a:rPr lang="es-CR" sz="28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= </a:t>
            </a:r>
            <a:r>
              <a:rPr lang="es-CR" sz="2800" b="1" kern="0" dirty="0" smtClean="0">
                <a:latin typeface="+mj-lt"/>
                <a:ea typeface="+mj-ea"/>
                <a:cs typeface="+mj-cs"/>
              </a:rPr>
              <a:t>¿todo sobre NeatBeans?</a:t>
            </a:r>
            <a:r>
              <a:rPr lang="es-ES" sz="2800" dirty="0" smtClean="0">
                <a:latin typeface="Arial" charset="0"/>
              </a:rPr>
              <a:t> </a:t>
            </a:r>
            <a:endParaRPr lang="es-CR" sz="2800" b="1" kern="0" dirty="0">
              <a:latin typeface="+mj-lt"/>
              <a:ea typeface="+mj-ea"/>
              <a:cs typeface="+mj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95536" y="5229200"/>
            <a:ext cx="8497887" cy="1223962"/>
          </a:xfrm>
          <a:prstGeom prst="rect">
            <a:avLst/>
          </a:prstGeom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/>
            </a:pPr>
            <a:r>
              <a:rPr lang="es-ES_tradnl" sz="2400" kern="0" dirty="0">
                <a:latin typeface="+mn-lt"/>
                <a:hlinkClick r:id="rId3"/>
              </a:rPr>
              <a:t>http://</a:t>
            </a:r>
            <a:r>
              <a:rPr lang="es-ES_tradnl" sz="2400" kern="0" dirty="0" smtClean="0">
                <a:latin typeface="+mn-lt"/>
                <a:hlinkClick r:id="rId3"/>
              </a:rPr>
              <a:t>www.monografias.com</a:t>
            </a:r>
            <a:r>
              <a:rPr lang="es-ES_tradnl" sz="2400" kern="0" dirty="0" smtClean="0">
                <a:latin typeface="+mn-lt"/>
              </a:rPr>
              <a:t> = Neat beans</a:t>
            </a:r>
            <a:endParaRPr lang="es-ES_tradnl" sz="2400" kern="0" dirty="0">
              <a:latin typeface="+mn-lt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/>
            </a:pPr>
            <a:r>
              <a:rPr lang="es-ES_tradnl" sz="2400" kern="0" dirty="0">
                <a:latin typeface="+mn-lt"/>
                <a:hlinkClick r:id="rId4"/>
              </a:rPr>
              <a:t>http://</a:t>
            </a:r>
            <a:r>
              <a:rPr lang="es-ES_tradnl" sz="2400" kern="0" dirty="0" smtClean="0">
                <a:latin typeface="+mn-lt"/>
                <a:hlinkClick r:id="rId4"/>
              </a:rPr>
              <a:t>www.aulaclic.com</a:t>
            </a:r>
            <a:r>
              <a:rPr lang="es-ES_tradnl" sz="2400" kern="0" dirty="0" smtClean="0">
                <a:latin typeface="+mn-lt"/>
              </a:rPr>
              <a:t> =NeatBeans</a:t>
            </a:r>
            <a:endParaRPr lang="es-ES_tradnl" sz="2400" kern="0" dirty="0">
              <a:latin typeface="+mn-lt"/>
            </a:endParaRPr>
          </a:p>
        </p:txBody>
      </p:sp>
      <p:pic>
        <p:nvPicPr>
          <p:cNvPr id="53255" name="Imagen 16" descr="http://www.monografias.com/img/avatar_default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611188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928688"/>
            <a:ext cx="8713788" cy="5595937"/>
          </a:xfrm>
        </p:spPr>
        <p:txBody>
          <a:bodyPr>
            <a:normAutofit/>
          </a:bodyPr>
          <a:lstStyle/>
          <a:p>
            <a:pPr eaLnBrk="1" hangingPunct="1">
              <a:buFont typeface="Wingdings 2" pitchFamily="18" charset="2"/>
              <a:buNone/>
            </a:pPr>
            <a:r>
              <a:rPr lang="es-ES_tradnl" sz="1800" i="1" dirty="0" smtClean="0"/>
              <a:t>Cuanto mayor sea el tiempo asignado más se justificará la elección de métodos</a:t>
            </a:r>
          </a:p>
          <a:p>
            <a:pPr eaLnBrk="1" hangingPunct="1">
              <a:buFont typeface="Wingdings 2" pitchFamily="18" charset="2"/>
              <a:buNone/>
            </a:pPr>
            <a:r>
              <a:rPr lang="es-ES_tradnl" sz="1800" i="1" dirty="0" smtClean="0"/>
              <a:t>a  desarrollar  objetos ,    exacto a brindarnos un servicios confiable en</a:t>
            </a:r>
          </a:p>
          <a:p>
            <a:pPr>
              <a:buNone/>
            </a:pPr>
            <a:r>
              <a:rPr lang="es-ES_tradnl" sz="1800" i="1" dirty="0" smtClean="0"/>
              <a:t>programas   dado segun su lecci</a:t>
            </a:r>
            <a:r>
              <a:rPr lang="es-ES" sz="1800" dirty="0" smtClean="0"/>
              <a:t>ó</a:t>
            </a:r>
            <a:r>
              <a:rPr lang="es-ES_tradnl" sz="1800" i="1" dirty="0" smtClean="0"/>
              <a:t>n con sus complejidades, restricciones, básicas</a:t>
            </a:r>
          </a:p>
          <a:p>
            <a:pPr>
              <a:buNone/>
            </a:pPr>
            <a:r>
              <a:rPr lang="es-ES_tradnl" sz="1800" i="1" dirty="0" smtClean="0"/>
              <a:t>y tipos  de operadores .</a:t>
            </a:r>
            <a:r>
              <a:rPr lang="es-ES" sz="1800" dirty="0" smtClean="0"/>
              <a:t> Estructura de datos d</a:t>
            </a:r>
            <a:r>
              <a:rPr lang="es-ES_tradnl" sz="1800" i="1" dirty="0" smtClean="0"/>
              <a:t>á</a:t>
            </a:r>
            <a:r>
              <a:rPr lang="es-ES" sz="1800" dirty="0" smtClean="0"/>
              <a:t>ndose a conecer de  sus pasos </a:t>
            </a:r>
          </a:p>
          <a:p>
            <a:pPr>
              <a:buNone/>
            </a:pPr>
            <a:r>
              <a:rPr lang="es-ES" sz="1800" dirty="0" smtClean="0"/>
              <a:t>para la función y desarrollo de  la tarea, sigue siendo un ambiente de control de</a:t>
            </a:r>
          </a:p>
          <a:p>
            <a:pPr eaLnBrk="1" hangingPunct="1">
              <a:buFont typeface="Wingdings 2" pitchFamily="18" charset="2"/>
              <a:buNone/>
            </a:pPr>
            <a:r>
              <a:rPr lang="es-ES" sz="1800" dirty="0" smtClean="0"/>
              <a:t>Usuario, web, servicio y diseños.</a:t>
            </a:r>
          </a:p>
          <a:p>
            <a:pPr eaLnBrk="1" hangingPunct="1"/>
            <a:r>
              <a:rPr lang="es-ES" sz="1800" dirty="0" smtClean="0"/>
              <a:t>Ventanas:   crea un ideal de agil perspectiva  de trabajo.</a:t>
            </a:r>
          </a:p>
          <a:p>
            <a:pPr eaLnBrk="1" hangingPunct="1"/>
            <a:r>
              <a:rPr lang="es-ES" sz="1800" dirty="0" smtClean="0"/>
              <a:t>La implementación a través de una interpretación de labor en tareas programas. Las clases son añadidas, corregidas y coreccciones  de forma interactiva; su caracteristicas son codigos fuentes y en forma  de columnas y filas. </a:t>
            </a:r>
          </a:p>
          <a:p>
            <a:pPr eaLnBrk="1" hangingPunct="1"/>
            <a:r>
              <a:rPr lang="es-ES" sz="1800" dirty="0" smtClean="0"/>
              <a:t>Tiene un  sintaxis simple, de identificación de variables  HTTP  hasta dar las caracteristicas  escrituras, incluyendo los selecionados.</a:t>
            </a:r>
          </a:p>
          <a:p>
            <a:pPr eaLnBrk="1" hangingPunct="1"/>
            <a:r>
              <a:rPr lang="es-ES" sz="1800" dirty="0" smtClean="0"/>
              <a:t>Cónsonas con el sistema  de  hardwares software, programación, datos y operadores.</a:t>
            </a:r>
          </a:p>
          <a:p>
            <a:pPr eaLnBrk="1" hangingPunct="1"/>
            <a:r>
              <a:rPr lang="es-ES" sz="1800" dirty="0" smtClean="0"/>
              <a:t>Manipula  un interfaz de  rendimiento, programación y lenguaje.</a:t>
            </a:r>
          </a:p>
          <a:p>
            <a:pPr eaLnBrk="1" hangingPunct="1"/>
            <a:r>
              <a:rPr lang="es-ES" sz="1800" dirty="0" smtClean="0"/>
              <a:t>Proporciona  su propio entorno operativo, interactúa mal con otros  tipo de software o hardware , ya que se trata de (JAVA) </a:t>
            </a:r>
            <a:r>
              <a:rPr lang="es-ES" sz="1800" u="sng" dirty="0" smtClean="0">
                <a:solidFill>
                  <a:srgbClr val="0000FF"/>
                </a:solidFill>
              </a:rPr>
              <a:t>NeatBeans </a:t>
            </a:r>
          </a:p>
          <a:p>
            <a:pPr algn="just" eaLnBrk="1" hangingPunct="1">
              <a:buFont typeface="Wingdings 2" pitchFamily="18" charset="2"/>
              <a:buNone/>
            </a:pPr>
            <a:endParaRPr lang="es-ES_tradnl" i="1" dirty="0" smtClean="0">
              <a:solidFill>
                <a:srgbClr val="FFFFFF"/>
              </a:solidFill>
            </a:endParaRPr>
          </a:p>
        </p:txBody>
      </p:sp>
      <p:pic>
        <p:nvPicPr>
          <p:cNvPr id="52227" name="Picture 4" descr="C:\Archivos de programa\Microsoft Office\Clipart\Popular\RELOJ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63" y="0"/>
            <a:ext cx="1214437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84213" y="188913"/>
            <a:ext cx="55626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44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CONCLUSION</a:t>
            </a:r>
            <a:endParaRPr lang="es-ES_tradnl" sz="4400" b="1" kern="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357</Words>
  <Application>Microsoft Office PowerPoint</Application>
  <PresentationFormat>Presentación en pantalla (4:3)</PresentationFormat>
  <Paragraphs>79</Paragraphs>
  <Slides>57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57</vt:i4>
      </vt:variant>
    </vt:vector>
  </HeadingPairs>
  <TitlesOfParts>
    <vt:vector size="58" baseType="lpstr">
      <vt:lpstr>Tema de Office</vt:lpstr>
      <vt:lpstr>TODO SOBRE NEATBEANS</vt:lpstr>
      <vt:lpstr>I.S.A.E  UNIVERSIDAD</vt:lpstr>
      <vt:lpstr>TABLA DE CONTENIDO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BIBLIOGRAFIA</vt:lpstr>
      <vt:lpstr>Diapositiva 57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CASA 19 - A</dc:creator>
  <cp:lastModifiedBy>CASA 19 - A</cp:lastModifiedBy>
  <cp:revision>19</cp:revision>
  <dcterms:created xsi:type="dcterms:W3CDTF">2012-01-07T22:54:06Z</dcterms:created>
  <dcterms:modified xsi:type="dcterms:W3CDTF">2012-01-21T23:03:20Z</dcterms:modified>
</cp:coreProperties>
</file>