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E75EA-C080-408D-A91A-D17CE8FE4148}" type="datetimeFigureOut">
              <a:rPr lang="zh-CN" altLang="en-US" smtClean="0"/>
              <a:t>2012/1/18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2812C-DDE4-421F-9FCC-2534FA2DFF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bwMode="auto">
          <a:noFill/>
          <a:ln>
            <a:solidFill>
              <a:srgbClr val="000000"/>
            </a:solidFill>
            <a:miter lim="800000"/>
            <a:headEnd/>
            <a:tailEnd/>
          </a:ln>
        </p:spPr>
      </p:sp>
      <p:sp>
        <p:nvSpPr>
          <p:cNvPr id="15155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15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E703E-3659-4007-AF4A-FD287FA04429}"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幻灯片图像占位符 1"/>
          <p:cNvSpPr>
            <a:spLocks noGrp="1" noRot="1" noChangeAspect="1" noTextEdit="1"/>
          </p:cNvSpPr>
          <p:nvPr>
            <p:ph type="sldImg"/>
          </p:nvPr>
        </p:nvSpPr>
        <p:spPr bwMode="auto">
          <a:noFill/>
          <a:ln>
            <a:solidFill>
              <a:srgbClr val="000000"/>
            </a:solidFill>
            <a:miter lim="800000"/>
            <a:headEnd/>
            <a:tailEnd/>
          </a:ln>
        </p:spPr>
      </p:sp>
      <p:sp>
        <p:nvSpPr>
          <p:cNvPr id="16077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07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663843-CC9D-4A72-B810-73306EC7998F}" type="slidenum">
              <a:rPr lang="en-US" altLang="zh-CN"/>
              <a:pPr/>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headEnd/>
            <a:tailEnd/>
          </a:ln>
        </p:spPr>
      </p:sp>
      <p:sp>
        <p:nvSpPr>
          <p:cNvPr id="16179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17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D68AF-0B63-4604-8374-BAD98F7E1CD6}" type="slidenum">
              <a:rPr lang="en-US" altLang="zh-CN"/>
              <a:pPr/>
              <a:t>17</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幻灯片图像占位符 1"/>
          <p:cNvSpPr>
            <a:spLocks noGrp="1" noRot="1" noChangeAspect="1" noTextEdit="1"/>
          </p:cNvSpPr>
          <p:nvPr>
            <p:ph type="sldImg"/>
          </p:nvPr>
        </p:nvSpPr>
        <p:spPr bwMode="auto">
          <a:noFill/>
          <a:ln>
            <a:solidFill>
              <a:srgbClr val="000000"/>
            </a:solidFill>
            <a:miter lim="800000"/>
            <a:headEnd/>
            <a:tailEnd/>
          </a:ln>
        </p:spPr>
      </p:sp>
      <p:sp>
        <p:nvSpPr>
          <p:cNvPr id="16281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28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390DB-4E76-4D5B-855E-15AACDEC83B0}" type="slidenum">
              <a:rPr lang="en-US" altLang="zh-CN"/>
              <a:pPr/>
              <a:t>19</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bwMode="auto">
          <a:noFill/>
          <a:ln>
            <a:solidFill>
              <a:srgbClr val="000000"/>
            </a:solidFill>
            <a:miter lim="800000"/>
            <a:headEnd/>
            <a:tailEnd/>
          </a:ln>
        </p:spPr>
      </p:sp>
      <p:sp>
        <p:nvSpPr>
          <p:cNvPr id="16384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38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8BE347-7E05-4021-AB31-B4303598CC32}" type="slidenum">
              <a:rPr lang="en-US" altLang="zh-CN"/>
              <a:pPr/>
              <a:t>20</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幻灯片图像占位符 1"/>
          <p:cNvSpPr>
            <a:spLocks noGrp="1" noRot="1" noChangeAspect="1" noTextEdit="1"/>
          </p:cNvSpPr>
          <p:nvPr>
            <p:ph type="sldImg"/>
          </p:nvPr>
        </p:nvSpPr>
        <p:spPr bwMode="auto">
          <a:noFill/>
          <a:ln>
            <a:solidFill>
              <a:srgbClr val="000000"/>
            </a:solidFill>
            <a:miter lim="800000"/>
            <a:headEnd/>
            <a:tailEnd/>
          </a:ln>
        </p:spPr>
      </p:sp>
      <p:sp>
        <p:nvSpPr>
          <p:cNvPr id="16486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48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0C2F2-451B-40D4-9E2F-903BF9B4DC25}" type="slidenum">
              <a:rPr lang="en-US" altLang="zh-CN"/>
              <a:pPr/>
              <a:t>22</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bwMode="auto">
          <a:noFill/>
          <a:ln>
            <a:solidFill>
              <a:srgbClr val="000000"/>
            </a:solidFill>
            <a:miter lim="800000"/>
            <a:headEnd/>
            <a:tailEnd/>
          </a:ln>
        </p:spPr>
      </p:sp>
      <p:sp>
        <p:nvSpPr>
          <p:cNvPr id="16589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58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9E19AC-F25A-4750-903B-F40ED63CC83B}" type="slidenum">
              <a:rPr lang="en-US" altLang="zh-CN"/>
              <a:pPr/>
              <a:t>23</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幻灯片图像占位符 1"/>
          <p:cNvSpPr>
            <a:spLocks noGrp="1" noRot="1" noChangeAspect="1" noTextEdit="1"/>
          </p:cNvSpPr>
          <p:nvPr>
            <p:ph type="sldImg"/>
          </p:nvPr>
        </p:nvSpPr>
        <p:spPr bwMode="auto">
          <a:noFill/>
          <a:ln>
            <a:solidFill>
              <a:srgbClr val="000000"/>
            </a:solidFill>
            <a:miter lim="800000"/>
            <a:headEnd/>
            <a:tailEnd/>
          </a:ln>
        </p:spPr>
      </p:sp>
      <p:sp>
        <p:nvSpPr>
          <p:cNvPr id="16691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69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ED849-4B7D-40B4-BD3B-AF8F0E2BA453}" type="slidenum">
              <a:rPr lang="en-US" altLang="zh-CN"/>
              <a:pPr/>
              <a:t>24</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bwMode="auto">
          <a:noFill/>
          <a:ln>
            <a:solidFill>
              <a:srgbClr val="000000"/>
            </a:solidFill>
            <a:miter lim="800000"/>
            <a:headEnd/>
            <a:tailEnd/>
          </a:ln>
        </p:spPr>
      </p:sp>
      <p:sp>
        <p:nvSpPr>
          <p:cNvPr id="16793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79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7E9E2E-BE3D-44BF-BB6E-C9CFEDBFE928}" type="slidenum">
              <a:rPr lang="en-US" altLang="zh-CN"/>
              <a:pPr/>
              <a:t>25</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幻灯片图像占位符 1"/>
          <p:cNvSpPr>
            <a:spLocks noGrp="1" noRot="1" noChangeAspect="1" noTextEdit="1"/>
          </p:cNvSpPr>
          <p:nvPr>
            <p:ph type="sldImg"/>
          </p:nvPr>
        </p:nvSpPr>
        <p:spPr bwMode="auto">
          <a:noFill/>
          <a:ln>
            <a:solidFill>
              <a:srgbClr val="000000"/>
            </a:solidFill>
            <a:miter lim="800000"/>
            <a:headEnd/>
            <a:tailEnd/>
          </a:ln>
        </p:spPr>
      </p:sp>
      <p:sp>
        <p:nvSpPr>
          <p:cNvPr id="16896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8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68E06C-EEBC-4C37-84FB-80E16311B549}" type="slidenum">
              <a:rPr lang="en-US" altLang="zh-CN"/>
              <a:pPr/>
              <a:t>26</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bwMode="auto">
          <a:noFill/>
          <a:ln>
            <a:solidFill>
              <a:srgbClr val="000000"/>
            </a:solidFill>
            <a:miter lim="800000"/>
            <a:headEnd/>
            <a:tailEnd/>
          </a:ln>
        </p:spPr>
      </p:sp>
      <p:sp>
        <p:nvSpPr>
          <p:cNvPr id="16998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99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3919B4-984B-41FD-98B2-239D8DF259B5}" type="slidenum">
              <a:rPr lang="en-US" altLang="zh-CN"/>
              <a:pPr/>
              <a:t>27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noFill/>
          <a:ln>
            <a:solidFill>
              <a:srgbClr val="000000"/>
            </a:solidFill>
            <a:miter lim="800000"/>
            <a:headEnd/>
            <a:tailEnd/>
          </a:ln>
        </p:spPr>
      </p:sp>
      <p:sp>
        <p:nvSpPr>
          <p:cNvPr id="15257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25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BD50D-3B59-4595-B427-C61DF57E322E}" type="slidenum">
              <a:rPr lang="en-US" altLang="zh-CN"/>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bwMode="auto">
          <a:noFill/>
          <a:ln>
            <a:solidFill>
              <a:srgbClr val="000000"/>
            </a:solidFill>
            <a:miter lim="800000"/>
            <a:headEnd/>
            <a:tailEnd/>
          </a:ln>
        </p:spPr>
      </p:sp>
      <p:sp>
        <p:nvSpPr>
          <p:cNvPr id="1710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10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1D01D-DCC9-471A-8FF6-640D58ACF116}" type="slidenum">
              <a:rPr lang="en-US" altLang="zh-CN"/>
              <a:pPr/>
              <a:t>30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bwMode="auto">
          <a:noFill/>
          <a:ln>
            <a:solidFill>
              <a:srgbClr val="000000"/>
            </a:solidFill>
            <a:miter lim="800000"/>
            <a:headEnd/>
            <a:tailEnd/>
          </a:ln>
        </p:spPr>
      </p:sp>
      <p:sp>
        <p:nvSpPr>
          <p:cNvPr id="17203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20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C9241B-2882-4448-8BF7-2560F1350CA0}" type="slidenum">
              <a:rPr lang="en-US" altLang="zh-CN"/>
              <a:pPr/>
              <a:t>31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noFill/>
          <a:ln>
            <a:solidFill>
              <a:srgbClr val="000000"/>
            </a:solidFill>
            <a:miter lim="800000"/>
            <a:headEnd/>
            <a:tailEnd/>
          </a:ln>
        </p:spPr>
      </p:sp>
      <p:sp>
        <p:nvSpPr>
          <p:cNvPr id="17305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30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E1A384-9367-4F97-AAD1-B05929079BAC}" type="slidenum">
              <a:rPr lang="en-US" altLang="zh-CN"/>
              <a:pPr/>
              <a:t>32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bwMode="auto">
          <a:noFill/>
          <a:ln>
            <a:solidFill>
              <a:srgbClr val="000000"/>
            </a:solidFill>
            <a:miter lim="800000"/>
            <a:headEnd/>
            <a:tailEnd/>
          </a:ln>
        </p:spPr>
      </p:sp>
      <p:sp>
        <p:nvSpPr>
          <p:cNvPr id="17408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40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85F5D-880A-483F-9E1D-4C6908CF456E}" type="slidenum">
              <a:rPr lang="en-US" altLang="zh-CN"/>
              <a:pPr/>
              <a:t>33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TextEdit="1"/>
          </p:cNvSpPr>
          <p:nvPr>
            <p:ph type="sldImg"/>
          </p:nvPr>
        </p:nvSpPr>
        <p:spPr bwMode="auto">
          <a:noFill/>
          <a:ln>
            <a:solidFill>
              <a:srgbClr val="000000"/>
            </a:solidFill>
            <a:miter lim="800000"/>
            <a:headEnd/>
            <a:tailEnd/>
          </a:ln>
        </p:spPr>
      </p:sp>
      <p:sp>
        <p:nvSpPr>
          <p:cNvPr id="17510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51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98EBF-6C39-4E87-888B-81584CF43553}" type="slidenum">
              <a:rPr lang="en-US" altLang="zh-CN"/>
              <a:pPr/>
              <a:t>34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幻灯片图像占位符 1"/>
          <p:cNvSpPr>
            <a:spLocks noGrp="1" noRot="1" noChangeAspect="1" noTextEdit="1"/>
          </p:cNvSpPr>
          <p:nvPr>
            <p:ph type="sldImg"/>
          </p:nvPr>
        </p:nvSpPr>
        <p:spPr bwMode="auto">
          <a:noFill/>
          <a:ln>
            <a:solidFill>
              <a:srgbClr val="000000"/>
            </a:solidFill>
            <a:miter lim="800000"/>
            <a:headEnd/>
            <a:tailEnd/>
          </a:ln>
        </p:spPr>
      </p:sp>
      <p:sp>
        <p:nvSpPr>
          <p:cNvPr id="1761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61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AE130-ED2B-4B2C-9492-FDD02B61D8EC}" type="slidenum">
              <a:rPr lang="en-US" altLang="zh-CN"/>
              <a:pPr/>
              <a:t>35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幻灯片图像占位符 1"/>
          <p:cNvSpPr>
            <a:spLocks noGrp="1" noRot="1" noChangeAspect="1" noTextEdit="1"/>
          </p:cNvSpPr>
          <p:nvPr>
            <p:ph type="sldImg"/>
          </p:nvPr>
        </p:nvSpPr>
        <p:spPr bwMode="auto">
          <a:noFill/>
          <a:ln>
            <a:solidFill>
              <a:srgbClr val="000000"/>
            </a:solidFill>
            <a:miter lim="800000"/>
            <a:headEnd/>
            <a:tailEnd/>
          </a:ln>
        </p:spPr>
      </p:sp>
      <p:sp>
        <p:nvSpPr>
          <p:cNvPr id="17715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7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D66080-9362-4BAC-8F34-051F7FDC5189}" type="slidenum">
              <a:rPr lang="en-US" altLang="zh-CN"/>
              <a:pPr/>
              <a:t>36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幻灯片图像占位符 1"/>
          <p:cNvSpPr>
            <a:spLocks noGrp="1" noRot="1" noChangeAspect="1" noTextEdit="1"/>
          </p:cNvSpPr>
          <p:nvPr>
            <p:ph type="sldImg"/>
          </p:nvPr>
        </p:nvSpPr>
        <p:spPr bwMode="auto">
          <a:noFill/>
          <a:ln>
            <a:solidFill>
              <a:srgbClr val="000000"/>
            </a:solidFill>
            <a:miter lim="800000"/>
            <a:headEnd/>
            <a:tailEnd/>
          </a:ln>
        </p:spPr>
      </p:sp>
      <p:sp>
        <p:nvSpPr>
          <p:cNvPr id="17817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81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21DA3-1395-44E8-A67C-CAEBB6E46BEC}" type="slidenum">
              <a:rPr lang="en-US" altLang="zh-CN"/>
              <a:pPr/>
              <a:t>38</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幻灯片图像占位符 1"/>
          <p:cNvSpPr>
            <a:spLocks noGrp="1" noRot="1" noChangeAspect="1" noTextEdit="1"/>
          </p:cNvSpPr>
          <p:nvPr>
            <p:ph type="sldImg"/>
          </p:nvPr>
        </p:nvSpPr>
        <p:spPr bwMode="auto">
          <a:noFill/>
          <a:ln>
            <a:solidFill>
              <a:srgbClr val="000000"/>
            </a:solidFill>
            <a:miter lim="800000"/>
            <a:headEnd/>
            <a:tailEnd/>
          </a:ln>
        </p:spPr>
      </p:sp>
      <p:sp>
        <p:nvSpPr>
          <p:cNvPr id="17920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92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3BE1B-9CB0-4459-8E89-ABF490F9FC21}" type="slidenum">
              <a:rPr lang="en-US" altLang="zh-CN"/>
              <a:pPr/>
              <a:t>39</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p:spPr>
      </p:sp>
      <p:sp>
        <p:nvSpPr>
          <p:cNvPr id="1802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0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70CA33-EA27-4445-8053-E24F65308AE2}" type="slidenum">
              <a:rPr lang="en-US" altLang="zh-CN"/>
              <a:pPr/>
              <a:t>40</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6A9C1A-2F34-4ABF-82B1-A1B2D69D9053}" type="slidenum">
              <a:rPr lang="en-US" altLang="zh-CN"/>
              <a:pPr/>
              <a:t>3</a:t>
            </a:fld>
            <a:endParaRPr lang="en-US" altLang="zh-CN"/>
          </a:p>
        </p:txBody>
      </p:sp>
      <p:sp>
        <p:nvSpPr>
          <p:cNvPr id="153603" name="Rectangle 2"/>
          <p:cNvSpPr>
            <a:spLocks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bwMode="auto">
          <a:noFill/>
          <a:ln>
            <a:solidFill>
              <a:srgbClr val="000000"/>
            </a:solidFill>
            <a:miter lim="800000"/>
            <a:headEnd/>
            <a:tailEnd/>
          </a:ln>
        </p:spPr>
      </p:sp>
      <p:sp>
        <p:nvSpPr>
          <p:cNvPr id="18125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12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71D2D-151F-4192-B20C-5A2844D30D38}" type="slidenum">
              <a:rPr lang="en-US" altLang="zh-CN"/>
              <a:pPr/>
              <a:t>41</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TextEdit="1"/>
          </p:cNvSpPr>
          <p:nvPr>
            <p:ph type="sldImg"/>
          </p:nvPr>
        </p:nvSpPr>
        <p:spPr bwMode="auto">
          <a:noFill/>
          <a:ln>
            <a:solidFill>
              <a:srgbClr val="000000"/>
            </a:solidFill>
            <a:miter lim="800000"/>
            <a:headEnd/>
            <a:tailEnd/>
          </a:ln>
        </p:spPr>
      </p:sp>
      <p:sp>
        <p:nvSpPr>
          <p:cNvPr id="18227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22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253CCA-05B6-420F-9A2C-1C30AC7791A0}" type="slidenum">
              <a:rPr lang="en-US" altLang="zh-CN"/>
              <a:pPr/>
              <a:t>43</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bwMode="auto">
          <a:noFill/>
          <a:ln>
            <a:solidFill>
              <a:srgbClr val="000000"/>
            </a:solidFill>
            <a:miter lim="800000"/>
            <a:headEnd/>
            <a:tailEnd/>
          </a:ln>
        </p:spPr>
      </p:sp>
      <p:sp>
        <p:nvSpPr>
          <p:cNvPr id="18329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33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6E8D1D-629B-4823-A42B-E0DC7B3D4798}" type="slidenum">
              <a:rPr lang="en-US" altLang="zh-CN"/>
              <a:pPr/>
              <a:t>44</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bwMode="auto">
          <a:noFill/>
          <a:ln>
            <a:solidFill>
              <a:srgbClr val="000000"/>
            </a:solidFill>
            <a:miter lim="800000"/>
            <a:headEnd/>
            <a:tailEnd/>
          </a:ln>
        </p:spPr>
      </p:sp>
      <p:sp>
        <p:nvSpPr>
          <p:cNvPr id="18432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96030-BE53-47BF-B186-49155F8CF48B}" type="slidenum">
              <a:rPr lang="en-US" altLang="zh-CN"/>
              <a:pPr/>
              <a:t>47</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幻灯片图像占位符 1"/>
          <p:cNvSpPr>
            <a:spLocks noGrp="1" noRot="1" noChangeAspect="1" noTextEdit="1"/>
          </p:cNvSpPr>
          <p:nvPr>
            <p:ph type="sldImg"/>
          </p:nvPr>
        </p:nvSpPr>
        <p:spPr bwMode="auto">
          <a:noFill/>
          <a:ln>
            <a:solidFill>
              <a:srgbClr val="000000"/>
            </a:solidFill>
            <a:miter lim="800000"/>
            <a:headEnd/>
            <a:tailEnd/>
          </a:ln>
        </p:spPr>
      </p:sp>
      <p:sp>
        <p:nvSpPr>
          <p:cNvPr id="18534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53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B8F8CB-910B-49CB-910B-E0D585F13D82}" type="slidenum">
              <a:rPr lang="en-US" altLang="zh-CN"/>
              <a:pPr/>
              <a:t>48</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幻灯片图像占位符 1"/>
          <p:cNvSpPr>
            <a:spLocks noGrp="1" noRot="1" noChangeAspect="1" noTextEdit="1"/>
          </p:cNvSpPr>
          <p:nvPr>
            <p:ph type="sldImg"/>
          </p:nvPr>
        </p:nvSpPr>
        <p:spPr bwMode="auto">
          <a:noFill/>
          <a:ln>
            <a:solidFill>
              <a:srgbClr val="000000"/>
            </a:solidFill>
            <a:miter lim="800000"/>
            <a:headEnd/>
            <a:tailEnd/>
          </a:ln>
        </p:spPr>
      </p:sp>
      <p:sp>
        <p:nvSpPr>
          <p:cNvPr id="18637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63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B5E269-13DF-4F46-918B-B160B45F1E31}" type="slidenum">
              <a:rPr lang="en-US" altLang="zh-CN"/>
              <a:pPr/>
              <a:t>49</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幻灯片图像占位符 1"/>
          <p:cNvSpPr>
            <a:spLocks noGrp="1" noRot="1" noChangeAspect="1" noTextEdit="1"/>
          </p:cNvSpPr>
          <p:nvPr>
            <p:ph type="sldImg"/>
          </p:nvPr>
        </p:nvSpPr>
        <p:spPr bwMode="auto">
          <a:noFill/>
          <a:ln>
            <a:solidFill>
              <a:srgbClr val="000000"/>
            </a:solidFill>
            <a:miter lim="800000"/>
            <a:headEnd/>
            <a:tailEnd/>
          </a:ln>
        </p:spPr>
      </p:sp>
      <p:sp>
        <p:nvSpPr>
          <p:cNvPr id="18739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73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57915-3185-48DB-932C-465AA924C5BD}" type="slidenum">
              <a:rPr lang="en-US" altLang="zh-CN"/>
              <a:pPr/>
              <a:t>50</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幻灯片图像占位符 1"/>
          <p:cNvSpPr>
            <a:spLocks noGrp="1" noRot="1" noChangeAspect="1" noTextEdit="1"/>
          </p:cNvSpPr>
          <p:nvPr>
            <p:ph type="sldImg"/>
          </p:nvPr>
        </p:nvSpPr>
        <p:spPr bwMode="auto">
          <a:noFill/>
          <a:ln>
            <a:solidFill>
              <a:srgbClr val="000000"/>
            </a:solidFill>
            <a:miter lim="800000"/>
            <a:headEnd/>
            <a:tailEnd/>
          </a:ln>
        </p:spPr>
      </p:sp>
      <p:sp>
        <p:nvSpPr>
          <p:cNvPr id="18841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84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4431C-45FB-4684-93D9-71F039CBC81D}" type="slidenum">
              <a:rPr lang="en-US" altLang="zh-CN"/>
              <a:pPr/>
              <a:t>51</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TextEdit="1"/>
          </p:cNvSpPr>
          <p:nvPr>
            <p:ph type="sldImg"/>
          </p:nvPr>
        </p:nvSpPr>
        <p:spPr bwMode="auto">
          <a:noFill/>
          <a:ln>
            <a:solidFill>
              <a:srgbClr val="000000"/>
            </a:solidFill>
            <a:miter lim="800000"/>
            <a:headEnd/>
            <a:tailEnd/>
          </a:ln>
        </p:spPr>
      </p:sp>
      <p:sp>
        <p:nvSpPr>
          <p:cNvPr id="18944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94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95F2D-AA3B-40A9-8691-8A035E72DD9A}" type="slidenum">
              <a:rPr lang="en-US" altLang="zh-CN"/>
              <a:pPr/>
              <a:t>52</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幻灯片图像占位符 1"/>
          <p:cNvSpPr>
            <a:spLocks noGrp="1" noRot="1" noChangeAspect="1" noTextEdit="1"/>
          </p:cNvSpPr>
          <p:nvPr>
            <p:ph type="sldImg"/>
          </p:nvPr>
        </p:nvSpPr>
        <p:spPr bwMode="auto">
          <a:noFill/>
          <a:ln>
            <a:solidFill>
              <a:srgbClr val="000000"/>
            </a:solidFill>
            <a:miter lim="800000"/>
            <a:headEnd/>
            <a:tailEnd/>
          </a:ln>
        </p:spPr>
      </p:sp>
      <p:sp>
        <p:nvSpPr>
          <p:cNvPr id="19046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04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FE0CD1-A5F7-45B0-BFD4-7087FA0315E6}" type="slidenum">
              <a:rPr lang="en-US" altLang="zh-CN"/>
              <a:pPr/>
              <a:t>53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headEnd/>
            <a:tailEnd/>
          </a:ln>
        </p:spPr>
      </p:sp>
      <p:sp>
        <p:nvSpPr>
          <p:cNvPr id="1546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46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B3411-FEB7-4791-A1F4-805BDC644251}" type="slidenum">
              <a:rPr lang="en-US" altLang="zh-CN"/>
              <a:pPr/>
              <a:t>5</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bwMode="auto">
          <a:noFill/>
          <a:ln>
            <a:solidFill>
              <a:srgbClr val="000000"/>
            </a:solidFill>
            <a:miter lim="800000"/>
            <a:headEnd/>
            <a:tailEnd/>
          </a:ln>
        </p:spPr>
      </p:sp>
      <p:sp>
        <p:nvSpPr>
          <p:cNvPr id="19149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14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8AB878-4F07-458E-8E91-3BEE07B68F23}" type="slidenum">
              <a:rPr lang="en-US" altLang="zh-CN"/>
              <a:pPr/>
              <a:t>54</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幻灯片图像占位符 1"/>
          <p:cNvSpPr>
            <a:spLocks noGrp="1" noRot="1" noChangeAspect="1" noTextEdit="1"/>
          </p:cNvSpPr>
          <p:nvPr>
            <p:ph type="sldImg"/>
          </p:nvPr>
        </p:nvSpPr>
        <p:spPr bwMode="auto">
          <a:noFill/>
          <a:ln>
            <a:solidFill>
              <a:srgbClr val="000000"/>
            </a:solidFill>
            <a:miter lim="800000"/>
            <a:headEnd/>
            <a:tailEnd/>
          </a:ln>
        </p:spPr>
      </p:sp>
      <p:sp>
        <p:nvSpPr>
          <p:cNvPr id="19251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25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8B1DDA-B7C0-46DC-B924-2A4A764D58DE}" type="slidenum">
              <a:rPr lang="en-US" altLang="zh-CN"/>
              <a:pPr/>
              <a:t>56</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幻灯片图像占位符 1"/>
          <p:cNvSpPr>
            <a:spLocks noGrp="1" noRot="1" noChangeAspect="1" noTextEdit="1"/>
          </p:cNvSpPr>
          <p:nvPr>
            <p:ph type="sldImg"/>
          </p:nvPr>
        </p:nvSpPr>
        <p:spPr bwMode="auto">
          <a:noFill/>
          <a:ln>
            <a:solidFill>
              <a:srgbClr val="000000"/>
            </a:solidFill>
            <a:miter lim="800000"/>
            <a:headEnd/>
            <a:tailEnd/>
          </a:ln>
        </p:spPr>
      </p:sp>
      <p:sp>
        <p:nvSpPr>
          <p:cNvPr id="19353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35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5485A5-EB0E-470C-B6CE-AB867DCA90B5}" type="slidenum">
              <a:rPr lang="en-US" altLang="zh-CN"/>
              <a:pPr/>
              <a:t>59</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bwMode="auto">
          <a:noFill/>
          <a:ln>
            <a:solidFill>
              <a:srgbClr val="000000"/>
            </a:solidFill>
            <a:miter lim="800000"/>
            <a:headEnd/>
            <a:tailEnd/>
          </a:ln>
        </p:spPr>
      </p:sp>
      <p:sp>
        <p:nvSpPr>
          <p:cNvPr id="19456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45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F72FF0-4ADF-4D88-8441-DB18B2646FF7}" type="slidenum">
              <a:rPr lang="en-US" altLang="zh-CN"/>
              <a:pPr/>
              <a:t>60</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bwMode="auto">
          <a:noFill/>
          <a:ln>
            <a:solidFill>
              <a:srgbClr val="000000"/>
            </a:solidFill>
            <a:miter lim="800000"/>
            <a:headEnd/>
            <a:tailEnd/>
          </a:ln>
        </p:spPr>
      </p:sp>
      <p:sp>
        <p:nvSpPr>
          <p:cNvPr id="19558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55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707023-BB25-4B15-84FC-2E140ABBCFB4}" type="slidenum">
              <a:rPr lang="en-US" altLang="zh-CN"/>
              <a:pPr/>
              <a:t>61</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幻灯片图像占位符 1"/>
          <p:cNvSpPr>
            <a:spLocks noGrp="1" noRot="1" noChangeAspect="1" noTextEdit="1"/>
          </p:cNvSpPr>
          <p:nvPr>
            <p:ph type="sldImg"/>
          </p:nvPr>
        </p:nvSpPr>
        <p:spPr bwMode="auto">
          <a:noFill/>
          <a:ln>
            <a:solidFill>
              <a:srgbClr val="000000"/>
            </a:solidFill>
            <a:miter lim="800000"/>
            <a:headEnd/>
            <a:tailEnd/>
          </a:ln>
        </p:spPr>
      </p:sp>
      <p:sp>
        <p:nvSpPr>
          <p:cNvPr id="1966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66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88473F-C45A-4F93-BB23-77B7A26E45C0}" type="slidenum">
              <a:rPr lang="en-US" altLang="zh-CN"/>
              <a:pPr/>
              <a:t>62</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幻灯片图像占位符 1"/>
          <p:cNvSpPr>
            <a:spLocks noGrp="1" noRot="1" noChangeAspect="1" noTextEdit="1"/>
          </p:cNvSpPr>
          <p:nvPr>
            <p:ph type="sldImg"/>
          </p:nvPr>
        </p:nvSpPr>
        <p:spPr bwMode="auto">
          <a:noFill/>
          <a:ln>
            <a:solidFill>
              <a:srgbClr val="000000"/>
            </a:solidFill>
            <a:miter lim="800000"/>
            <a:headEnd/>
            <a:tailEnd/>
          </a:ln>
        </p:spPr>
      </p:sp>
      <p:sp>
        <p:nvSpPr>
          <p:cNvPr id="19763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76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7DED21-20E7-4108-A1D2-250E2FD03B84}" type="slidenum">
              <a:rPr lang="zh-CN" altLang="en-US"/>
              <a:pPr/>
              <a:t>63</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幻灯片图像占位符 1"/>
          <p:cNvSpPr>
            <a:spLocks noGrp="1" noRot="1" noChangeAspect="1" noTextEdit="1"/>
          </p:cNvSpPr>
          <p:nvPr>
            <p:ph type="sldImg"/>
          </p:nvPr>
        </p:nvSpPr>
        <p:spPr bwMode="auto">
          <a:noFill/>
          <a:ln>
            <a:solidFill>
              <a:srgbClr val="000000"/>
            </a:solidFill>
            <a:miter lim="800000"/>
            <a:headEnd/>
            <a:tailEnd/>
          </a:ln>
        </p:spPr>
      </p:sp>
      <p:sp>
        <p:nvSpPr>
          <p:cNvPr id="19865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86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DFE6A-8D78-4F6C-82FF-67AC2DBDA911}" type="slidenum">
              <a:rPr lang="zh-CN" altLang="en-US"/>
              <a:pPr/>
              <a:t>64</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bwMode="auto">
          <a:noFill/>
          <a:ln>
            <a:solidFill>
              <a:srgbClr val="000000"/>
            </a:solidFill>
            <a:miter lim="800000"/>
            <a:headEnd/>
            <a:tailEnd/>
          </a:ln>
        </p:spPr>
      </p:sp>
      <p:sp>
        <p:nvSpPr>
          <p:cNvPr id="19968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96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14C266-62B1-4584-A3E9-C8CFE01E2214}" type="slidenum">
              <a:rPr lang="zh-CN" altLang="en-US"/>
              <a:pPr/>
              <a:t>65</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幻灯片图像占位符 1"/>
          <p:cNvSpPr>
            <a:spLocks noGrp="1" noRot="1" noChangeAspect="1" noTextEdit="1"/>
          </p:cNvSpPr>
          <p:nvPr>
            <p:ph type="sldImg"/>
          </p:nvPr>
        </p:nvSpPr>
        <p:spPr bwMode="auto">
          <a:noFill/>
          <a:ln>
            <a:solidFill>
              <a:srgbClr val="000000"/>
            </a:solidFill>
            <a:miter lim="800000"/>
            <a:headEnd/>
            <a:tailEnd/>
          </a:ln>
        </p:spPr>
      </p:sp>
      <p:sp>
        <p:nvSpPr>
          <p:cNvPr id="20070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07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0861C-4181-4053-9AE7-E3AFA932CF7B}" type="slidenum">
              <a:rPr lang="zh-CN" altLang="en-US"/>
              <a:pPr/>
              <a:t>66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bwMode="auto">
          <a:noFill/>
          <a:ln>
            <a:solidFill>
              <a:srgbClr val="000000"/>
            </a:solidFill>
            <a:miter lim="800000"/>
            <a:headEnd/>
            <a:tailEnd/>
          </a:ln>
        </p:spPr>
      </p:sp>
      <p:sp>
        <p:nvSpPr>
          <p:cNvPr id="15565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56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67CA79-557A-481A-AB94-F0720CF00DB3}" type="slidenum">
              <a:rPr lang="en-US" altLang="zh-CN"/>
              <a:pPr/>
              <a:t>6</a:t>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幻灯片图像占位符 1"/>
          <p:cNvSpPr>
            <a:spLocks noGrp="1" noRot="1" noChangeAspect="1" noTextEdit="1"/>
          </p:cNvSpPr>
          <p:nvPr>
            <p:ph type="sldImg"/>
          </p:nvPr>
        </p:nvSpPr>
        <p:spPr bwMode="auto">
          <a:noFill/>
          <a:ln>
            <a:solidFill>
              <a:srgbClr val="000000"/>
            </a:solidFill>
            <a:miter lim="800000"/>
            <a:headEnd/>
            <a:tailEnd/>
          </a:ln>
        </p:spPr>
      </p:sp>
      <p:sp>
        <p:nvSpPr>
          <p:cNvPr id="2017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17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286A9B-F378-46E0-B254-6337A1B93A8F}" type="slidenum">
              <a:rPr lang="zh-CN" altLang="en-US"/>
              <a:pPr/>
              <a:t>67</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bwMode="auto">
          <a:noFill/>
          <a:ln>
            <a:solidFill>
              <a:srgbClr val="000000"/>
            </a:solidFill>
            <a:miter lim="800000"/>
            <a:headEnd/>
            <a:tailEnd/>
          </a:ln>
        </p:spPr>
      </p:sp>
      <p:sp>
        <p:nvSpPr>
          <p:cNvPr id="20275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27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CA2F43-94B8-43AD-8E08-F990669D5D02}" type="slidenum">
              <a:rPr lang="zh-CN" altLang="en-US"/>
              <a:pPr/>
              <a:t>68</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幻灯片图像占位符 1"/>
          <p:cNvSpPr>
            <a:spLocks noGrp="1" noRot="1" noChangeAspect="1" noTextEdit="1"/>
          </p:cNvSpPr>
          <p:nvPr>
            <p:ph type="sldImg"/>
          </p:nvPr>
        </p:nvSpPr>
        <p:spPr bwMode="auto">
          <a:noFill/>
          <a:ln>
            <a:solidFill>
              <a:srgbClr val="000000"/>
            </a:solidFill>
            <a:miter lim="800000"/>
            <a:headEnd/>
            <a:tailEnd/>
          </a:ln>
        </p:spPr>
      </p:sp>
      <p:sp>
        <p:nvSpPr>
          <p:cNvPr id="20377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37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D67B7F-2294-45F9-BD08-A88951B34F21}" type="slidenum">
              <a:rPr lang="zh-CN" altLang="en-US"/>
              <a:pPr/>
              <a:t>69</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0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061268-DA23-4F7D-884C-EB003B513F96}" type="slidenum">
              <a:rPr lang="zh-CN" altLang="en-US"/>
              <a:pPr/>
              <a:t>70</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bwMode="auto">
          <a:noFill/>
          <a:ln>
            <a:solidFill>
              <a:srgbClr val="000000"/>
            </a:solidFill>
            <a:miter lim="800000"/>
            <a:headEnd/>
            <a:tailEnd/>
          </a:ln>
        </p:spPr>
      </p:sp>
      <p:sp>
        <p:nvSpPr>
          <p:cNvPr id="2058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58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DB4349-0374-46D1-B781-AAC62A4C73FF}" type="slidenum">
              <a:rPr lang="zh-CN" altLang="en-US"/>
              <a:pPr/>
              <a:t>73</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幻灯片图像占位符 1"/>
          <p:cNvSpPr>
            <a:spLocks noGrp="1" noRot="1" noChangeAspect="1" noTextEdit="1"/>
          </p:cNvSpPr>
          <p:nvPr>
            <p:ph type="sldImg"/>
          </p:nvPr>
        </p:nvSpPr>
        <p:spPr bwMode="auto">
          <a:noFill/>
          <a:ln>
            <a:solidFill>
              <a:srgbClr val="000000"/>
            </a:solidFill>
            <a:miter lim="800000"/>
            <a:headEnd/>
            <a:tailEnd/>
          </a:ln>
        </p:spPr>
      </p:sp>
      <p:sp>
        <p:nvSpPr>
          <p:cNvPr id="20685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68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CB72E-F36F-44E2-9D40-F709893A9035}" type="slidenum">
              <a:rPr lang="zh-CN" altLang="en-US"/>
              <a:pPr/>
              <a:t>74</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幻灯片图像占位符 1"/>
          <p:cNvSpPr>
            <a:spLocks noGrp="1" noRot="1" noChangeAspect="1" noTextEdit="1"/>
          </p:cNvSpPr>
          <p:nvPr>
            <p:ph type="sldImg"/>
          </p:nvPr>
        </p:nvSpPr>
        <p:spPr bwMode="auto">
          <a:noFill/>
          <a:ln>
            <a:solidFill>
              <a:srgbClr val="000000"/>
            </a:solidFill>
            <a:miter lim="800000"/>
            <a:headEnd/>
            <a:tailEnd/>
          </a:ln>
        </p:spPr>
      </p:sp>
      <p:sp>
        <p:nvSpPr>
          <p:cNvPr id="20787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78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B9E2A8-4964-4042-97A5-A03710508B1E}" type="slidenum">
              <a:rPr lang="zh-CN" altLang="en-US"/>
              <a:pPr/>
              <a:t>75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bwMode="auto">
          <a:noFill/>
          <a:ln>
            <a:solidFill>
              <a:srgbClr val="000000"/>
            </a:solidFill>
            <a:miter lim="800000"/>
            <a:headEnd/>
            <a:tailEnd/>
          </a:ln>
        </p:spPr>
      </p:sp>
      <p:sp>
        <p:nvSpPr>
          <p:cNvPr id="15667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66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A1ACD-ECAD-4947-8AFF-61232E675AC8}" type="slidenum">
              <a:rPr lang="en-US" altLang="zh-CN"/>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bwMode="auto">
          <a:noFill/>
          <a:ln>
            <a:solidFill>
              <a:srgbClr val="000000"/>
            </a:solidFill>
            <a:miter lim="800000"/>
            <a:headEnd/>
            <a:tailEnd/>
          </a:ln>
        </p:spPr>
      </p:sp>
      <p:sp>
        <p:nvSpPr>
          <p:cNvPr id="15769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77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FB0BEC-648E-476D-A86F-7D501247C380}" type="slidenum">
              <a:rPr lang="en-US" altLang="zh-CN"/>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TextEdit="1"/>
          </p:cNvSpPr>
          <p:nvPr>
            <p:ph type="sldImg"/>
          </p:nvPr>
        </p:nvSpPr>
        <p:spPr bwMode="auto">
          <a:noFill/>
          <a:ln>
            <a:solidFill>
              <a:srgbClr val="000000"/>
            </a:solidFill>
            <a:miter lim="800000"/>
            <a:headEnd/>
            <a:tailEnd/>
          </a:ln>
        </p:spPr>
      </p:sp>
      <p:sp>
        <p:nvSpPr>
          <p:cNvPr id="15872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87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E7B509-9D4D-4708-9558-95460FA36C7E}" type="slidenum">
              <a:rPr lang="en-US" altLang="zh-CN"/>
              <a:pPr/>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bwMode="auto">
          <a:noFill/>
          <a:ln>
            <a:solidFill>
              <a:srgbClr val="000000"/>
            </a:solidFill>
            <a:miter lim="800000"/>
            <a:headEnd/>
            <a:tailEnd/>
          </a:ln>
        </p:spPr>
      </p:sp>
      <p:sp>
        <p:nvSpPr>
          <p:cNvPr id="15974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97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EF835F-AC37-4A64-9A6C-7814DB4F3F1C}" type="slidenum">
              <a:rPr lang="en-US" altLang="zh-CN"/>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59C9FB-6E7F-4D9B-97CF-6F22A69AA811}"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smtClean="0"/>
          </a:p>
        </p:txBody>
      </p:sp>
      <p:sp>
        <p:nvSpPr>
          <p:cNvPr id="4" name="日期占位符 3"/>
          <p:cNvSpPr>
            <a:spLocks noGrp="1"/>
          </p:cNvSpPr>
          <p:nvPr>
            <p:ph type="dt" sz="half" idx="10"/>
          </p:nvPr>
        </p:nvSpPr>
        <p:spPr>
          <a:xfrm>
            <a:off x="457200" y="6251575"/>
            <a:ext cx="2133600" cy="476250"/>
          </a:xfrm>
        </p:spPr>
        <p:txBody>
          <a:bodyPr/>
          <a:lstStyle>
            <a:lvl1pPr>
              <a:defRPr smtClean="0"/>
            </a:lvl1pPr>
          </a:lstStyle>
          <a:p>
            <a:pPr>
              <a:defRPr/>
            </a:pPr>
            <a:endParaRPr lang="en-US" altLang="zh-CN"/>
          </a:p>
        </p:txBody>
      </p:sp>
      <p:sp>
        <p:nvSpPr>
          <p:cNvPr id="5" name="灯片编号占位符 4"/>
          <p:cNvSpPr>
            <a:spLocks noGrp="1"/>
          </p:cNvSpPr>
          <p:nvPr>
            <p:ph type="sldNum" sz="quarter" idx="11"/>
          </p:nvPr>
        </p:nvSpPr>
        <p:spPr>
          <a:xfrm>
            <a:off x="6553200" y="6248400"/>
            <a:ext cx="2133600" cy="476250"/>
          </a:xfrm>
        </p:spPr>
        <p:txBody>
          <a:bodyPr/>
          <a:lstStyle>
            <a:lvl1pPr>
              <a:defRPr smtClean="0"/>
            </a:lvl1pPr>
          </a:lstStyle>
          <a:p>
            <a:pPr>
              <a:defRPr/>
            </a:pPr>
            <a:fld id="{67363AFC-2049-48CE-B6AF-0E6595FE0CA6}" type="slidenum">
              <a:rPr lang="en-US" altLang="zh-CN"/>
              <a:pPr>
                <a:defRPr/>
              </a:pPr>
              <a:t>‹#›</a:t>
            </a:fld>
            <a:endParaRPr lang="en-US" altLang="zh-CN"/>
          </a:p>
        </p:txBody>
      </p:sp>
      <p:sp>
        <p:nvSpPr>
          <p:cNvPr id="6" name="页脚占位符 5"/>
          <p:cNvSpPr>
            <a:spLocks noGrp="1"/>
          </p:cNvSpPr>
          <p:nvPr>
            <p:ph type="ftr" sz="quarter" idx="12"/>
          </p:nvPr>
        </p:nvSpPr>
        <p:spPr>
          <a:xfrm>
            <a:off x="3124200" y="6248400"/>
            <a:ext cx="2895600" cy="476250"/>
          </a:xfrm>
        </p:spPr>
        <p:txBody>
          <a:bodyPr/>
          <a:lstStyle>
            <a:lvl1pPr>
              <a:defRPr smtClean="0"/>
            </a:lvl1pPr>
          </a:lstStyle>
          <a:p>
            <a:pPr>
              <a:defRPr/>
            </a:pPr>
            <a:endParaRPr lang="en-US" altLang="zh-CN"/>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48DB748-A044-4E84-899F-8BA64A881446}" type="datetimeFigureOut">
              <a:rPr lang="zh-CN" altLang="en-US" smtClean="0"/>
              <a:t>2012/1/18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59C9FB-6E7F-4D9B-97CF-6F22A69AA81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C48DB748-A044-4E84-899F-8BA64A881446}" type="datetimeFigureOut">
              <a:rPr lang="zh-CN" altLang="en-US" smtClean="0"/>
              <a:t>2012/1/18</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659C9FB-6E7F-4D9B-97CF-6F22A69AA811}"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p:txBody>
          <a:bodyPr/>
          <a:lstStyle/>
          <a:p>
            <a:pPr eaLnBrk="1" hangingPunct="1"/>
            <a:r>
              <a:rPr lang="zh-CN" altLang="en-US" dirty="0" smtClean="0">
                <a:solidFill>
                  <a:schemeClr val="hlink"/>
                </a:solidFill>
                <a:latin typeface="Times New Roman" pitchFamily="18" charset="0"/>
              </a:rPr>
              <a:t>维</a:t>
            </a:r>
            <a:r>
              <a:rPr lang="zh-CN" altLang="en-US" dirty="0" smtClean="0">
                <a:solidFill>
                  <a:schemeClr val="hlink"/>
                </a:solidFill>
                <a:latin typeface="Times New Roman" pitchFamily="18" charset="0"/>
              </a:rPr>
              <a:t>普中文科技期刊数据库</a:t>
            </a:r>
          </a:p>
        </p:txBody>
      </p:sp>
      <p:sp>
        <p:nvSpPr>
          <p:cNvPr id="46083" name="Rectangle 5"/>
          <p:cNvSpPr>
            <a:spLocks noGrp="1" noChangeArrowheads="1"/>
          </p:cNvSpPr>
          <p:nvPr>
            <p:ph type="subTitle" idx="1"/>
          </p:nvPr>
        </p:nvSpPr>
        <p:spPr/>
        <p:txBody>
          <a:bodyPr/>
          <a:lstStyle/>
          <a:p>
            <a:pPr eaLnBrk="1" hangingPunct="1"/>
            <a:endParaRPr lang="zh-CN" altLang="zh-CN"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r>
              <a:rPr lang="zh-CN" altLang="en-US" sz="3600" smtClean="0">
                <a:solidFill>
                  <a:schemeClr val="accent2"/>
                </a:solidFill>
                <a:ea typeface="华文中宋" pitchFamily="2" charset="-122"/>
              </a:rPr>
              <a:t>下面我们来试着用一下复合检索功能</a:t>
            </a:r>
          </a:p>
        </p:txBody>
      </p:sp>
      <p:sp>
        <p:nvSpPr>
          <p:cNvPr id="53251" name="Rectangle 3"/>
          <p:cNvSpPr>
            <a:spLocks noGrp="1" noChangeArrowheads="1"/>
          </p:cNvSpPr>
          <p:nvPr>
            <p:ph idx="1"/>
          </p:nvPr>
        </p:nvSpPr>
        <p:spPr>
          <a:xfrm>
            <a:off x="457200" y="1600200"/>
            <a:ext cx="8229600" cy="2765425"/>
          </a:xfrm>
        </p:spPr>
        <p:txBody>
          <a:bodyPr/>
          <a:lstStyle/>
          <a:p>
            <a:pPr algn="just" eaLnBrk="1" hangingPunct="1">
              <a:spcBef>
                <a:spcPct val="45000"/>
              </a:spcBef>
              <a:buFont typeface="Wingdings" pitchFamily="2" charset="2"/>
              <a:buNone/>
            </a:pPr>
            <a:r>
              <a:rPr lang="en-US" altLang="zh-CN" sz="2400" smtClean="0">
                <a:solidFill>
                  <a:srgbClr val="FFFF66"/>
                </a:solidFill>
                <a:latin typeface="仿宋_GB2312" pitchFamily="49" charset="-122"/>
                <a:ea typeface="仿宋_GB2312" pitchFamily="49" charset="-122"/>
              </a:rPr>
              <a:t>       </a:t>
            </a:r>
            <a:r>
              <a:rPr lang="zh-CN" altLang="en-US" sz="2400" b="1" smtClean="0">
                <a:solidFill>
                  <a:srgbClr val="FF99CC"/>
                </a:solidFill>
                <a:latin typeface="仿宋_GB2312" pitchFamily="49" charset="-122"/>
                <a:ea typeface="仿宋_GB2312" pitchFamily="49" charset="-122"/>
              </a:rPr>
              <a:t>例如：查找关于</a:t>
            </a:r>
            <a:r>
              <a:rPr lang="zh-CN" altLang="en-US" sz="2400" b="1" smtClean="0">
                <a:solidFill>
                  <a:srgbClr val="FF99CC"/>
                </a:solidFill>
                <a:ea typeface="仿宋_GB2312" pitchFamily="49" charset="-122"/>
              </a:rPr>
              <a:t>“</a:t>
            </a:r>
            <a:r>
              <a:rPr lang="zh-CN" altLang="en-US" sz="2400" b="1" smtClean="0">
                <a:solidFill>
                  <a:srgbClr val="FF99CC"/>
                </a:solidFill>
                <a:latin typeface="仿宋_GB2312" pitchFamily="49" charset="-122"/>
                <a:ea typeface="仿宋_GB2312" pitchFamily="49" charset="-122"/>
              </a:rPr>
              <a:t>晶体生长</a:t>
            </a:r>
            <a:r>
              <a:rPr lang="zh-CN" altLang="en-US" sz="2400" b="1" smtClean="0">
                <a:solidFill>
                  <a:srgbClr val="FF99CC"/>
                </a:solidFill>
                <a:ea typeface="仿宋_GB2312" pitchFamily="49" charset="-122"/>
              </a:rPr>
              <a:t>”</a:t>
            </a:r>
            <a:r>
              <a:rPr lang="zh-CN" altLang="en-US" sz="2400" b="1" smtClean="0">
                <a:solidFill>
                  <a:srgbClr val="FF99CC"/>
                </a:solidFill>
                <a:latin typeface="仿宋_GB2312" pitchFamily="49" charset="-122"/>
                <a:ea typeface="仿宋_GB2312" pitchFamily="49" charset="-122"/>
              </a:rPr>
              <a:t>方面的文章且作者是</a:t>
            </a:r>
            <a:r>
              <a:rPr lang="zh-CN" altLang="en-US" sz="2400" b="1" smtClean="0">
                <a:solidFill>
                  <a:srgbClr val="FF99CC"/>
                </a:solidFill>
                <a:ea typeface="仿宋_GB2312" pitchFamily="49" charset="-122"/>
              </a:rPr>
              <a:t>“</a:t>
            </a:r>
            <a:r>
              <a:rPr lang="zh-CN" altLang="en-US" sz="2400" b="1" smtClean="0">
                <a:solidFill>
                  <a:srgbClr val="FF99CC"/>
                </a:solidFill>
                <a:latin typeface="仿宋_GB2312" pitchFamily="49" charset="-122"/>
                <a:ea typeface="仿宋_GB2312" pitchFamily="49" charset="-122"/>
              </a:rPr>
              <a:t>刘英才</a:t>
            </a:r>
            <a:r>
              <a:rPr lang="zh-CN" altLang="en-US" sz="2400" b="1" smtClean="0">
                <a:solidFill>
                  <a:srgbClr val="FF99CC"/>
                </a:solidFill>
                <a:ea typeface="仿宋_GB2312" pitchFamily="49" charset="-122"/>
              </a:rPr>
              <a:t>”</a:t>
            </a:r>
            <a:r>
              <a:rPr lang="zh-CN" altLang="en-US" sz="2400" b="1" smtClean="0">
                <a:solidFill>
                  <a:srgbClr val="FF99CC"/>
                </a:solidFill>
                <a:latin typeface="仿宋_GB2312" pitchFamily="49" charset="-122"/>
                <a:ea typeface="仿宋_GB2312" pitchFamily="49" charset="-122"/>
              </a:rPr>
              <a:t>。采用二次检索的方式或者检索表达式的方式来实现。分别应该如何操作呢？</a:t>
            </a:r>
          </a:p>
          <a:p>
            <a:pPr algn="just" eaLnBrk="1" hangingPunct="1">
              <a:spcBef>
                <a:spcPct val="45000"/>
              </a:spcBef>
              <a:buFont typeface="Wingdings" pitchFamily="2" charset="2"/>
              <a:buNone/>
            </a:pPr>
            <a:r>
              <a:rPr lang="zh-CN" altLang="en-US" smtClean="0">
                <a:solidFill>
                  <a:schemeClr val="accent2"/>
                </a:solidFill>
                <a:latin typeface="华文中宋" pitchFamily="2" charset="-122"/>
                <a:ea typeface="华文中宋" pitchFamily="2" charset="-122"/>
              </a:rPr>
              <a:t>请看演示说明</a:t>
            </a:r>
          </a:p>
        </p:txBody>
      </p:sp>
      <p:pic>
        <p:nvPicPr>
          <p:cNvPr id="53252" name="Picture 4" descr="BD05680_"/>
          <p:cNvPicPr>
            <a:picLocks noChangeAspect="1" noChangeArrowheads="1"/>
          </p:cNvPicPr>
          <p:nvPr/>
        </p:nvPicPr>
        <p:blipFill>
          <a:blip r:embed="rId3" cstate="print"/>
          <a:srcRect/>
          <a:stretch>
            <a:fillRect/>
          </a:stretch>
        </p:blipFill>
        <p:spPr bwMode="auto">
          <a:xfrm>
            <a:off x="4572000" y="3790950"/>
            <a:ext cx="2366963" cy="1874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835150" y="1371600"/>
            <a:ext cx="5616575" cy="762000"/>
          </a:xfrm>
          <a:solidFill>
            <a:srgbClr val="FF3300"/>
          </a:solidFill>
          <a:ln>
            <a:solidFill>
              <a:srgbClr val="FF9900"/>
            </a:solidFill>
          </a:ln>
        </p:spPr>
        <p:txBody>
          <a:bodyPr/>
          <a:lstStyle/>
          <a:p>
            <a:pPr eaLnBrk="1" hangingPunct="1"/>
            <a:r>
              <a:rPr lang="zh-CN" altLang="en-US" b="0" smtClean="0">
                <a:solidFill>
                  <a:schemeClr val="tx1"/>
                </a:solidFill>
                <a:latin typeface="华文中宋" pitchFamily="2" charset="-122"/>
                <a:ea typeface="华文中宋" pitchFamily="2" charset="-122"/>
              </a:rPr>
              <a:t>什么是二次检索？</a:t>
            </a:r>
            <a:endParaRPr lang="zh-CN" altLang="en-US" smtClean="0">
              <a:solidFill>
                <a:schemeClr val="tx1"/>
              </a:solidFill>
              <a:latin typeface="华文中宋" pitchFamily="2" charset="-122"/>
              <a:ea typeface="华文中宋" pitchFamily="2" charset="-122"/>
            </a:endParaRPr>
          </a:p>
        </p:txBody>
      </p:sp>
      <p:sp>
        <p:nvSpPr>
          <p:cNvPr id="54275" name="Rectangle 3"/>
          <p:cNvSpPr>
            <a:spLocks noChangeArrowheads="1"/>
          </p:cNvSpPr>
          <p:nvPr/>
        </p:nvSpPr>
        <p:spPr bwMode="auto">
          <a:xfrm>
            <a:off x="533400" y="2667000"/>
            <a:ext cx="7848600" cy="1552575"/>
          </a:xfrm>
          <a:prstGeom prst="rect">
            <a:avLst/>
          </a:prstGeom>
          <a:noFill/>
          <a:ln w="9525">
            <a:noFill/>
            <a:miter lim="800000"/>
            <a:headEnd/>
            <a:tailEnd/>
          </a:ln>
        </p:spPr>
        <p:txBody>
          <a:bodyPr>
            <a:spAutoFit/>
          </a:bodyPr>
          <a:lstStyle/>
          <a:p>
            <a:pPr algn="l"/>
            <a:r>
              <a:rPr kumimoji="1" lang="en-US" altLang="zh-CN" sz="2400">
                <a:latin typeface="华文中宋" pitchFamily="2" charset="-122"/>
                <a:ea typeface="华文中宋" pitchFamily="2" charset="-122"/>
              </a:rPr>
              <a:t>      </a:t>
            </a:r>
            <a:r>
              <a:rPr kumimoji="1" lang="zh-CN" altLang="en-US" sz="2400">
                <a:latin typeface="华文中宋" pitchFamily="2" charset="-122"/>
                <a:ea typeface="华文中宋" pitchFamily="2" charset="-122"/>
              </a:rPr>
              <a:t>二次检索：用户一次检索的检索结果中可能会遇到检索结果不理想的情况，这时就可以考虑采用二次检索。二次检索是在一次检索的检索结果中运用</a:t>
            </a:r>
            <a:r>
              <a:rPr kumimoji="1" lang="zh-CN" altLang="en-US" sz="2400">
                <a:latin typeface="Times New Roman" pitchFamily="18" charset="0"/>
                <a:ea typeface="华文中宋" pitchFamily="2" charset="-122"/>
              </a:rPr>
              <a:t>“</a:t>
            </a:r>
            <a:r>
              <a:rPr kumimoji="1" lang="zh-CN" altLang="en-US" sz="2400">
                <a:latin typeface="华文中宋" pitchFamily="2" charset="-122"/>
                <a:ea typeface="华文中宋" pitchFamily="2" charset="-122"/>
              </a:rPr>
              <a:t>与、或、非</a:t>
            </a:r>
            <a:r>
              <a:rPr kumimoji="1" lang="zh-CN" altLang="en-US" sz="2400">
                <a:latin typeface="Times New Roman" pitchFamily="18" charset="0"/>
                <a:ea typeface="华文中宋" pitchFamily="2" charset="-122"/>
              </a:rPr>
              <a:t>”</a:t>
            </a:r>
            <a:r>
              <a:rPr kumimoji="1" lang="zh-CN" altLang="en-US" sz="2400">
                <a:latin typeface="华文中宋" pitchFamily="2" charset="-122"/>
                <a:ea typeface="华文中宋" pitchFamily="2" charset="-122"/>
              </a:rPr>
              <a:t>进行再限制检索，以得到理想的检索结果。</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524000"/>
            <a:ext cx="7696200" cy="3962400"/>
          </a:xfrm>
          <a:prstGeom prst="rect">
            <a:avLst/>
          </a:prstGeom>
          <a:solidFill>
            <a:schemeClr val="bg1"/>
          </a:solidFill>
          <a:ln w="9525">
            <a:solidFill>
              <a:schemeClr val="bg1"/>
            </a:solidFill>
            <a:miter lim="800000"/>
            <a:headEnd/>
            <a:tailEnd/>
          </a:ln>
        </p:spPr>
        <p:txBody>
          <a:bodyPr wrap="none" anchor="ctr"/>
          <a:lstStyle/>
          <a:p>
            <a:endParaRPr lang="zh-CN" altLang="en-US"/>
          </a:p>
        </p:txBody>
      </p:sp>
      <p:sp>
        <p:nvSpPr>
          <p:cNvPr id="55299" name="Rectangle 3"/>
          <p:cNvSpPr>
            <a:spLocks noGrp="1" noRot="1" noChangeArrowheads="1"/>
          </p:cNvSpPr>
          <p:nvPr>
            <p:ph type="title"/>
          </p:nvPr>
        </p:nvSpPr>
        <p:spPr>
          <a:xfrm>
            <a:off x="1676400" y="533400"/>
            <a:ext cx="5791200" cy="762000"/>
          </a:xfrm>
          <a:solidFill>
            <a:srgbClr val="FF3300"/>
          </a:solidFill>
          <a:ln>
            <a:solidFill>
              <a:srgbClr val="FF9900"/>
            </a:solidFill>
          </a:ln>
        </p:spPr>
        <p:txBody>
          <a:bodyPr/>
          <a:lstStyle/>
          <a:p>
            <a:pPr eaLnBrk="1" hangingPunct="1"/>
            <a:r>
              <a:rPr lang="zh-CN" altLang="en-US" sz="3600" b="0" smtClean="0">
                <a:solidFill>
                  <a:schemeClr val="tx1"/>
                </a:solidFill>
                <a:ea typeface="华文中宋" pitchFamily="2" charset="-122"/>
              </a:rPr>
              <a:t>二次检索方法图示</a:t>
            </a:r>
          </a:p>
        </p:txBody>
      </p:sp>
      <p:sp>
        <p:nvSpPr>
          <p:cNvPr id="55300" name="Rectangle 4"/>
          <p:cNvSpPr>
            <a:spLocks noChangeArrowheads="1"/>
          </p:cNvSpPr>
          <p:nvPr/>
        </p:nvSpPr>
        <p:spPr bwMode="auto">
          <a:xfrm>
            <a:off x="762000" y="1676400"/>
            <a:ext cx="2286000" cy="304800"/>
          </a:xfrm>
          <a:prstGeom prst="rect">
            <a:avLst/>
          </a:prstGeom>
          <a:noFill/>
          <a:ln w="9525">
            <a:noFill/>
            <a:miter lim="800000"/>
            <a:headEnd/>
            <a:tailEnd/>
          </a:ln>
        </p:spPr>
        <p:txBody>
          <a:bodyPr>
            <a:spAutoFit/>
          </a:bodyPr>
          <a:lstStyle/>
          <a:p>
            <a:pPr algn="l"/>
            <a:r>
              <a:rPr kumimoji="1" lang="zh-CN" altLang="en-US" sz="1400">
                <a:solidFill>
                  <a:srgbClr val="FF3300"/>
                </a:solidFill>
                <a:latin typeface="Times New Roman" pitchFamily="18" charset="0"/>
                <a:ea typeface="楷体_GB2312" pitchFamily="49" charset="-122"/>
              </a:rPr>
              <a:t>（一次检索图示）</a:t>
            </a:r>
            <a:r>
              <a:rPr kumimoji="1" lang="zh-CN" altLang="en-US" sz="1100">
                <a:latin typeface="Times New Roman" pitchFamily="18" charset="0"/>
              </a:rPr>
              <a:t> </a:t>
            </a:r>
            <a:endParaRPr kumimoji="1" lang="zh-CN" altLang="en-US" sz="2400">
              <a:latin typeface="Times New Roman" pitchFamily="18" charset="0"/>
            </a:endParaRPr>
          </a:p>
        </p:txBody>
      </p:sp>
      <p:grpSp>
        <p:nvGrpSpPr>
          <p:cNvPr id="2" name="Group 5"/>
          <p:cNvGrpSpPr>
            <a:grpSpLocks/>
          </p:cNvGrpSpPr>
          <p:nvPr/>
        </p:nvGrpSpPr>
        <p:grpSpPr bwMode="auto">
          <a:xfrm>
            <a:off x="685800" y="1600200"/>
            <a:ext cx="7696200" cy="1870075"/>
            <a:chOff x="432" y="1008"/>
            <a:chExt cx="4848" cy="1178"/>
          </a:xfrm>
        </p:grpSpPr>
        <p:pic>
          <p:nvPicPr>
            <p:cNvPr id="55314" name="Picture 6" descr="9"/>
            <p:cNvPicPr preferRelativeResize="0">
              <a:picLocks noChangeAspect="1" noChangeArrowheads="1"/>
            </p:cNvPicPr>
            <p:nvPr/>
          </p:nvPicPr>
          <p:blipFill>
            <a:blip r:embed="rId2" cstate="print"/>
            <a:srcRect/>
            <a:stretch>
              <a:fillRect/>
            </a:stretch>
          </p:blipFill>
          <p:spPr bwMode="auto">
            <a:xfrm>
              <a:off x="432" y="1296"/>
              <a:ext cx="4848" cy="890"/>
            </a:xfrm>
            <a:prstGeom prst="rect">
              <a:avLst/>
            </a:prstGeom>
            <a:noFill/>
            <a:ln w="9525">
              <a:noFill/>
              <a:miter lim="800000"/>
              <a:headEnd/>
              <a:tailEnd/>
            </a:ln>
          </p:spPr>
        </p:pic>
        <p:sp>
          <p:nvSpPr>
            <p:cNvPr id="55315" name="Rectangle 7"/>
            <p:cNvSpPr>
              <a:spLocks noChangeArrowheads="1"/>
            </p:cNvSpPr>
            <p:nvPr/>
          </p:nvSpPr>
          <p:spPr bwMode="auto">
            <a:xfrm>
              <a:off x="1968" y="1056"/>
              <a:ext cx="1008" cy="192"/>
            </a:xfrm>
            <a:prstGeom prst="rect">
              <a:avLst/>
            </a:prstGeom>
            <a:noFill/>
            <a:ln w="9525">
              <a:noFill/>
              <a:miter lim="800000"/>
              <a:headEnd/>
              <a:tailEnd/>
            </a:ln>
          </p:spPr>
          <p:txBody>
            <a:bodyPr wrap="none" lIns="18000" tIns="10800" rIns="18000" bIns="10800" anchor="ctr"/>
            <a:lstStyle/>
            <a:p>
              <a:r>
                <a:rPr kumimoji="1" lang="zh-CN" altLang="en-US" sz="1400">
                  <a:solidFill>
                    <a:srgbClr val="FF99CC"/>
                  </a:solidFill>
                  <a:latin typeface="Times New Roman" pitchFamily="18" charset="0"/>
                  <a:ea typeface="华文中宋" pitchFamily="2" charset="-122"/>
                </a:rPr>
                <a:t>一次检索的检索条件</a:t>
              </a:r>
            </a:p>
          </p:txBody>
        </p:sp>
        <p:sp>
          <p:nvSpPr>
            <p:cNvPr id="55316" name="Line 8"/>
            <p:cNvSpPr>
              <a:spLocks noChangeShapeType="1"/>
            </p:cNvSpPr>
            <p:nvPr/>
          </p:nvSpPr>
          <p:spPr bwMode="auto">
            <a:xfrm flipH="1">
              <a:off x="2256" y="1200"/>
              <a:ext cx="144" cy="144"/>
            </a:xfrm>
            <a:prstGeom prst="line">
              <a:avLst/>
            </a:prstGeom>
            <a:noFill/>
            <a:ln w="19050">
              <a:solidFill>
                <a:srgbClr val="800080"/>
              </a:solidFill>
              <a:round/>
              <a:headEnd/>
              <a:tailEnd type="triangle" w="med" len="med"/>
            </a:ln>
          </p:spPr>
          <p:txBody>
            <a:bodyPr/>
            <a:lstStyle/>
            <a:p>
              <a:endParaRPr lang="zh-CN" altLang="en-US"/>
            </a:p>
          </p:txBody>
        </p:sp>
        <p:sp>
          <p:nvSpPr>
            <p:cNvPr id="55317" name="Rectangle 9"/>
            <p:cNvSpPr>
              <a:spLocks noChangeArrowheads="1"/>
            </p:cNvSpPr>
            <p:nvPr/>
          </p:nvSpPr>
          <p:spPr bwMode="auto">
            <a:xfrm>
              <a:off x="3600" y="1296"/>
              <a:ext cx="288" cy="192"/>
            </a:xfrm>
            <a:prstGeom prst="rect">
              <a:avLst/>
            </a:prstGeom>
            <a:noFill/>
            <a:ln w="19050">
              <a:solidFill>
                <a:srgbClr val="800080"/>
              </a:solidFill>
              <a:miter lim="800000"/>
              <a:headEnd/>
              <a:tailEnd/>
            </a:ln>
          </p:spPr>
          <p:txBody>
            <a:bodyPr wrap="none" anchor="ctr"/>
            <a:lstStyle/>
            <a:p>
              <a:endParaRPr lang="zh-CN" altLang="en-US"/>
            </a:p>
          </p:txBody>
        </p:sp>
        <p:sp>
          <p:nvSpPr>
            <p:cNvPr id="55318" name="Rectangle 10"/>
            <p:cNvSpPr>
              <a:spLocks noChangeArrowheads="1"/>
            </p:cNvSpPr>
            <p:nvPr/>
          </p:nvSpPr>
          <p:spPr bwMode="auto">
            <a:xfrm>
              <a:off x="3216" y="1008"/>
              <a:ext cx="1008" cy="144"/>
            </a:xfrm>
            <a:prstGeom prst="rect">
              <a:avLst/>
            </a:prstGeom>
            <a:noFill/>
            <a:ln w="9525">
              <a:noFill/>
              <a:miter lim="800000"/>
              <a:headEnd/>
              <a:tailEnd/>
            </a:ln>
          </p:spPr>
          <p:txBody>
            <a:bodyPr wrap="none" lIns="0" tIns="0" rIns="0" bIns="0" anchor="ctr"/>
            <a:lstStyle/>
            <a:p>
              <a:r>
                <a:rPr kumimoji="1" lang="zh-CN" altLang="en-US" sz="1400">
                  <a:solidFill>
                    <a:srgbClr val="FF99CC"/>
                  </a:solidFill>
                  <a:latin typeface="Times New Roman" pitchFamily="18" charset="0"/>
                  <a:ea typeface="华文中宋" pitchFamily="2" charset="-122"/>
                </a:rPr>
                <a:t>检索按钮</a:t>
              </a:r>
            </a:p>
          </p:txBody>
        </p:sp>
        <p:sp>
          <p:nvSpPr>
            <p:cNvPr id="55319" name="Line 11"/>
            <p:cNvSpPr>
              <a:spLocks noChangeShapeType="1"/>
            </p:cNvSpPr>
            <p:nvPr/>
          </p:nvSpPr>
          <p:spPr bwMode="auto">
            <a:xfrm>
              <a:off x="3792" y="1152"/>
              <a:ext cx="1" cy="144"/>
            </a:xfrm>
            <a:prstGeom prst="line">
              <a:avLst/>
            </a:prstGeom>
            <a:noFill/>
            <a:ln w="19050">
              <a:solidFill>
                <a:srgbClr val="800080"/>
              </a:solidFill>
              <a:round/>
              <a:headEnd/>
              <a:tailEnd type="triangle" w="med" len="med"/>
            </a:ln>
          </p:spPr>
          <p:txBody>
            <a:bodyPr lIns="0" tIns="0" rIns="0" bIns="0"/>
            <a:lstStyle/>
            <a:p>
              <a:endParaRPr lang="zh-CN" altLang="en-US"/>
            </a:p>
          </p:txBody>
        </p:sp>
        <p:sp>
          <p:nvSpPr>
            <p:cNvPr id="55320" name="Line 12"/>
            <p:cNvSpPr>
              <a:spLocks noChangeShapeType="1"/>
            </p:cNvSpPr>
            <p:nvPr/>
          </p:nvSpPr>
          <p:spPr bwMode="auto">
            <a:xfrm flipV="1">
              <a:off x="3888" y="1632"/>
              <a:ext cx="0" cy="144"/>
            </a:xfrm>
            <a:prstGeom prst="line">
              <a:avLst/>
            </a:prstGeom>
            <a:noFill/>
            <a:ln w="19050">
              <a:solidFill>
                <a:srgbClr val="800080"/>
              </a:solidFill>
              <a:round/>
              <a:headEnd/>
              <a:tailEnd type="triangle" w="med" len="med"/>
            </a:ln>
          </p:spPr>
          <p:txBody>
            <a:bodyPr/>
            <a:lstStyle/>
            <a:p>
              <a:endParaRPr lang="zh-CN" altLang="en-US"/>
            </a:p>
          </p:txBody>
        </p:sp>
        <p:sp>
          <p:nvSpPr>
            <p:cNvPr id="55321" name="Rectangle 13"/>
            <p:cNvSpPr>
              <a:spLocks noChangeArrowheads="1"/>
            </p:cNvSpPr>
            <p:nvPr/>
          </p:nvSpPr>
          <p:spPr bwMode="auto">
            <a:xfrm>
              <a:off x="3456" y="1728"/>
              <a:ext cx="1008" cy="192"/>
            </a:xfrm>
            <a:prstGeom prst="rect">
              <a:avLst/>
            </a:prstGeom>
            <a:noFill/>
            <a:ln w="9525">
              <a:noFill/>
              <a:miter lim="800000"/>
              <a:headEnd/>
              <a:tailEnd/>
            </a:ln>
          </p:spPr>
          <p:txBody>
            <a:bodyPr wrap="none" anchor="ctr"/>
            <a:lstStyle/>
            <a:p>
              <a:r>
                <a:rPr kumimoji="1" lang="zh-CN" altLang="en-US" sz="1400">
                  <a:solidFill>
                    <a:srgbClr val="800080"/>
                  </a:solidFill>
                  <a:latin typeface="Times New Roman" pitchFamily="18" charset="0"/>
                </a:rPr>
                <a:t>检索结果</a:t>
              </a:r>
            </a:p>
          </p:txBody>
        </p:sp>
        <p:sp>
          <p:nvSpPr>
            <p:cNvPr id="55322" name="Rectangle 14"/>
            <p:cNvSpPr>
              <a:spLocks noChangeArrowheads="1"/>
            </p:cNvSpPr>
            <p:nvPr/>
          </p:nvSpPr>
          <p:spPr bwMode="auto">
            <a:xfrm>
              <a:off x="3447" y="1518"/>
              <a:ext cx="912" cy="144"/>
            </a:xfrm>
            <a:prstGeom prst="rect">
              <a:avLst/>
            </a:prstGeom>
            <a:noFill/>
            <a:ln w="19050">
              <a:solidFill>
                <a:srgbClr val="800080"/>
              </a:solidFill>
              <a:miter lim="800000"/>
              <a:headEnd/>
              <a:tailEnd/>
            </a:ln>
          </p:spPr>
          <p:txBody>
            <a:bodyPr wrap="none" anchor="ctr"/>
            <a:lstStyle/>
            <a:p>
              <a:endParaRPr lang="zh-CN" altLang="en-US"/>
            </a:p>
          </p:txBody>
        </p:sp>
        <p:sp>
          <p:nvSpPr>
            <p:cNvPr id="55323" name="Rectangle 15"/>
            <p:cNvSpPr>
              <a:spLocks noChangeArrowheads="1"/>
            </p:cNvSpPr>
            <p:nvPr/>
          </p:nvSpPr>
          <p:spPr bwMode="auto">
            <a:xfrm>
              <a:off x="432" y="1296"/>
              <a:ext cx="2832" cy="192"/>
            </a:xfrm>
            <a:prstGeom prst="rect">
              <a:avLst/>
            </a:prstGeom>
            <a:noFill/>
            <a:ln w="22225">
              <a:solidFill>
                <a:srgbClr val="800080"/>
              </a:solidFill>
              <a:miter lim="800000"/>
              <a:headEnd/>
              <a:tailEnd/>
            </a:ln>
          </p:spPr>
          <p:txBody>
            <a:bodyPr wrap="none" anchor="ctr"/>
            <a:lstStyle/>
            <a:p>
              <a:endParaRPr lang="zh-CN" altLang="en-US"/>
            </a:p>
          </p:txBody>
        </p:sp>
      </p:grpSp>
      <p:sp>
        <p:nvSpPr>
          <p:cNvPr id="55302" name="Rectangle 16"/>
          <p:cNvSpPr>
            <a:spLocks noChangeArrowheads="1"/>
          </p:cNvSpPr>
          <p:nvPr/>
        </p:nvSpPr>
        <p:spPr bwMode="auto">
          <a:xfrm>
            <a:off x="685800" y="3962400"/>
            <a:ext cx="2286000" cy="304800"/>
          </a:xfrm>
          <a:prstGeom prst="rect">
            <a:avLst/>
          </a:prstGeom>
          <a:noFill/>
          <a:ln w="9525">
            <a:noFill/>
            <a:miter lim="800000"/>
            <a:headEnd/>
            <a:tailEnd/>
          </a:ln>
        </p:spPr>
        <p:txBody>
          <a:bodyPr>
            <a:spAutoFit/>
          </a:bodyPr>
          <a:lstStyle/>
          <a:p>
            <a:pPr algn="l"/>
            <a:r>
              <a:rPr kumimoji="1" lang="zh-CN" altLang="en-US" sz="1400">
                <a:solidFill>
                  <a:srgbClr val="FF3300"/>
                </a:solidFill>
                <a:latin typeface="Times New Roman" pitchFamily="18" charset="0"/>
                <a:ea typeface="楷体_GB2312" pitchFamily="49" charset="-122"/>
              </a:rPr>
              <a:t>（二次检索图示）</a:t>
            </a:r>
            <a:r>
              <a:rPr kumimoji="1" lang="zh-CN" altLang="en-US" sz="1100">
                <a:latin typeface="Times New Roman" pitchFamily="18" charset="0"/>
              </a:rPr>
              <a:t> </a:t>
            </a:r>
            <a:endParaRPr kumimoji="1" lang="zh-CN" altLang="en-US" sz="2400">
              <a:latin typeface="Times New Roman" pitchFamily="18" charset="0"/>
            </a:endParaRPr>
          </a:p>
        </p:txBody>
      </p:sp>
      <p:grpSp>
        <p:nvGrpSpPr>
          <p:cNvPr id="3" name="Group 17"/>
          <p:cNvGrpSpPr>
            <a:grpSpLocks/>
          </p:cNvGrpSpPr>
          <p:nvPr/>
        </p:nvGrpSpPr>
        <p:grpSpPr bwMode="auto">
          <a:xfrm>
            <a:off x="685800" y="3933825"/>
            <a:ext cx="7696200" cy="1857375"/>
            <a:chOff x="432" y="2286"/>
            <a:chExt cx="4848" cy="1170"/>
          </a:xfrm>
        </p:grpSpPr>
        <p:pic>
          <p:nvPicPr>
            <p:cNvPr id="55304" name="Picture 18" descr="11"/>
            <p:cNvPicPr>
              <a:picLocks noChangeAspect="1" noChangeArrowheads="1"/>
            </p:cNvPicPr>
            <p:nvPr/>
          </p:nvPicPr>
          <p:blipFill>
            <a:blip r:embed="rId3" cstate="print"/>
            <a:srcRect/>
            <a:stretch>
              <a:fillRect/>
            </a:stretch>
          </p:blipFill>
          <p:spPr bwMode="auto">
            <a:xfrm>
              <a:off x="432" y="2582"/>
              <a:ext cx="4848" cy="874"/>
            </a:xfrm>
            <a:prstGeom prst="rect">
              <a:avLst/>
            </a:prstGeom>
            <a:noFill/>
            <a:ln w="9525">
              <a:noFill/>
              <a:miter lim="800000"/>
              <a:headEnd/>
              <a:tailEnd/>
            </a:ln>
          </p:spPr>
        </p:pic>
        <p:sp>
          <p:nvSpPr>
            <p:cNvPr id="55305" name="Rectangle 19"/>
            <p:cNvSpPr>
              <a:spLocks noChangeArrowheads="1"/>
            </p:cNvSpPr>
            <p:nvPr/>
          </p:nvSpPr>
          <p:spPr bwMode="auto">
            <a:xfrm>
              <a:off x="432" y="2592"/>
              <a:ext cx="2784" cy="192"/>
            </a:xfrm>
            <a:prstGeom prst="rect">
              <a:avLst/>
            </a:prstGeom>
            <a:noFill/>
            <a:ln w="22225">
              <a:solidFill>
                <a:srgbClr val="800080"/>
              </a:solidFill>
              <a:miter lim="800000"/>
              <a:headEnd/>
              <a:tailEnd/>
            </a:ln>
          </p:spPr>
          <p:txBody>
            <a:bodyPr wrap="none" anchor="ctr"/>
            <a:lstStyle/>
            <a:p>
              <a:endParaRPr lang="zh-CN" altLang="en-US"/>
            </a:p>
          </p:txBody>
        </p:sp>
        <p:sp>
          <p:nvSpPr>
            <p:cNvPr id="55306" name="Line 20"/>
            <p:cNvSpPr>
              <a:spLocks noChangeShapeType="1"/>
            </p:cNvSpPr>
            <p:nvPr/>
          </p:nvSpPr>
          <p:spPr bwMode="auto">
            <a:xfrm flipH="1">
              <a:off x="2352" y="2496"/>
              <a:ext cx="144" cy="144"/>
            </a:xfrm>
            <a:prstGeom prst="line">
              <a:avLst/>
            </a:prstGeom>
            <a:noFill/>
            <a:ln w="19050">
              <a:solidFill>
                <a:srgbClr val="800080"/>
              </a:solidFill>
              <a:round/>
              <a:headEnd/>
              <a:tailEnd type="triangle" w="med" len="med"/>
            </a:ln>
          </p:spPr>
          <p:txBody>
            <a:bodyPr/>
            <a:lstStyle/>
            <a:p>
              <a:endParaRPr lang="zh-CN" altLang="en-US"/>
            </a:p>
          </p:txBody>
        </p:sp>
        <p:sp>
          <p:nvSpPr>
            <p:cNvPr id="55307" name="Rectangle 21"/>
            <p:cNvSpPr>
              <a:spLocks noChangeArrowheads="1"/>
            </p:cNvSpPr>
            <p:nvPr/>
          </p:nvSpPr>
          <p:spPr bwMode="auto">
            <a:xfrm>
              <a:off x="2064" y="2352"/>
              <a:ext cx="1008" cy="192"/>
            </a:xfrm>
            <a:prstGeom prst="rect">
              <a:avLst/>
            </a:prstGeom>
            <a:noFill/>
            <a:ln w="9525">
              <a:noFill/>
              <a:miter lim="800000"/>
              <a:headEnd/>
              <a:tailEnd/>
            </a:ln>
          </p:spPr>
          <p:txBody>
            <a:bodyPr wrap="none" lIns="18000" tIns="10800" rIns="18000" bIns="10800" anchor="ctr"/>
            <a:lstStyle/>
            <a:p>
              <a:r>
                <a:rPr kumimoji="1" lang="zh-CN" altLang="en-US" sz="1400">
                  <a:solidFill>
                    <a:srgbClr val="FF99CC"/>
                  </a:solidFill>
                  <a:latin typeface="Times New Roman" pitchFamily="18" charset="0"/>
                  <a:ea typeface="华文中宋" pitchFamily="2" charset="-122"/>
                </a:rPr>
                <a:t>二次检索的检索条件</a:t>
              </a:r>
            </a:p>
          </p:txBody>
        </p:sp>
        <p:sp>
          <p:nvSpPr>
            <p:cNvPr id="55308" name="Rectangle 22"/>
            <p:cNvSpPr>
              <a:spLocks noChangeArrowheads="1"/>
            </p:cNvSpPr>
            <p:nvPr/>
          </p:nvSpPr>
          <p:spPr bwMode="auto">
            <a:xfrm>
              <a:off x="3840" y="2565"/>
              <a:ext cx="240" cy="507"/>
            </a:xfrm>
            <a:prstGeom prst="rect">
              <a:avLst/>
            </a:prstGeom>
            <a:noFill/>
            <a:ln w="19050">
              <a:solidFill>
                <a:srgbClr val="800080"/>
              </a:solidFill>
              <a:miter lim="800000"/>
              <a:headEnd/>
              <a:tailEnd/>
            </a:ln>
          </p:spPr>
          <p:txBody>
            <a:bodyPr wrap="none" anchor="ctr"/>
            <a:lstStyle/>
            <a:p>
              <a:endParaRPr lang="zh-CN" altLang="en-US"/>
            </a:p>
          </p:txBody>
        </p:sp>
        <p:sp>
          <p:nvSpPr>
            <p:cNvPr id="55309" name="Line 23"/>
            <p:cNvSpPr>
              <a:spLocks noChangeShapeType="1"/>
            </p:cNvSpPr>
            <p:nvPr/>
          </p:nvSpPr>
          <p:spPr bwMode="auto">
            <a:xfrm>
              <a:off x="3888" y="2448"/>
              <a:ext cx="0" cy="144"/>
            </a:xfrm>
            <a:prstGeom prst="line">
              <a:avLst/>
            </a:prstGeom>
            <a:noFill/>
            <a:ln w="19050">
              <a:solidFill>
                <a:srgbClr val="800080"/>
              </a:solidFill>
              <a:round/>
              <a:headEnd/>
              <a:tailEnd type="triangle" w="med" len="med"/>
            </a:ln>
          </p:spPr>
          <p:txBody>
            <a:bodyPr/>
            <a:lstStyle/>
            <a:p>
              <a:endParaRPr lang="zh-CN" altLang="en-US"/>
            </a:p>
          </p:txBody>
        </p:sp>
        <p:sp>
          <p:nvSpPr>
            <p:cNvPr id="55310" name="Rectangle 24"/>
            <p:cNvSpPr>
              <a:spLocks noChangeArrowheads="1"/>
            </p:cNvSpPr>
            <p:nvPr/>
          </p:nvSpPr>
          <p:spPr bwMode="auto">
            <a:xfrm>
              <a:off x="3243" y="2286"/>
              <a:ext cx="1008" cy="192"/>
            </a:xfrm>
            <a:prstGeom prst="rect">
              <a:avLst/>
            </a:prstGeom>
            <a:noFill/>
            <a:ln w="9525">
              <a:noFill/>
              <a:miter lim="800000"/>
              <a:headEnd/>
              <a:tailEnd/>
            </a:ln>
          </p:spPr>
          <p:txBody>
            <a:bodyPr wrap="none" lIns="18000" tIns="0" rIns="18000" bIns="0" anchor="ctr"/>
            <a:lstStyle/>
            <a:p>
              <a:r>
                <a:rPr kumimoji="1" lang="zh-CN" altLang="en-US" sz="1400">
                  <a:solidFill>
                    <a:srgbClr val="FF99CC"/>
                  </a:solidFill>
                  <a:latin typeface="Times New Roman" pitchFamily="18" charset="0"/>
                  <a:ea typeface="华文中宋" pitchFamily="2" charset="-122"/>
                </a:rPr>
                <a:t>逻辑关系选择</a:t>
              </a:r>
            </a:p>
          </p:txBody>
        </p:sp>
        <p:sp>
          <p:nvSpPr>
            <p:cNvPr id="55311" name="Rectangle 25"/>
            <p:cNvSpPr>
              <a:spLocks noChangeArrowheads="1"/>
            </p:cNvSpPr>
            <p:nvPr/>
          </p:nvSpPr>
          <p:spPr bwMode="auto">
            <a:xfrm>
              <a:off x="4119" y="2562"/>
              <a:ext cx="384" cy="192"/>
            </a:xfrm>
            <a:prstGeom prst="rect">
              <a:avLst/>
            </a:prstGeom>
            <a:noFill/>
            <a:ln w="19050">
              <a:solidFill>
                <a:srgbClr val="800080"/>
              </a:solidFill>
              <a:miter lim="800000"/>
              <a:headEnd/>
              <a:tailEnd/>
            </a:ln>
          </p:spPr>
          <p:txBody>
            <a:bodyPr wrap="none" anchor="ctr"/>
            <a:lstStyle/>
            <a:p>
              <a:endParaRPr lang="zh-CN" altLang="en-US"/>
            </a:p>
          </p:txBody>
        </p:sp>
        <p:sp>
          <p:nvSpPr>
            <p:cNvPr id="55312" name="Rectangle 26"/>
            <p:cNvSpPr>
              <a:spLocks noChangeArrowheads="1"/>
            </p:cNvSpPr>
            <p:nvPr/>
          </p:nvSpPr>
          <p:spPr bwMode="auto">
            <a:xfrm>
              <a:off x="3888" y="2304"/>
              <a:ext cx="1008" cy="192"/>
            </a:xfrm>
            <a:prstGeom prst="rect">
              <a:avLst/>
            </a:prstGeom>
            <a:noFill/>
            <a:ln w="9525">
              <a:noFill/>
              <a:miter lim="800000"/>
              <a:headEnd/>
              <a:tailEnd/>
            </a:ln>
          </p:spPr>
          <p:txBody>
            <a:bodyPr wrap="none" lIns="18000" tIns="0" rIns="18000" bIns="0" anchor="ctr"/>
            <a:lstStyle/>
            <a:p>
              <a:r>
                <a:rPr kumimoji="1" lang="zh-CN" altLang="en-US" sz="1400">
                  <a:solidFill>
                    <a:srgbClr val="FF99CC"/>
                  </a:solidFill>
                  <a:latin typeface="Times New Roman" pitchFamily="18" charset="0"/>
                  <a:ea typeface="华文中宋" pitchFamily="2" charset="-122"/>
                </a:rPr>
                <a:t>检索按钮</a:t>
              </a:r>
            </a:p>
          </p:txBody>
        </p:sp>
        <p:sp>
          <p:nvSpPr>
            <p:cNvPr id="55313" name="Line 27"/>
            <p:cNvSpPr>
              <a:spLocks noChangeShapeType="1"/>
            </p:cNvSpPr>
            <p:nvPr/>
          </p:nvSpPr>
          <p:spPr bwMode="auto">
            <a:xfrm>
              <a:off x="4368" y="2448"/>
              <a:ext cx="0" cy="144"/>
            </a:xfrm>
            <a:prstGeom prst="line">
              <a:avLst/>
            </a:prstGeom>
            <a:noFill/>
            <a:ln w="19050">
              <a:solidFill>
                <a:srgbClr val="800080"/>
              </a:solidFill>
              <a:round/>
              <a:headEnd/>
              <a:tailEnd type="triangle" w="med" len="me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14400" y="3124200"/>
            <a:ext cx="7543800" cy="1752600"/>
          </a:xfrm>
          <a:prstGeom prst="rect">
            <a:avLst/>
          </a:prstGeom>
          <a:solidFill>
            <a:schemeClr val="bg1"/>
          </a:solidFill>
          <a:ln w="9525">
            <a:noFill/>
            <a:miter lim="800000"/>
            <a:headEnd/>
            <a:tailEnd/>
          </a:ln>
        </p:spPr>
        <p:txBody>
          <a:bodyPr wrap="none" anchor="ctr"/>
          <a:lstStyle/>
          <a:p>
            <a:endParaRPr lang="zh-CN" altLang="en-US"/>
          </a:p>
        </p:txBody>
      </p:sp>
      <p:sp>
        <p:nvSpPr>
          <p:cNvPr id="56323" name="Rectangle 3"/>
          <p:cNvSpPr>
            <a:spLocks noGrp="1" noChangeArrowheads="1"/>
          </p:cNvSpPr>
          <p:nvPr>
            <p:ph type="title"/>
          </p:nvPr>
        </p:nvSpPr>
        <p:spPr>
          <a:xfrm>
            <a:off x="1828800" y="427038"/>
            <a:ext cx="5486400" cy="914400"/>
          </a:xfrm>
          <a:solidFill>
            <a:srgbClr val="FF3300"/>
          </a:solidFill>
          <a:ln>
            <a:solidFill>
              <a:srgbClr val="FFCC00"/>
            </a:solidFill>
          </a:ln>
        </p:spPr>
        <p:txBody>
          <a:bodyPr tIns="442800" bIns="442800">
            <a:normAutofit fontScale="90000"/>
          </a:bodyPr>
          <a:lstStyle/>
          <a:p>
            <a:pPr eaLnBrk="1" hangingPunct="1"/>
            <a:r>
              <a:rPr lang="zh-CN" altLang="en-US" sz="3600" b="0" smtClean="0">
                <a:solidFill>
                  <a:schemeClr val="tx1"/>
                </a:solidFill>
                <a:ea typeface="华文中宋" pitchFamily="2" charset="-122"/>
              </a:rPr>
              <a:t>检索表达式方法图示</a:t>
            </a:r>
          </a:p>
        </p:txBody>
      </p:sp>
      <p:sp>
        <p:nvSpPr>
          <p:cNvPr id="56324" name="Rectangle 4"/>
          <p:cNvSpPr>
            <a:spLocks noChangeArrowheads="1"/>
          </p:cNvSpPr>
          <p:nvPr/>
        </p:nvSpPr>
        <p:spPr bwMode="auto">
          <a:xfrm>
            <a:off x="5715000" y="3657600"/>
            <a:ext cx="533400" cy="228600"/>
          </a:xfrm>
          <a:prstGeom prst="rect">
            <a:avLst/>
          </a:prstGeom>
          <a:noFill/>
          <a:ln w="19050">
            <a:solidFill>
              <a:srgbClr val="800080"/>
            </a:solidFill>
            <a:miter lim="800000"/>
            <a:headEnd/>
            <a:tailEnd/>
          </a:ln>
        </p:spPr>
        <p:txBody>
          <a:bodyPr wrap="none" anchor="ctr"/>
          <a:lstStyle/>
          <a:p>
            <a:endParaRPr lang="zh-CN" altLang="en-US"/>
          </a:p>
        </p:txBody>
      </p:sp>
      <p:grpSp>
        <p:nvGrpSpPr>
          <p:cNvPr id="2" name="Group 5"/>
          <p:cNvGrpSpPr>
            <a:grpSpLocks/>
          </p:cNvGrpSpPr>
          <p:nvPr/>
        </p:nvGrpSpPr>
        <p:grpSpPr bwMode="auto">
          <a:xfrm>
            <a:off x="914400" y="2895600"/>
            <a:ext cx="7543800" cy="1905000"/>
            <a:chOff x="576" y="2016"/>
            <a:chExt cx="4752" cy="1008"/>
          </a:xfrm>
        </p:grpSpPr>
        <p:pic>
          <p:nvPicPr>
            <p:cNvPr id="56327" name="Picture 6" descr="12"/>
            <p:cNvPicPr>
              <a:picLocks noChangeAspect="1" noChangeArrowheads="1"/>
            </p:cNvPicPr>
            <p:nvPr/>
          </p:nvPicPr>
          <p:blipFill>
            <a:blip r:embed="rId2" cstate="print"/>
            <a:srcRect/>
            <a:stretch>
              <a:fillRect/>
            </a:stretch>
          </p:blipFill>
          <p:spPr bwMode="auto">
            <a:xfrm>
              <a:off x="576" y="2304"/>
              <a:ext cx="4752" cy="720"/>
            </a:xfrm>
            <a:prstGeom prst="rect">
              <a:avLst/>
            </a:prstGeom>
            <a:noFill/>
            <a:ln w="9525">
              <a:noFill/>
              <a:miter lim="800000"/>
              <a:headEnd/>
              <a:tailEnd/>
            </a:ln>
          </p:spPr>
        </p:pic>
        <p:sp>
          <p:nvSpPr>
            <p:cNvPr id="56328" name="Rectangle 7"/>
            <p:cNvSpPr>
              <a:spLocks noChangeArrowheads="1"/>
            </p:cNvSpPr>
            <p:nvPr/>
          </p:nvSpPr>
          <p:spPr bwMode="auto">
            <a:xfrm>
              <a:off x="576" y="2304"/>
              <a:ext cx="2688" cy="192"/>
            </a:xfrm>
            <a:prstGeom prst="rect">
              <a:avLst/>
            </a:prstGeom>
            <a:noFill/>
            <a:ln w="22225">
              <a:solidFill>
                <a:srgbClr val="800080"/>
              </a:solidFill>
              <a:miter lim="800000"/>
              <a:headEnd/>
              <a:tailEnd/>
            </a:ln>
          </p:spPr>
          <p:txBody>
            <a:bodyPr wrap="none" anchor="ctr"/>
            <a:lstStyle/>
            <a:p>
              <a:endParaRPr lang="zh-CN" altLang="en-US"/>
            </a:p>
          </p:txBody>
        </p:sp>
        <p:sp>
          <p:nvSpPr>
            <p:cNvPr id="56329" name="Line 8"/>
            <p:cNvSpPr>
              <a:spLocks noChangeShapeType="1"/>
            </p:cNvSpPr>
            <p:nvPr/>
          </p:nvSpPr>
          <p:spPr bwMode="auto">
            <a:xfrm flipH="1">
              <a:off x="2256" y="2160"/>
              <a:ext cx="144" cy="144"/>
            </a:xfrm>
            <a:prstGeom prst="line">
              <a:avLst/>
            </a:prstGeom>
            <a:noFill/>
            <a:ln w="19050">
              <a:solidFill>
                <a:srgbClr val="800080"/>
              </a:solidFill>
              <a:round/>
              <a:headEnd/>
              <a:tailEnd type="triangle" w="med" len="med"/>
            </a:ln>
          </p:spPr>
          <p:txBody>
            <a:bodyPr/>
            <a:lstStyle/>
            <a:p>
              <a:endParaRPr lang="zh-CN" altLang="en-US"/>
            </a:p>
          </p:txBody>
        </p:sp>
        <p:sp>
          <p:nvSpPr>
            <p:cNvPr id="56330" name="Rectangle 9"/>
            <p:cNvSpPr>
              <a:spLocks noChangeArrowheads="1"/>
            </p:cNvSpPr>
            <p:nvPr/>
          </p:nvSpPr>
          <p:spPr bwMode="auto">
            <a:xfrm>
              <a:off x="1968" y="2016"/>
              <a:ext cx="1008" cy="192"/>
            </a:xfrm>
            <a:prstGeom prst="rect">
              <a:avLst/>
            </a:prstGeom>
            <a:noFill/>
            <a:ln w="9525">
              <a:noFill/>
              <a:miter lim="800000"/>
              <a:headEnd/>
              <a:tailEnd/>
            </a:ln>
          </p:spPr>
          <p:txBody>
            <a:bodyPr wrap="none" lIns="18000" tIns="0" rIns="18000" bIns="0" anchor="ctr"/>
            <a:lstStyle/>
            <a:p>
              <a:r>
                <a:rPr kumimoji="1" lang="zh-CN" altLang="en-US" sz="1400">
                  <a:solidFill>
                    <a:srgbClr val="FF9900"/>
                  </a:solidFill>
                  <a:latin typeface="Times New Roman" pitchFamily="18" charset="0"/>
                  <a:ea typeface="华文中宋" pitchFamily="2" charset="-122"/>
                </a:rPr>
                <a:t>直接输入检索条件</a:t>
              </a:r>
            </a:p>
          </p:txBody>
        </p:sp>
        <p:sp>
          <p:nvSpPr>
            <p:cNvPr id="56331" name="Line 10"/>
            <p:cNvSpPr>
              <a:spLocks noChangeShapeType="1"/>
            </p:cNvSpPr>
            <p:nvPr/>
          </p:nvSpPr>
          <p:spPr bwMode="auto">
            <a:xfrm flipH="1">
              <a:off x="3744" y="2160"/>
              <a:ext cx="0" cy="144"/>
            </a:xfrm>
            <a:prstGeom prst="line">
              <a:avLst/>
            </a:prstGeom>
            <a:noFill/>
            <a:ln w="19050">
              <a:solidFill>
                <a:srgbClr val="800080"/>
              </a:solidFill>
              <a:round/>
              <a:headEnd/>
              <a:tailEnd type="triangle" w="med" len="med"/>
            </a:ln>
          </p:spPr>
          <p:txBody>
            <a:bodyPr/>
            <a:lstStyle/>
            <a:p>
              <a:endParaRPr lang="zh-CN" altLang="en-US"/>
            </a:p>
          </p:txBody>
        </p:sp>
        <p:sp>
          <p:nvSpPr>
            <p:cNvPr id="56332" name="Rectangle 11"/>
            <p:cNvSpPr>
              <a:spLocks noChangeArrowheads="1"/>
            </p:cNvSpPr>
            <p:nvPr/>
          </p:nvSpPr>
          <p:spPr bwMode="auto">
            <a:xfrm>
              <a:off x="3216" y="2064"/>
              <a:ext cx="1008" cy="96"/>
            </a:xfrm>
            <a:prstGeom prst="rect">
              <a:avLst/>
            </a:prstGeom>
            <a:noFill/>
            <a:ln w="9525">
              <a:noFill/>
              <a:miter lim="800000"/>
              <a:headEnd/>
              <a:tailEnd/>
            </a:ln>
          </p:spPr>
          <p:txBody>
            <a:bodyPr wrap="none" lIns="18000" tIns="0" rIns="18000" bIns="0" anchor="ctr"/>
            <a:lstStyle/>
            <a:p>
              <a:r>
                <a:rPr kumimoji="1" lang="zh-CN" altLang="en-US" sz="1400">
                  <a:solidFill>
                    <a:srgbClr val="FF9900"/>
                  </a:solidFill>
                  <a:latin typeface="Times New Roman" pitchFamily="18" charset="0"/>
                  <a:ea typeface="华文中宋" pitchFamily="2" charset="-122"/>
                </a:rPr>
                <a:t>检索按钮</a:t>
              </a:r>
            </a:p>
          </p:txBody>
        </p:sp>
        <p:sp>
          <p:nvSpPr>
            <p:cNvPr id="56333" name="Rectangle 12"/>
            <p:cNvSpPr>
              <a:spLocks noChangeArrowheads="1"/>
            </p:cNvSpPr>
            <p:nvPr/>
          </p:nvSpPr>
          <p:spPr bwMode="auto">
            <a:xfrm>
              <a:off x="1968" y="2880"/>
              <a:ext cx="2256" cy="144"/>
            </a:xfrm>
            <a:prstGeom prst="rect">
              <a:avLst/>
            </a:prstGeom>
            <a:noFill/>
            <a:ln w="9525">
              <a:noFill/>
              <a:miter lim="800000"/>
              <a:headEnd/>
              <a:tailEnd/>
            </a:ln>
          </p:spPr>
          <p:txBody>
            <a:bodyPr wrap="none" lIns="18000" tIns="0" rIns="18000" bIns="0" anchor="ctr"/>
            <a:lstStyle/>
            <a:p>
              <a:r>
                <a:rPr kumimoji="1" lang="zh-CN" altLang="en-US" sz="1400">
                  <a:solidFill>
                    <a:srgbClr val="FF3300"/>
                  </a:solidFill>
                  <a:latin typeface="Times New Roman" pitchFamily="18" charset="0"/>
                  <a:ea typeface="华文中宋" pitchFamily="2" charset="-122"/>
                </a:rPr>
                <a:t>得到检索结果</a:t>
              </a:r>
            </a:p>
          </p:txBody>
        </p:sp>
      </p:grpSp>
      <p:sp>
        <p:nvSpPr>
          <p:cNvPr id="56326" name="Rectangle 13"/>
          <p:cNvSpPr>
            <a:spLocks noChangeArrowheads="1"/>
          </p:cNvSpPr>
          <p:nvPr/>
        </p:nvSpPr>
        <p:spPr bwMode="auto">
          <a:xfrm>
            <a:off x="914400" y="1773238"/>
            <a:ext cx="7391400" cy="701675"/>
          </a:xfrm>
          <a:prstGeom prst="rect">
            <a:avLst/>
          </a:prstGeom>
          <a:noFill/>
          <a:ln w="9525">
            <a:noFill/>
            <a:miter lim="800000"/>
            <a:headEnd/>
            <a:tailEnd/>
          </a:ln>
        </p:spPr>
        <p:txBody>
          <a:bodyPr>
            <a:spAutoFit/>
          </a:bodyPr>
          <a:lstStyle/>
          <a:p>
            <a:pPr algn="l"/>
            <a:r>
              <a:rPr kumimoji="1" lang="en-US" altLang="zh-CN" sz="2000">
                <a:latin typeface="华文中宋" pitchFamily="2" charset="-122"/>
                <a:ea typeface="华文中宋" pitchFamily="2" charset="-122"/>
              </a:rPr>
              <a:t>      </a:t>
            </a:r>
            <a:r>
              <a:rPr kumimoji="1" lang="zh-CN" altLang="en-US" sz="2000">
                <a:latin typeface="华文中宋" pitchFamily="2" charset="-122"/>
                <a:ea typeface="华文中宋" pitchFamily="2" charset="-122"/>
              </a:rPr>
              <a:t>在清楚检索条件并能熟练组织检索表达式的基础上，您也可通过直接输入检索式的方式进行检索。</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09600" y="838200"/>
            <a:ext cx="8077200" cy="1295400"/>
          </a:xfrm>
          <a:solidFill>
            <a:srgbClr val="FF3300"/>
          </a:solidFill>
          <a:ln>
            <a:solidFill>
              <a:srgbClr val="FFCC00"/>
            </a:solidFill>
          </a:ln>
        </p:spPr>
        <p:txBody>
          <a:bodyPr/>
          <a:lstStyle/>
          <a:p>
            <a:pPr algn="l" eaLnBrk="1" hangingPunct="1"/>
            <a:r>
              <a:rPr lang="zh-CN" altLang="en-US" sz="3200" smtClean="0">
                <a:solidFill>
                  <a:schemeClr val="tx1"/>
                </a:solidFill>
                <a:ea typeface="华文中宋" pitchFamily="2" charset="-122"/>
              </a:rPr>
              <a:t>如何利用数据库特殊检索功能</a:t>
            </a:r>
            <a:r>
              <a:rPr lang="en-US" altLang="zh-CN" sz="3200" smtClean="0">
                <a:solidFill>
                  <a:schemeClr val="tx1"/>
                </a:solidFill>
                <a:ea typeface="华文中宋" pitchFamily="2" charset="-122"/>
              </a:rPr>
              <a:t>—</a:t>
            </a:r>
            <a:r>
              <a:rPr lang="zh-CN" altLang="en-US" sz="3200" smtClean="0">
                <a:solidFill>
                  <a:schemeClr val="tx1"/>
                </a:solidFill>
                <a:ea typeface="华文中宋" pitchFamily="2" charset="-122"/>
              </a:rPr>
              <a:t>同义词、同名作者，提高查全率和查准率呢？</a:t>
            </a:r>
          </a:p>
        </p:txBody>
      </p:sp>
      <p:sp>
        <p:nvSpPr>
          <p:cNvPr id="249859" name="Rectangle 3"/>
          <p:cNvSpPr>
            <a:spLocks noChangeArrowheads="1"/>
          </p:cNvSpPr>
          <p:nvPr/>
        </p:nvSpPr>
        <p:spPr bwMode="auto">
          <a:xfrm>
            <a:off x="533400" y="5486400"/>
            <a:ext cx="3841750" cy="579438"/>
          </a:xfrm>
          <a:prstGeom prst="rect">
            <a:avLst/>
          </a:prstGeom>
          <a:noFill/>
          <a:ln w="9525">
            <a:noFill/>
            <a:miter lim="800000"/>
            <a:headEnd/>
            <a:tailEnd/>
          </a:ln>
        </p:spPr>
        <p:txBody>
          <a:bodyPr wrap="none">
            <a:spAutoFit/>
          </a:bodyPr>
          <a:lstStyle/>
          <a:p>
            <a:pPr algn="l">
              <a:spcBef>
                <a:spcPct val="20000"/>
              </a:spcBef>
            </a:pPr>
            <a:r>
              <a:rPr kumimoji="1" lang="zh-CN" altLang="en-US" sz="3200">
                <a:solidFill>
                  <a:srgbClr val="FF3300"/>
                </a:solidFill>
                <a:ea typeface="华文中宋" pitchFamily="2" charset="-122"/>
              </a:rPr>
              <a:t>下面我们来举例说明</a:t>
            </a:r>
          </a:p>
        </p:txBody>
      </p:sp>
      <p:sp>
        <p:nvSpPr>
          <p:cNvPr id="249860" name="Rectangle 4"/>
          <p:cNvSpPr>
            <a:spLocks noChangeArrowheads="1"/>
          </p:cNvSpPr>
          <p:nvPr/>
        </p:nvSpPr>
        <p:spPr bwMode="auto">
          <a:xfrm>
            <a:off x="609600" y="2286000"/>
            <a:ext cx="8077200" cy="3260725"/>
          </a:xfrm>
          <a:prstGeom prst="rect">
            <a:avLst/>
          </a:prstGeom>
          <a:noFill/>
          <a:ln w="9525">
            <a:noFill/>
            <a:miter lim="800000"/>
            <a:headEnd/>
            <a:tailEnd/>
          </a:ln>
        </p:spPr>
        <p:txBody>
          <a:bodyPr>
            <a:spAutoFit/>
          </a:bodyPr>
          <a:lstStyle/>
          <a:p>
            <a:pPr algn="l">
              <a:spcBef>
                <a:spcPct val="20000"/>
              </a:spcBef>
            </a:pPr>
            <a:r>
              <a:rPr kumimoji="1" lang="zh-CN" altLang="en-US" sz="2000">
                <a:latin typeface="华文中宋" pitchFamily="2" charset="-122"/>
                <a:ea typeface="华文中宋" pitchFamily="2" charset="-122"/>
              </a:rPr>
              <a:t>同义词：由于学术用语的多样化造成作者在发表论文提取关键词时不会完全统一一致，如关于土豆的论文，也可以提取关键词为马铃薯、洋芋等。这种情形会导致检索这如果仅输入一个关键词进行检索，会造成漏检。为此，</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中刊库</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以</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汉语主题词表</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为基础，参考各个学科的主题词表，通过多年的标引实践，编制了规范的关键词用代词表（同义词库），实现高质量的同义词检索，提高查全率。 </a:t>
            </a:r>
          </a:p>
          <a:p>
            <a:pPr algn="l">
              <a:spcBef>
                <a:spcPct val="20000"/>
              </a:spcBef>
            </a:pPr>
            <a:endParaRPr kumimoji="1" lang="zh-CN" altLang="en-US" sz="2000">
              <a:latin typeface="华文中宋" pitchFamily="2" charset="-122"/>
              <a:ea typeface="华文中宋" pitchFamily="2" charset="-122"/>
            </a:endParaRPr>
          </a:p>
          <a:p>
            <a:pPr algn="l">
              <a:spcBef>
                <a:spcPct val="20000"/>
              </a:spcBef>
            </a:pPr>
            <a:r>
              <a:rPr kumimoji="1" lang="zh-CN" altLang="en-US" sz="2000">
                <a:latin typeface="华文中宋" pitchFamily="2" charset="-122"/>
                <a:ea typeface="华文中宋" pitchFamily="2" charset="-122"/>
              </a:rPr>
              <a:t>同名作者：同样姓名的作者从事不同领域的研究，提交检索请求后，检索结果并不精确，这为检索者带来了不便。为此，</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中文科技期刊数据库</a:t>
            </a:r>
            <a:r>
              <a:rPr kumimoji="1" lang="en-US" altLang="zh-CN" sz="2000">
                <a:latin typeface="华文中宋" pitchFamily="2" charset="-122"/>
                <a:ea typeface="华文中宋" pitchFamily="2" charset="-122"/>
              </a:rPr>
              <a:t>》</a:t>
            </a:r>
            <a:r>
              <a:rPr kumimoji="1" lang="zh-CN" altLang="en-US" sz="2000">
                <a:latin typeface="华文中宋" pitchFamily="2" charset="-122"/>
                <a:ea typeface="华文中宋" pitchFamily="2" charset="-122"/>
              </a:rPr>
              <a:t>开发了同名作者检索功能，提高查准率。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additive="base">
                                        <p:cTn id="7" dur="500" fill="hold"/>
                                        <p:tgtEl>
                                          <p:spTgt spid="249860"/>
                                        </p:tgtEl>
                                        <p:attrNameLst>
                                          <p:attrName>ppt_x</p:attrName>
                                        </p:attrNameLst>
                                      </p:cBhvr>
                                      <p:tavLst>
                                        <p:tav tm="0">
                                          <p:val>
                                            <p:strVal val="0-#ppt_w/2"/>
                                          </p:val>
                                        </p:tav>
                                        <p:tav tm="100000">
                                          <p:val>
                                            <p:strVal val="#ppt_x"/>
                                          </p:val>
                                        </p:tav>
                                      </p:tavLst>
                                    </p:anim>
                                    <p:anim calcmode="lin" valueType="num">
                                      <p:cBhvr additive="base">
                                        <p:cTn id="8" dur="500" fill="hold"/>
                                        <p:tgtEl>
                                          <p:spTgt spid="2498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9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P spid="2498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5124" name="Rectangle 3"/>
          <p:cNvSpPr>
            <a:spLocks noChangeArrowheads="1"/>
          </p:cNvSpPr>
          <p:nvPr/>
        </p:nvSpPr>
        <p:spPr bwMode="auto">
          <a:xfrm>
            <a:off x="3276600" y="5715000"/>
            <a:ext cx="2547938" cy="396875"/>
          </a:xfrm>
          <a:prstGeom prst="rect">
            <a:avLst/>
          </a:prstGeom>
          <a:noFill/>
          <a:ln w="9525">
            <a:noFill/>
            <a:miter lim="800000"/>
            <a:headEnd/>
            <a:tailEnd/>
          </a:ln>
        </p:spPr>
        <p:txBody>
          <a:bodyPr wrap="none">
            <a:spAutoFit/>
          </a:bodyPr>
          <a:lstStyle/>
          <a:p>
            <a:pPr algn="l"/>
            <a:r>
              <a:rPr kumimoji="1" lang="en-US" altLang="zh-CN" sz="2000">
                <a:solidFill>
                  <a:srgbClr val="FF3300"/>
                </a:solidFill>
                <a:latin typeface="Times New Roman" pitchFamily="18" charset="0"/>
                <a:ea typeface="楷体_GB2312" pitchFamily="49" charset="-122"/>
              </a:rPr>
              <a:t> </a:t>
            </a:r>
            <a:r>
              <a:rPr kumimoji="1" lang="zh-CN" altLang="en-US" sz="2000">
                <a:solidFill>
                  <a:srgbClr val="FF3300"/>
                </a:solidFill>
                <a:latin typeface="Times New Roman" pitchFamily="18" charset="0"/>
                <a:ea typeface="楷体_GB2312" pitchFamily="49" charset="-122"/>
              </a:rPr>
              <a:t>（同义词功能图示）</a:t>
            </a:r>
          </a:p>
        </p:txBody>
      </p:sp>
      <p:grpSp>
        <p:nvGrpSpPr>
          <p:cNvPr id="2" name="Group 4"/>
          <p:cNvGrpSpPr>
            <a:grpSpLocks/>
          </p:cNvGrpSpPr>
          <p:nvPr/>
        </p:nvGrpSpPr>
        <p:grpSpPr bwMode="auto">
          <a:xfrm>
            <a:off x="1219200" y="2819400"/>
            <a:ext cx="6629400" cy="3429000"/>
            <a:chOff x="864" y="1824"/>
            <a:chExt cx="3984" cy="2010"/>
          </a:xfrm>
        </p:grpSpPr>
        <p:graphicFrame>
          <p:nvGraphicFramePr>
            <p:cNvPr id="5122" name="Object 2"/>
            <p:cNvGraphicFramePr>
              <a:graphicFrameLocks noChangeAspect="1"/>
            </p:cNvGraphicFramePr>
            <p:nvPr/>
          </p:nvGraphicFramePr>
          <p:xfrm>
            <a:off x="864" y="1824"/>
            <a:ext cx="3984" cy="2010"/>
          </p:xfrm>
          <a:graphic>
            <a:graphicData uri="http://schemas.openxmlformats.org/presentationml/2006/ole">
              <p:oleObj spid="_x0000_s3074" name="位图图像" r:id="rId3" imgW="6323810" imgH="3191320" progId="Paint.Picture">
                <p:embed/>
              </p:oleObj>
            </a:graphicData>
          </a:graphic>
        </p:graphicFrame>
        <p:sp>
          <p:nvSpPr>
            <p:cNvPr id="5128" name="Rectangle 6"/>
            <p:cNvSpPr>
              <a:spLocks noChangeArrowheads="1"/>
            </p:cNvSpPr>
            <p:nvPr/>
          </p:nvSpPr>
          <p:spPr bwMode="auto">
            <a:xfrm>
              <a:off x="1920" y="2355"/>
              <a:ext cx="960" cy="864"/>
            </a:xfrm>
            <a:prstGeom prst="rect">
              <a:avLst/>
            </a:prstGeom>
            <a:noFill/>
            <a:ln w="22225">
              <a:solidFill>
                <a:srgbClr val="800080"/>
              </a:solidFill>
              <a:miter lim="800000"/>
              <a:headEnd/>
              <a:tailEnd/>
            </a:ln>
          </p:spPr>
          <p:txBody>
            <a:bodyPr wrap="none" anchor="ctr"/>
            <a:lstStyle/>
            <a:p>
              <a:endParaRPr lang="zh-CN" altLang="en-US"/>
            </a:p>
          </p:txBody>
        </p:sp>
        <p:sp>
          <p:nvSpPr>
            <p:cNvPr id="5129" name="Line 7"/>
            <p:cNvSpPr>
              <a:spLocks noChangeShapeType="1"/>
            </p:cNvSpPr>
            <p:nvPr/>
          </p:nvSpPr>
          <p:spPr bwMode="auto">
            <a:xfrm flipH="1">
              <a:off x="2880" y="2643"/>
              <a:ext cx="192" cy="48"/>
            </a:xfrm>
            <a:prstGeom prst="line">
              <a:avLst/>
            </a:prstGeom>
            <a:noFill/>
            <a:ln w="15875">
              <a:solidFill>
                <a:srgbClr val="800080"/>
              </a:solidFill>
              <a:round/>
              <a:headEnd/>
              <a:tailEnd type="triangle" w="med" len="med"/>
            </a:ln>
          </p:spPr>
          <p:txBody>
            <a:bodyPr/>
            <a:lstStyle/>
            <a:p>
              <a:endParaRPr lang="zh-CN" altLang="en-US"/>
            </a:p>
          </p:txBody>
        </p:sp>
        <p:sp>
          <p:nvSpPr>
            <p:cNvPr id="5130" name="Rectangle 8"/>
            <p:cNvSpPr>
              <a:spLocks noChangeArrowheads="1"/>
            </p:cNvSpPr>
            <p:nvPr/>
          </p:nvSpPr>
          <p:spPr bwMode="auto">
            <a:xfrm>
              <a:off x="3072" y="2499"/>
              <a:ext cx="672" cy="288"/>
            </a:xfrm>
            <a:prstGeom prst="rect">
              <a:avLst/>
            </a:prstGeom>
            <a:noFill/>
            <a:ln w="9525">
              <a:noFill/>
              <a:miter lim="800000"/>
              <a:headEnd/>
              <a:tailEnd/>
            </a:ln>
          </p:spPr>
          <p:txBody>
            <a:bodyPr wrap="none" anchor="ctr"/>
            <a:lstStyle/>
            <a:p>
              <a:r>
                <a:rPr kumimoji="1" lang="en-US" altLang="zh-CN" sz="1400">
                  <a:solidFill>
                    <a:srgbClr val="800080"/>
                  </a:solidFill>
                  <a:latin typeface="Times New Roman" pitchFamily="18" charset="0"/>
                  <a:ea typeface="仿宋_GB2312" pitchFamily="49" charset="-122"/>
                </a:rPr>
                <a:t>“</a:t>
              </a:r>
              <a:r>
                <a:rPr kumimoji="1" lang="en-US" altLang="zh-CN" sz="1400">
                  <a:solidFill>
                    <a:srgbClr val="800080"/>
                  </a:solidFill>
                  <a:latin typeface="仿宋_GB2312" pitchFamily="49" charset="-122"/>
                  <a:ea typeface="仿宋_GB2312" pitchFamily="49" charset="-122"/>
                </a:rPr>
                <a:t>CAD</a:t>
              </a:r>
              <a:r>
                <a:rPr kumimoji="1" lang="en-US" altLang="zh-CN" sz="1400">
                  <a:solidFill>
                    <a:srgbClr val="800080"/>
                  </a:solidFill>
                  <a:latin typeface="Times New Roman" pitchFamily="18" charset="0"/>
                  <a:ea typeface="仿宋_GB2312" pitchFamily="49" charset="-122"/>
                </a:rPr>
                <a:t>”</a:t>
              </a:r>
              <a:r>
                <a:rPr kumimoji="1" lang="zh-CN" altLang="en-US" sz="1400">
                  <a:solidFill>
                    <a:srgbClr val="800080"/>
                  </a:solidFill>
                  <a:latin typeface="仿宋_GB2312" pitchFamily="49" charset="-122"/>
                  <a:ea typeface="仿宋_GB2312" pitchFamily="49" charset="-122"/>
                </a:rPr>
                <a:t>的同义词</a:t>
              </a:r>
            </a:p>
          </p:txBody>
        </p:sp>
        <p:sp>
          <p:nvSpPr>
            <p:cNvPr id="5131" name="Rectangle 9"/>
            <p:cNvSpPr>
              <a:spLocks noChangeArrowheads="1"/>
            </p:cNvSpPr>
            <p:nvPr/>
          </p:nvSpPr>
          <p:spPr bwMode="auto">
            <a:xfrm>
              <a:off x="864" y="1824"/>
              <a:ext cx="384" cy="144"/>
            </a:xfrm>
            <a:prstGeom prst="rect">
              <a:avLst/>
            </a:prstGeom>
            <a:noFill/>
            <a:ln w="22225">
              <a:solidFill>
                <a:srgbClr val="800080"/>
              </a:solidFill>
              <a:miter lim="800000"/>
              <a:headEnd/>
              <a:tailEnd/>
            </a:ln>
          </p:spPr>
          <p:txBody>
            <a:bodyPr wrap="none" anchor="ctr"/>
            <a:lstStyle/>
            <a:p>
              <a:endParaRPr lang="zh-CN" altLang="en-US"/>
            </a:p>
          </p:txBody>
        </p:sp>
        <p:sp>
          <p:nvSpPr>
            <p:cNvPr id="5132" name="Rectangle 10"/>
            <p:cNvSpPr>
              <a:spLocks noChangeArrowheads="1"/>
            </p:cNvSpPr>
            <p:nvPr/>
          </p:nvSpPr>
          <p:spPr bwMode="auto">
            <a:xfrm>
              <a:off x="864" y="2016"/>
              <a:ext cx="2688" cy="147"/>
            </a:xfrm>
            <a:prstGeom prst="rect">
              <a:avLst/>
            </a:prstGeom>
            <a:noFill/>
            <a:ln w="22225">
              <a:solidFill>
                <a:srgbClr val="800080"/>
              </a:solidFill>
              <a:miter lim="800000"/>
              <a:headEnd/>
              <a:tailEnd/>
            </a:ln>
          </p:spPr>
          <p:txBody>
            <a:bodyPr wrap="none" anchor="ctr"/>
            <a:lstStyle/>
            <a:p>
              <a:endParaRPr lang="zh-CN" altLang="en-US"/>
            </a:p>
          </p:txBody>
        </p:sp>
      </p:grpSp>
      <p:sp>
        <p:nvSpPr>
          <p:cNvPr id="5126" name="Rectangle 11"/>
          <p:cNvSpPr>
            <a:spLocks noChangeArrowheads="1"/>
          </p:cNvSpPr>
          <p:nvPr/>
        </p:nvSpPr>
        <p:spPr bwMode="auto">
          <a:xfrm>
            <a:off x="533400" y="1828800"/>
            <a:ext cx="7848600" cy="915988"/>
          </a:xfrm>
          <a:prstGeom prst="rect">
            <a:avLst/>
          </a:prstGeom>
          <a:noFill/>
          <a:ln w="9525">
            <a:noFill/>
            <a:miter lim="800000"/>
            <a:headEnd/>
            <a:tailEnd/>
          </a:ln>
        </p:spPr>
        <p:txBody>
          <a:bodyPr>
            <a:spAutoFit/>
          </a:bodyPr>
          <a:lstStyle/>
          <a:p>
            <a:pPr algn="l">
              <a:spcBef>
                <a:spcPct val="20000"/>
              </a:spcBef>
            </a:pPr>
            <a:r>
              <a:rPr kumimoji="1" lang="zh-CN" altLang="en-US">
                <a:latin typeface="华文中宋" pitchFamily="2" charset="-122"/>
                <a:ea typeface="华文中宋" pitchFamily="2" charset="-122"/>
              </a:rPr>
              <a:t>例如：勾选同义词功能，在关键词字段输入</a:t>
            </a:r>
            <a:r>
              <a:rPr kumimoji="1" lang="zh-CN" altLang="en-US">
                <a:latin typeface="Times New Roman" pitchFamily="18" charset="0"/>
                <a:ea typeface="华文中宋" pitchFamily="2" charset="-122"/>
              </a:rPr>
              <a:t>“</a:t>
            </a:r>
            <a:r>
              <a:rPr kumimoji="1" lang="en-US" altLang="zh-CN">
                <a:latin typeface="华文中宋" pitchFamily="2" charset="-122"/>
                <a:ea typeface="华文中宋" pitchFamily="2" charset="-122"/>
              </a:rPr>
              <a:t>CAD</a:t>
            </a:r>
            <a:r>
              <a:rPr kumimoji="1" lang="en-US" altLang="zh-CN">
                <a:latin typeface="Times New Roman" pitchFamily="18" charset="0"/>
                <a:ea typeface="华文中宋" pitchFamily="2" charset="-122"/>
              </a:rPr>
              <a:t>”</a:t>
            </a:r>
            <a:r>
              <a:rPr kumimoji="1" lang="zh-CN" altLang="en-US">
                <a:latin typeface="华文中宋" pitchFamily="2" charset="-122"/>
                <a:ea typeface="华文中宋" pitchFamily="2" charset="-122"/>
              </a:rPr>
              <a:t>并点击</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检索</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按钮，可查看到</a:t>
            </a:r>
            <a:r>
              <a:rPr kumimoji="1" lang="zh-CN" altLang="en-US">
                <a:latin typeface="Times New Roman" pitchFamily="18" charset="0"/>
                <a:ea typeface="华文中宋" pitchFamily="2" charset="-122"/>
              </a:rPr>
              <a:t>“</a:t>
            </a:r>
            <a:r>
              <a:rPr kumimoji="1" lang="en-US" altLang="zh-CN">
                <a:latin typeface="华文中宋" pitchFamily="2" charset="-122"/>
                <a:ea typeface="华文中宋" pitchFamily="2" charset="-122"/>
              </a:rPr>
              <a:t>CAD</a:t>
            </a:r>
            <a:r>
              <a:rPr kumimoji="1" lang="en-US" altLang="zh-CN">
                <a:latin typeface="Times New Roman" pitchFamily="18" charset="0"/>
                <a:ea typeface="华文中宋" pitchFamily="2" charset="-122"/>
              </a:rPr>
              <a:t>”</a:t>
            </a:r>
            <a:r>
              <a:rPr kumimoji="1" lang="zh-CN" altLang="en-US">
                <a:latin typeface="华文中宋" pitchFamily="2" charset="-122"/>
                <a:ea typeface="华文中宋" pitchFamily="2" charset="-122"/>
              </a:rPr>
              <a:t>的同义词，勾选</a:t>
            </a:r>
            <a:r>
              <a:rPr kumimoji="1" lang="zh-CN" altLang="en-US">
                <a:latin typeface="Times New Roman" pitchFamily="18" charset="0"/>
                <a:ea typeface="华文中宋" pitchFamily="2" charset="-122"/>
              </a:rPr>
              <a:t>“</a:t>
            </a:r>
            <a:r>
              <a:rPr kumimoji="1" lang="en-US" altLang="zh-CN">
                <a:latin typeface="华文中宋" pitchFamily="2" charset="-122"/>
                <a:ea typeface="华文中宋" pitchFamily="2" charset="-122"/>
              </a:rPr>
              <a:t>CAD</a:t>
            </a:r>
            <a:r>
              <a:rPr kumimoji="1" lang="zh-CN" altLang="en-US">
                <a:latin typeface="华文中宋" pitchFamily="2" charset="-122"/>
                <a:ea typeface="华文中宋" pitchFamily="2" charset="-122"/>
              </a:rPr>
              <a:t>系统</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并点击</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确定</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按钮，即可得到</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关键词</a:t>
            </a:r>
            <a:r>
              <a:rPr kumimoji="1" lang="en-US" altLang="zh-CN">
                <a:latin typeface="华文中宋" pitchFamily="2" charset="-122"/>
                <a:ea typeface="华文中宋" pitchFamily="2" charset="-122"/>
              </a:rPr>
              <a:t>=CAD+CAD</a:t>
            </a:r>
            <a:r>
              <a:rPr kumimoji="1" lang="zh-CN" altLang="en-US">
                <a:latin typeface="华文中宋" pitchFamily="2" charset="-122"/>
                <a:ea typeface="华文中宋" pitchFamily="2" charset="-122"/>
              </a:rPr>
              <a:t>系统</a:t>
            </a:r>
            <a:r>
              <a:rPr kumimoji="1" lang="zh-CN" altLang="en-US">
                <a:latin typeface="Times New Roman" pitchFamily="18" charset="0"/>
                <a:ea typeface="华文中宋" pitchFamily="2" charset="-122"/>
              </a:rPr>
              <a:t>”</a:t>
            </a:r>
            <a:r>
              <a:rPr kumimoji="1" lang="zh-CN" altLang="en-US">
                <a:latin typeface="华文中宋" pitchFamily="2" charset="-122"/>
                <a:ea typeface="华文中宋" pitchFamily="2" charset="-122"/>
              </a:rPr>
              <a:t>的检索结果。</a:t>
            </a:r>
          </a:p>
        </p:txBody>
      </p:sp>
      <p:sp>
        <p:nvSpPr>
          <p:cNvPr id="5127" name="Rectangle 12"/>
          <p:cNvSpPr>
            <a:spLocks noGrp="1" noRot="1" noChangeArrowheads="1"/>
          </p:cNvSpPr>
          <p:nvPr>
            <p:ph type="title"/>
          </p:nvPr>
        </p:nvSpPr>
        <p:spPr>
          <a:xfrm>
            <a:off x="2635250" y="427038"/>
            <a:ext cx="3873500" cy="838200"/>
          </a:xfrm>
          <a:solidFill>
            <a:srgbClr val="FF3300"/>
          </a:solidFill>
          <a:ln>
            <a:solidFill>
              <a:srgbClr val="FFCC00"/>
            </a:solidFill>
          </a:ln>
        </p:spPr>
        <p:txBody>
          <a:bodyPr/>
          <a:lstStyle/>
          <a:p>
            <a:pPr eaLnBrk="1" hangingPunct="1"/>
            <a:r>
              <a:rPr lang="zh-CN" altLang="en-US" b="0" smtClean="0">
                <a:solidFill>
                  <a:schemeClr val="tx1"/>
                </a:solidFill>
                <a:ea typeface="华文中宋" pitchFamily="2" charset="-122"/>
              </a:rPr>
              <a:t>同义词</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6148" name="Rectangle 3"/>
          <p:cNvSpPr>
            <a:spLocks noChangeArrowheads="1"/>
          </p:cNvSpPr>
          <p:nvPr/>
        </p:nvSpPr>
        <p:spPr bwMode="auto">
          <a:xfrm>
            <a:off x="3352800" y="6172200"/>
            <a:ext cx="2740025" cy="396875"/>
          </a:xfrm>
          <a:prstGeom prst="rect">
            <a:avLst/>
          </a:prstGeom>
          <a:noFill/>
          <a:ln w="9525">
            <a:noFill/>
            <a:miter lim="800000"/>
            <a:headEnd/>
            <a:tailEnd/>
          </a:ln>
        </p:spPr>
        <p:txBody>
          <a:bodyPr wrap="none">
            <a:spAutoFit/>
          </a:bodyPr>
          <a:lstStyle/>
          <a:p>
            <a:pPr algn="l"/>
            <a:r>
              <a:rPr kumimoji="1" lang="zh-CN" altLang="en-US" sz="2000">
                <a:solidFill>
                  <a:srgbClr val="FF3300"/>
                </a:solidFill>
                <a:latin typeface="Times New Roman" pitchFamily="18" charset="0"/>
                <a:ea typeface="楷体_GB2312" pitchFamily="49" charset="-122"/>
              </a:rPr>
              <a:t>（同名作者功能图示）</a:t>
            </a:r>
          </a:p>
        </p:txBody>
      </p:sp>
      <p:grpSp>
        <p:nvGrpSpPr>
          <p:cNvPr id="2" name="Group 4"/>
          <p:cNvGrpSpPr>
            <a:grpSpLocks/>
          </p:cNvGrpSpPr>
          <p:nvPr/>
        </p:nvGrpSpPr>
        <p:grpSpPr bwMode="auto">
          <a:xfrm>
            <a:off x="762000" y="2438400"/>
            <a:ext cx="7315200" cy="3768725"/>
            <a:chOff x="480" y="1536"/>
            <a:chExt cx="4608" cy="2374"/>
          </a:xfrm>
        </p:grpSpPr>
        <p:graphicFrame>
          <p:nvGraphicFramePr>
            <p:cNvPr id="6146" name="Object 2"/>
            <p:cNvGraphicFramePr>
              <a:graphicFrameLocks noChangeAspect="1"/>
            </p:cNvGraphicFramePr>
            <p:nvPr/>
          </p:nvGraphicFramePr>
          <p:xfrm>
            <a:off x="480" y="1536"/>
            <a:ext cx="4608" cy="2374"/>
          </p:xfrm>
          <a:graphic>
            <a:graphicData uri="http://schemas.openxmlformats.org/presentationml/2006/ole">
              <p:oleObj spid="_x0000_s4098" name="位图图像" r:id="rId3" imgW="6335009" imgH="3209524" progId="Paint.Picture">
                <p:embed/>
              </p:oleObj>
            </a:graphicData>
          </a:graphic>
        </p:graphicFrame>
        <p:sp>
          <p:nvSpPr>
            <p:cNvPr id="6152" name="Rectangle 6"/>
            <p:cNvSpPr>
              <a:spLocks noChangeArrowheads="1"/>
            </p:cNvSpPr>
            <p:nvPr/>
          </p:nvSpPr>
          <p:spPr bwMode="auto">
            <a:xfrm>
              <a:off x="1008" y="1536"/>
              <a:ext cx="506" cy="164"/>
            </a:xfrm>
            <a:prstGeom prst="rect">
              <a:avLst/>
            </a:prstGeom>
            <a:noFill/>
            <a:ln w="19050">
              <a:solidFill>
                <a:srgbClr val="800080"/>
              </a:solidFill>
              <a:miter lim="800000"/>
              <a:headEnd/>
              <a:tailEnd/>
            </a:ln>
          </p:spPr>
          <p:txBody>
            <a:bodyPr wrap="none" anchor="ctr"/>
            <a:lstStyle/>
            <a:p>
              <a:endParaRPr lang="zh-CN" altLang="en-US"/>
            </a:p>
          </p:txBody>
        </p:sp>
        <p:sp>
          <p:nvSpPr>
            <p:cNvPr id="6153" name="Rectangle 7"/>
            <p:cNvSpPr>
              <a:spLocks noChangeArrowheads="1"/>
            </p:cNvSpPr>
            <p:nvPr/>
          </p:nvSpPr>
          <p:spPr bwMode="auto">
            <a:xfrm>
              <a:off x="1728" y="2448"/>
              <a:ext cx="1872" cy="1440"/>
            </a:xfrm>
            <a:prstGeom prst="rect">
              <a:avLst/>
            </a:prstGeom>
            <a:noFill/>
            <a:ln w="22225">
              <a:solidFill>
                <a:srgbClr val="800080"/>
              </a:solidFill>
              <a:miter lim="800000"/>
              <a:headEnd/>
              <a:tailEnd/>
            </a:ln>
          </p:spPr>
          <p:txBody>
            <a:bodyPr wrap="none" anchor="ctr"/>
            <a:lstStyle/>
            <a:p>
              <a:endParaRPr lang="zh-CN" altLang="en-US"/>
            </a:p>
          </p:txBody>
        </p:sp>
        <p:sp>
          <p:nvSpPr>
            <p:cNvPr id="6154" name="Rectangle 8"/>
            <p:cNvSpPr>
              <a:spLocks noChangeArrowheads="1"/>
            </p:cNvSpPr>
            <p:nvPr/>
          </p:nvSpPr>
          <p:spPr bwMode="auto">
            <a:xfrm>
              <a:off x="3628" y="2806"/>
              <a:ext cx="1316" cy="383"/>
            </a:xfrm>
            <a:prstGeom prst="rect">
              <a:avLst/>
            </a:prstGeom>
            <a:noFill/>
            <a:ln w="9525">
              <a:noFill/>
              <a:miter lim="800000"/>
              <a:headEnd/>
              <a:tailEnd/>
            </a:ln>
          </p:spPr>
          <p:txBody>
            <a:bodyPr wrap="none" lIns="18000" tIns="0" rIns="18000" bIns="0" anchor="ctr"/>
            <a:lstStyle/>
            <a:p>
              <a:r>
                <a:rPr kumimoji="1" lang="zh-CN" altLang="en-US" sz="1400">
                  <a:solidFill>
                    <a:srgbClr val="800080"/>
                  </a:solidFill>
                  <a:latin typeface="Times New Roman" pitchFamily="18" charset="0"/>
                  <a:ea typeface="仿宋_GB2312" pitchFamily="49" charset="-122"/>
                </a:rPr>
                <a:t>同名作者单位列表</a:t>
              </a:r>
            </a:p>
          </p:txBody>
        </p:sp>
        <p:sp>
          <p:nvSpPr>
            <p:cNvPr id="6155" name="Line 9"/>
            <p:cNvSpPr>
              <a:spLocks noChangeShapeType="1"/>
            </p:cNvSpPr>
            <p:nvPr/>
          </p:nvSpPr>
          <p:spPr bwMode="auto">
            <a:xfrm flipH="1">
              <a:off x="3606" y="3014"/>
              <a:ext cx="203" cy="0"/>
            </a:xfrm>
            <a:prstGeom prst="line">
              <a:avLst/>
            </a:prstGeom>
            <a:noFill/>
            <a:ln w="19050">
              <a:solidFill>
                <a:srgbClr val="800080"/>
              </a:solidFill>
              <a:round/>
              <a:headEnd/>
              <a:tailEnd type="triangle" w="med" len="med"/>
            </a:ln>
          </p:spPr>
          <p:txBody>
            <a:bodyPr/>
            <a:lstStyle/>
            <a:p>
              <a:endParaRPr lang="zh-CN" altLang="en-US"/>
            </a:p>
          </p:txBody>
        </p:sp>
        <p:sp>
          <p:nvSpPr>
            <p:cNvPr id="6156" name="Rectangle 10"/>
            <p:cNvSpPr>
              <a:spLocks noChangeArrowheads="1"/>
            </p:cNvSpPr>
            <p:nvPr/>
          </p:nvSpPr>
          <p:spPr bwMode="auto">
            <a:xfrm>
              <a:off x="480" y="1741"/>
              <a:ext cx="3120" cy="219"/>
            </a:xfrm>
            <a:prstGeom prst="rect">
              <a:avLst/>
            </a:prstGeom>
            <a:noFill/>
            <a:ln w="22225">
              <a:solidFill>
                <a:srgbClr val="800080"/>
              </a:solidFill>
              <a:miter lim="800000"/>
              <a:headEnd/>
              <a:tailEnd/>
            </a:ln>
          </p:spPr>
          <p:txBody>
            <a:bodyPr wrap="none" anchor="ctr"/>
            <a:lstStyle/>
            <a:p>
              <a:endParaRPr lang="zh-CN" altLang="en-US"/>
            </a:p>
          </p:txBody>
        </p:sp>
        <p:sp>
          <p:nvSpPr>
            <p:cNvPr id="6157" name="Line 11"/>
            <p:cNvSpPr>
              <a:spLocks noChangeShapeType="1"/>
            </p:cNvSpPr>
            <p:nvPr/>
          </p:nvSpPr>
          <p:spPr bwMode="auto">
            <a:xfrm flipH="1" flipV="1">
              <a:off x="3408" y="1968"/>
              <a:ext cx="144" cy="144"/>
            </a:xfrm>
            <a:prstGeom prst="line">
              <a:avLst/>
            </a:prstGeom>
            <a:noFill/>
            <a:ln w="9525">
              <a:solidFill>
                <a:srgbClr val="800080"/>
              </a:solidFill>
              <a:round/>
              <a:headEnd/>
              <a:tailEnd type="triangle" w="med" len="med"/>
            </a:ln>
          </p:spPr>
          <p:txBody>
            <a:bodyPr/>
            <a:lstStyle/>
            <a:p>
              <a:endParaRPr lang="zh-CN" altLang="en-US"/>
            </a:p>
          </p:txBody>
        </p:sp>
      </p:grpSp>
      <p:sp>
        <p:nvSpPr>
          <p:cNvPr id="6150" name="Rectangle 12"/>
          <p:cNvSpPr>
            <a:spLocks noChangeArrowheads="1"/>
          </p:cNvSpPr>
          <p:nvPr/>
        </p:nvSpPr>
        <p:spPr bwMode="auto">
          <a:xfrm>
            <a:off x="609600" y="1524000"/>
            <a:ext cx="7848600" cy="915988"/>
          </a:xfrm>
          <a:prstGeom prst="rect">
            <a:avLst/>
          </a:prstGeom>
          <a:noFill/>
          <a:ln w="9525">
            <a:noFill/>
            <a:miter lim="800000"/>
            <a:headEnd/>
            <a:tailEnd/>
          </a:ln>
        </p:spPr>
        <p:txBody>
          <a:bodyPr>
            <a:spAutoFit/>
          </a:bodyPr>
          <a:lstStyle/>
          <a:p>
            <a:pPr algn="l"/>
            <a:r>
              <a:rPr kumimoji="1" lang="zh-CN" altLang="en-US">
                <a:latin typeface="Times New Roman" pitchFamily="18" charset="0"/>
                <a:ea typeface="华文中宋" pitchFamily="2" charset="-122"/>
              </a:rPr>
              <a:t>例如：</a:t>
            </a:r>
            <a:r>
              <a:rPr kumimoji="1" lang="zh-CN" altLang="en-US">
                <a:latin typeface="宋体" pitchFamily="2" charset="-122"/>
                <a:ea typeface="华文中宋" pitchFamily="2" charset="-122"/>
              </a:rPr>
              <a:t>勾选页面左上角的同名作者，选择检索入口为作者（或第一作者），输入检索词</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张三</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，点击</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检索</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按钮，即可找到作者名为</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张三</a:t>
            </a:r>
            <a:r>
              <a:rPr kumimoji="1" lang="zh-CN" altLang="en-US">
                <a:latin typeface="Times New Roman" pitchFamily="18" charset="0"/>
                <a:ea typeface="华文中宋" pitchFamily="2" charset="-122"/>
              </a:rPr>
              <a:t>”</a:t>
            </a:r>
            <a:r>
              <a:rPr kumimoji="1" lang="zh-CN" altLang="en-US">
                <a:latin typeface="宋体" pitchFamily="2" charset="-122"/>
                <a:ea typeface="华文中宋" pitchFamily="2" charset="-122"/>
              </a:rPr>
              <a:t>的作者单位列表，用户可以查找需要的信息以做进一步选择。</a:t>
            </a:r>
          </a:p>
        </p:txBody>
      </p:sp>
      <p:sp>
        <p:nvSpPr>
          <p:cNvPr id="6151" name="Rectangle 13"/>
          <p:cNvSpPr>
            <a:spLocks noGrp="1" noRot="1" noChangeArrowheads="1"/>
          </p:cNvSpPr>
          <p:nvPr>
            <p:ph type="title"/>
          </p:nvPr>
        </p:nvSpPr>
        <p:spPr>
          <a:xfrm>
            <a:off x="2232025" y="274638"/>
            <a:ext cx="4679950" cy="762000"/>
          </a:xfrm>
          <a:solidFill>
            <a:srgbClr val="FF3300"/>
          </a:solidFill>
          <a:ln>
            <a:solidFill>
              <a:srgbClr val="FFCC00"/>
            </a:solidFill>
          </a:ln>
        </p:spPr>
        <p:txBody>
          <a:bodyPr/>
          <a:lstStyle/>
          <a:p>
            <a:pPr eaLnBrk="1" hangingPunct="1"/>
            <a:r>
              <a:rPr lang="zh-CN" altLang="en-US" smtClean="0">
                <a:solidFill>
                  <a:schemeClr val="tx1"/>
                </a:solidFill>
                <a:ea typeface="华文中宋" pitchFamily="2" charset="-122"/>
              </a:rPr>
              <a:t>同名作者库</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58371" name="Rectangle 3"/>
          <p:cNvSpPr>
            <a:spLocks noChangeArrowheads="1"/>
          </p:cNvSpPr>
          <p:nvPr/>
        </p:nvSpPr>
        <p:spPr bwMode="auto">
          <a:xfrm>
            <a:off x="990600" y="2819400"/>
            <a:ext cx="6781800" cy="2543175"/>
          </a:xfrm>
          <a:prstGeom prst="rect">
            <a:avLst/>
          </a:prstGeom>
          <a:noFill/>
          <a:ln w="9525">
            <a:noFill/>
            <a:miter lim="800000"/>
            <a:headEnd/>
            <a:tailEnd/>
          </a:ln>
        </p:spPr>
        <p:txBody>
          <a:bodyPr lIns="0" tIns="0" rIns="0" bIns="0">
            <a:spAutoFit/>
          </a:bodyPr>
          <a:lstStyle/>
          <a:p>
            <a:pPr eaLnBrk="0" hangingPunct="0">
              <a:spcAft>
                <a:spcPct val="50000"/>
              </a:spcAft>
            </a:pPr>
            <a:r>
              <a:rPr kumimoji="1" lang="zh-CN" altLang="en-US" sz="2400">
                <a:latin typeface="Times New Roman" pitchFamily="18" charset="0"/>
                <a:ea typeface="仿宋_GB2312" pitchFamily="49" charset="-122"/>
              </a:rPr>
              <a:t>同义词功能只适用于三个检索字段：</a:t>
            </a:r>
          </a:p>
          <a:p>
            <a:pPr algn="l" eaLnBrk="0" hangingPunct="0"/>
            <a:r>
              <a:rPr kumimoji="1" lang="zh-CN" altLang="en-US" sz="2400">
                <a:latin typeface="Times New Roman" pitchFamily="18" charset="0"/>
                <a:ea typeface="仿宋_GB2312" pitchFamily="49" charset="-122"/>
              </a:rPr>
              <a:t>            </a:t>
            </a:r>
            <a:r>
              <a:rPr kumimoji="1" lang="zh-CN" altLang="en-US" sz="3200">
                <a:latin typeface="Times New Roman" pitchFamily="18" charset="0"/>
                <a:ea typeface="仿宋_GB2312" pitchFamily="49" charset="-122"/>
              </a:rPr>
              <a:t>关键词、题名或题名与关键词</a:t>
            </a:r>
          </a:p>
          <a:p>
            <a:pPr algn="l" eaLnBrk="0" hangingPunct="0"/>
            <a:endParaRPr kumimoji="1" lang="zh-CN" altLang="en-US" sz="3200">
              <a:latin typeface="Times New Roman" pitchFamily="18" charset="0"/>
              <a:ea typeface="仿宋_GB2312" pitchFamily="49" charset="-122"/>
            </a:endParaRPr>
          </a:p>
          <a:p>
            <a:pPr algn="l" eaLnBrk="0" hangingPunct="0"/>
            <a:r>
              <a:rPr kumimoji="1" lang="zh-CN" altLang="en-US" sz="2400">
                <a:latin typeface="Times New Roman" pitchFamily="18" charset="0"/>
                <a:ea typeface="仿宋_GB2312" pitchFamily="49" charset="-122"/>
              </a:rPr>
              <a:t>             同名作者功能只适用于两个检索字段：</a:t>
            </a:r>
          </a:p>
          <a:p>
            <a:pPr algn="l" eaLnBrk="0" hangingPunct="0"/>
            <a:r>
              <a:rPr kumimoji="1" lang="zh-CN" altLang="en-US" sz="3200">
                <a:latin typeface="Times New Roman" pitchFamily="18" charset="0"/>
                <a:ea typeface="仿宋_GB2312" pitchFamily="49" charset="-122"/>
              </a:rPr>
              <a:t>                      作者、第一作者</a:t>
            </a:r>
          </a:p>
          <a:p>
            <a:pPr algn="l" eaLnBrk="0" hangingPunct="0"/>
            <a:r>
              <a:rPr kumimoji="1" lang="zh-CN" altLang="en-US" sz="1100">
                <a:latin typeface="Times New Roman" pitchFamily="18" charset="0"/>
              </a:rPr>
              <a:t> </a:t>
            </a:r>
          </a:p>
        </p:txBody>
      </p:sp>
      <p:sp>
        <p:nvSpPr>
          <p:cNvPr id="58372" name="Rectangle 4"/>
          <p:cNvSpPr>
            <a:spLocks noGrp="1" noRot="1" noChangeArrowheads="1"/>
          </p:cNvSpPr>
          <p:nvPr>
            <p:ph type="title"/>
          </p:nvPr>
        </p:nvSpPr>
        <p:spPr>
          <a:xfrm>
            <a:off x="1524000" y="1295400"/>
            <a:ext cx="6553200" cy="990600"/>
          </a:xfrm>
          <a:solidFill>
            <a:srgbClr val="FF3300"/>
          </a:solidFill>
          <a:ln>
            <a:solidFill>
              <a:srgbClr val="FFCC00"/>
            </a:solidFill>
          </a:ln>
        </p:spPr>
        <p:txBody>
          <a:bodyPr/>
          <a:lstStyle/>
          <a:p>
            <a:pPr eaLnBrk="1" hangingPunct="1"/>
            <a:r>
              <a:rPr lang="zh-CN" altLang="en-US" smtClean="0">
                <a:solidFill>
                  <a:schemeClr val="tx1"/>
                </a:solidFill>
                <a:ea typeface="华文中宋" pitchFamily="2" charset="-122"/>
              </a:rPr>
              <a:t>注    意</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9144000" cy="6858000"/>
        </p:xfrm>
        <a:graphic>
          <a:graphicData uri="http://schemas.openxmlformats.org/presentationml/2006/ole">
            <p:oleObj spid="_x0000_s5122" name="位图图像" r:id="rId3" imgW="8942857" imgH="5447619" progId="Paint.Picture">
              <p:embed/>
            </p:oleObj>
          </a:graphicData>
        </a:graphic>
      </p:graphicFrame>
      <p:grpSp>
        <p:nvGrpSpPr>
          <p:cNvPr id="2" name="Group 3"/>
          <p:cNvGrpSpPr>
            <a:grpSpLocks/>
          </p:cNvGrpSpPr>
          <p:nvPr/>
        </p:nvGrpSpPr>
        <p:grpSpPr bwMode="auto">
          <a:xfrm>
            <a:off x="6781800" y="0"/>
            <a:ext cx="1828800" cy="755650"/>
            <a:chOff x="3142" y="0"/>
            <a:chExt cx="2269" cy="476"/>
          </a:xfrm>
        </p:grpSpPr>
        <p:sp>
          <p:nvSpPr>
            <p:cNvPr id="7181" name="Rectangle 4"/>
            <p:cNvSpPr>
              <a:spLocks noChangeArrowheads="1"/>
            </p:cNvSpPr>
            <p:nvPr/>
          </p:nvSpPr>
          <p:spPr bwMode="auto">
            <a:xfrm>
              <a:off x="3142" y="0"/>
              <a:ext cx="1163" cy="204"/>
            </a:xfrm>
            <a:prstGeom prst="rect">
              <a:avLst/>
            </a:prstGeom>
            <a:noFill/>
            <a:ln w="19050">
              <a:solidFill>
                <a:srgbClr val="FF0000"/>
              </a:solidFill>
              <a:miter lim="800000"/>
              <a:headEnd/>
              <a:tailEnd/>
            </a:ln>
          </p:spPr>
          <p:txBody>
            <a:bodyPr wrap="none" anchor="ctr"/>
            <a:lstStyle/>
            <a:p>
              <a:endParaRPr lang="zh-CN" altLang="en-US"/>
            </a:p>
          </p:txBody>
        </p:sp>
        <p:sp>
          <p:nvSpPr>
            <p:cNvPr id="7182" name="Line 5"/>
            <p:cNvSpPr>
              <a:spLocks noChangeShapeType="1"/>
            </p:cNvSpPr>
            <p:nvPr/>
          </p:nvSpPr>
          <p:spPr bwMode="auto">
            <a:xfrm>
              <a:off x="4305" y="136"/>
              <a:ext cx="408" cy="136"/>
            </a:xfrm>
            <a:prstGeom prst="line">
              <a:avLst/>
            </a:prstGeom>
            <a:noFill/>
            <a:ln w="22225">
              <a:solidFill>
                <a:srgbClr val="FF0000"/>
              </a:solidFill>
              <a:round/>
              <a:headEnd/>
              <a:tailEnd type="triangle" w="med" len="med"/>
            </a:ln>
          </p:spPr>
          <p:txBody>
            <a:bodyPr/>
            <a:lstStyle/>
            <a:p>
              <a:endParaRPr lang="zh-CN" altLang="en-US"/>
            </a:p>
          </p:txBody>
        </p:sp>
        <p:sp>
          <p:nvSpPr>
            <p:cNvPr id="7183" name="Rectangle 6"/>
            <p:cNvSpPr>
              <a:spLocks noChangeArrowheads="1"/>
            </p:cNvSpPr>
            <p:nvPr/>
          </p:nvSpPr>
          <p:spPr bwMode="auto">
            <a:xfrm>
              <a:off x="4655" y="136"/>
              <a:ext cx="756" cy="340"/>
            </a:xfrm>
            <a:prstGeom prst="rect">
              <a:avLst/>
            </a:prstGeom>
            <a:noFill/>
            <a:ln w="9525">
              <a:noFill/>
              <a:miter lim="800000"/>
              <a:headEnd/>
              <a:tailEnd/>
            </a:ln>
          </p:spPr>
          <p:txBody>
            <a:bodyPr wrap="none" anchor="ctr"/>
            <a:lstStyle/>
            <a:p>
              <a:r>
                <a:rPr kumimoji="1" lang="zh-CN" altLang="en-US" sz="1400">
                  <a:solidFill>
                    <a:srgbClr val="FF3300"/>
                  </a:solidFill>
                  <a:latin typeface="Times New Roman" pitchFamily="18" charset="0"/>
                </a:rPr>
                <a:t>题录下载</a:t>
              </a:r>
            </a:p>
          </p:txBody>
        </p:sp>
      </p:grpSp>
      <p:grpSp>
        <p:nvGrpSpPr>
          <p:cNvPr id="3" name="Group 7"/>
          <p:cNvGrpSpPr>
            <a:grpSpLocks/>
          </p:cNvGrpSpPr>
          <p:nvPr/>
        </p:nvGrpSpPr>
        <p:grpSpPr bwMode="auto">
          <a:xfrm>
            <a:off x="1754188" y="755650"/>
            <a:ext cx="7389812" cy="3130550"/>
            <a:chOff x="1105" y="476"/>
            <a:chExt cx="4655" cy="1972"/>
          </a:xfrm>
        </p:grpSpPr>
        <p:sp>
          <p:nvSpPr>
            <p:cNvPr id="7179" name="Rectangle 8"/>
            <p:cNvSpPr>
              <a:spLocks noChangeArrowheads="1"/>
            </p:cNvSpPr>
            <p:nvPr/>
          </p:nvSpPr>
          <p:spPr bwMode="auto">
            <a:xfrm>
              <a:off x="1105" y="476"/>
              <a:ext cx="4655" cy="1972"/>
            </a:xfrm>
            <a:prstGeom prst="rect">
              <a:avLst/>
            </a:prstGeom>
            <a:noFill/>
            <a:ln w="22225">
              <a:solidFill>
                <a:srgbClr val="FF0000"/>
              </a:solidFill>
              <a:miter lim="800000"/>
              <a:headEnd/>
              <a:tailEnd/>
            </a:ln>
          </p:spPr>
          <p:txBody>
            <a:bodyPr wrap="none" anchor="ctr"/>
            <a:lstStyle/>
            <a:p>
              <a:endParaRPr lang="zh-CN" altLang="en-US"/>
            </a:p>
          </p:txBody>
        </p:sp>
        <p:sp>
          <p:nvSpPr>
            <p:cNvPr id="7180" name="Rectangle 9"/>
            <p:cNvSpPr>
              <a:spLocks noChangeArrowheads="1"/>
            </p:cNvSpPr>
            <p:nvPr/>
          </p:nvSpPr>
          <p:spPr bwMode="auto">
            <a:xfrm>
              <a:off x="4422" y="816"/>
              <a:ext cx="407" cy="1088"/>
            </a:xfrm>
            <a:prstGeom prst="rect">
              <a:avLst/>
            </a:prstGeom>
            <a:noFill/>
            <a:ln w="19050">
              <a:solidFill>
                <a:srgbClr val="FF0000"/>
              </a:solidFill>
              <a:miter lim="800000"/>
              <a:headEnd/>
              <a:tailEnd/>
            </a:ln>
          </p:spPr>
          <p:txBody>
            <a:bodyPr wrap="none" anchor="ctr"/>
            <a:lstStyle/>
            <a:p>
              <a:r>
                <a:rPr kumimoji="1" lang="zh-CN" altLang="en-US" sz="2400">
                  <a:solidFill>
                    <a:srgbClr val="FF3300"/>
                  </a:solidFill>
                  <a:latin typeface="Times New Roman" pitchFamily="18" charset="0"/>
                </a:rPr>
                <a:t>概</a:t>
              </a:r>
            </a:p>
            <a:p>
              <a:r>
                <a:rPr kumimoji="1" lang="zh-CN" altLang="en-US" sz="2400">
                  <a:solidFill>
                    <a:srgbClr val="FF3300"/>
                  </a:solidFill>
                  <a:latin typeface="Times New Roman" pitchFamily="18" charset="0"/>
                </a:rPr>
                <a:t>览</a:t>
              </a:r>
            </a:p>
            <a:p>
              <a:r>
                <a:rPr kumimoji="1" lang="zh-CN" altLang="en-US" sz="2400">
                  <a:solidFill>
                    <a:srgbClr val="FF3300"/>
                  </a:solidFill>
                  <a:latin typeface="Times New Roman" pitchFamily="18" charset="0"/>
                </a:rPr>
                <a:t>区</a:t>
              </a:r>
            </a:p>
          </p:txBody>
        </p:sp>
      </p:grpSp>
      <p:grpSp>
        <p:nvGrpSpPr>
          <p:cNvPr id="4" name="Group 10"/>
          <p:cNvGrpSpPr>
            <a:grpSpLocks/>
          </p:cNvGrpSpPr>
          <p:nvPr/>
        </p:nvGrpSpPr>
        <p:grpSpPr bwMode="auto">
          <a:xfrm>
            <a:off x="1754188" y="3994150"/>
            <a:ext cx="7389812" cy="2806700"/>
            <a:chOff x="1105" y="2516"/>
            <a:chExt cx="4655" cy="1768"/>
          </a:xfrm>
        </p:grpSpPr>
        <p:sp>
          <p:nvSpPr>
            <p:cNvPr id="7177" name="Rectangle 11"/>
            <p:cNvSpPr>
              <a:spLocks noChangeArrowheads="1"/>
            </p:cNvSpPr>
            <p:nvPr/>
          </p:nvSpPr>
          <p:spPr bwMode="auto">
            <a:xfrm>
              <a:off x="1105" y="2516"/>
              <a:ext cx="4655" cy="1768"/>
            </a:xfrm>
            <a:prstGeom prst="rect">
              <a:avLst/>
            </a:prstGeom>
            <a:noFill/>
            <a:ln w="22225">
              <a:solidFill>
                <a:srgbClr val="FF0000"/>
              </a:solidFill>
              <a:miter lim="800000"/>
              <a:headEnd/>
              <a:tailEnd/>
            </a:ln>
          </p:spPr>
          <p:txBody>
            <a:bodyPr wrap="none" anchor="ctr"/>
            <a:lstStyle/>
            <a:p>
              <a:endParaRPr lang="zh-CN" altLang="en-US"/>
            </a:p>
          </p:txBody>
        </p:sp>
        <p:sp>
          <p:nvSpPr>
            <p:cNvPr id="7178" name="Rectangle 12"/>
            <p:cNvSpPr>
              <a:spLocks noChangeArrowheads="1"/>
            </p:cNvSpPr>
            <p:nvPr/>
          </p:nvSpPr>
          <p:spPr bwMode="auto">
            <a:xfrm>
              <a:off x="2153" y="2584"/>
              <a:ext cx="407" cy="1088"/>
            </a:xfrm>
            <a:prstGeom prst="rect">
              <a:avLst/>
            </a:prstGeom>
            <a:noFill/>
            <a:ln w="19050">
              <a:solidFill>
                <a:srgbClr val="FF0000"/>
              </a:solidFill>
              <a:miter lim="800000"/>
              <a:headEnd/>
              <a:tailEnd/>
            </a:ln>
          </p:spPr>
          <p:txBody>
            <a:bodyPr wrap="none" anchor="ctr"/>
            <a:lstStyle/>
            <a:p>
              <a:r>
                <a:rPr kumimoji="1" lang="zh-CN" altLang="en-US" sz="2400">
                  <a:solidFill>
                    <a:srgbClr val="FF3300"/>
                  </a:solidFill>
                  <a:latin typeface="Times New Roman" pitchFamily="18" charset="0"/>
                </a:rPr>
                <a:t>细</a:t>
              </a:r>
            </a:p>
            <a:p>
              <a:r>
                <a:rPr kumimoji="1" lang="zh-CN" altLang="en-US" sz="2400">
                  <a:solidFill>
                    <a:srgbClr val="FF3300"/>
                  </a:solidFill>
                  <a:latin typeface="Times New Roman" pitchFamily="18" charset="0"/>
                </a:rPr>
                <a:t>览</a:t>
              </a:r>
            </a:p>
            <a:p>
              <a:r>
                <a:rPr kumimoji="1" lang="zh-CN" altLang="en-US" sz="2400">
                  <a:solidFill>
                    <a:srgbClr val="FF3300"/>
                  </a:solidFill>
                  <a:latin typeface="Times New Roman" pitchFamily="18" charset="0"/>
                </a:rPr>
                <a:t>区</a:t>
              </a:r>
            </a:p>
          </p:txBody>
        </p:sp>
      </p:grpSp>
      <p:sp>
        <p:nvSpPr>
          <p:cNvPr id="254989" name="Oval 13"/>
          <p:cNvSpPr>
            <a:spLocks noChangeArrowheads="1"/>
          </p:cNvSpPr>
          <p:nvPr/>
        </p:nvSpPr>
        <p:spPr bwMode="auto">
          <a:xfrm>
            <a:off x="7772400" y="5638800"/>
            <a:ext cx="1371600" cy="609600"/>
          </a:xfrm>
          <a:prstGeom prst="ellipse">
            <a:avLst/>
          </a:prstGeom>
          <a:noFill/>
          <a:ln w="25400">
            <a:solidFill>
              <a:srgbClr val="FF0000"/>
            </a:solidFill>
            <a:round/>
            <a:headEnd/>
            <a:tailEnd/>
          </a:ln>
        </p:spPr>
        <p:txBody>
          <a:bodyPr wrap="none" anchor="ctr"/>
          <a:lstStyle/>
          <a:p>
            <a:endParaRPr lang="zh-CN" altLang="en-US"/>
          </a:p>
        </p:txBody>
      </p:sp>
      <p:sp>
        <p:nvSpPr>
          <p:cNvPr id="254990" name="Oval 14"/>
          <p:cNvSpPr>
            <a:spLocks noChangeArrowheads="1"/>
          </p:cNvSpPr>
          <p:nvPr/>
        </p:nvSpPr>
        <p:spPr bwMode="auto">
          <a:xfrm>
            <a:off x="2057400" y="1143000"/>
            <a:ext cx="2667000" cy="457200"/>
          </a:xfrm>
          <a:prstGeom prst="ellipse">
            <a:avLst/>
          </a:prstGeom>
          <a:noFill/>
          <a:ln w="25400">
            <a:solidFill>
              <a:srgbClr val="FF0000"/>
            </a:solidFill>
            <a:round/>
            <a:headEnd/>
            <a:tailEnd/>
          </a:ln>
        </p:spPr>
        <p:txBody>
          <a:bodyPr wrap="none" anchor="ctr"/>
          <a:lstStyle/>
          <a:p>
            <a:endParaRPr lang="zh-CN" altLang="en-US"/>
          </a:p>
        </p:txBody>
      </p:sp>
      <p:sp>
        <p:nvSpPr>
          <p:cNvPr id="7176" name="Rectangle 15"/>
          <p:cNvSpPr>
            <a:spLocks noChangeArrowheads="1"/>
          </p:cNvSpPr>
          <p:nvPr/>
        </p:nvSpPr>
        <p:spPr bwMode="auto">
          <a:xfrm>
            <a:off x="0" y="5734050"/>
            <a:ext cx="1763713" cy="1123950"/>
          </a:xfrm>
          <a:prstGeom prst="rect">
            <a:avLst/>
          </a:prstGeom>
          <a:noFill/>
          <a:ln w="9525" algn="ctr">
            <a:no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9" grpId="0" animBg="1"/>
      <p:bldP spid="254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Rot="1" noChangeArrowheads="1"/>
          </p:cNvSpPr>
          <p:nvPr>
            <p:ph type="title"/>
          </p:nvPr>
        </p:nvSpPr>
        <p:spPr>
          <a:xfrm>
            <a:off x="457200" y="274638"/>
            <a:ext cx="8229600" cy="762000"/>
          </a:xfrm>
        </p:spPr>
        <p:txBody>
          <a:bodyPr/>
          <a:lstStyle/>
          <a:p>
            <a:pPr eaLnBrk="1" hangingPunct="1"/>
            <a:r>
              <a:rPr lang="zh-CN" altLang="en-US" smtClean="0"/>
              <a:t>全文快照</a:t>
            </a:r>
          </a:p>
        </p:txBody>
      </p:sp>
      <p:sp>
        <p:nvSpPr>
          <p:cNvPr id="8197" name="Rectangle 3"/>
          <p:cNvSpPr>
            <a:spLocks noGrp="1" noChangeArrowheads="1"/>
          </p:cNvSpPr>
          <p:nvPr>
            <p:ph idx="1"/>
          </p:nvPr>
        </p:nvSpPr>
        <p:spPr>
          <a:xfrm>
            <a:off x="609600" y="1447800"/>
            <a:ext cx="7924800" cy="1219200"/>
          </a:xfrm>
        </p:spPr>
        <p:txBody>
          <a:bodyPr/>
          <a:lstStyle/>
          <a:p>
            <a:pPr algn="just" eaLnBrk="1" hangingPunct="1"/>
            <a:r>
              <a:rPr lang="en-US" altLang="zh-CN" sz="1800" smtClean="0">
                <a:ea typeface="楷体_GB2312" pitchFamily="49" charset="-122"/>
              </a:rPr>
              <a:t>07</a:t>
            </a:r>
            <a:r>
              <a:rPr lang="zh-CN" altLang="en-US" sz="1800" smtClean="0">
                <a:ea typeface="楷体_GB2312" pitchFamily="49" charset="-122"/>
              </a:rPr>
              <a:t>年开始，增加全文快照功能，通过点击查看某篇文献的首段内容与题录信息。可以帮助读者更全面的了解此文献所涉及的主题以及核心内容。</a:t>
            </a:r>
            <a:endParaRPr lang="zh-CN" altLang="en-US" sz="1800" smtClean="0"/>
          </a:p>
          <a:p>
            <a:pPr eaLnBrk="1" hangingPunct="1"/>
            <a:endParaRPr lang="en-US" altLang="zh-CN" sz="2000" smtClean="0"/>
          </a:p>
        </p:txBody>
      </p:sp>
      <p:grpSp>
        <p:nvGrpSpPr>
          <p:cNvPr id="2" name="Group 4"/>
          <p:cNvGrpSpPr>
            <a:grpSpLocks/>
          </p:cNvGrpSpPr>
          <p:nvPr/>
        </p:nvGrpSpPr>
        <p:grpSpPr bwMode="auto">
          <a:xfrm>
            <a:off x="685800" y="2057400"/>
            <a:ext cx="8458200" cy="4011613"/>
            <a:chOff x="432" y="1296"/>
            <a:chExt cx="5328" cy="2527"/>
          </a:xfrm>
        </p:grpSpPr>
        <p:grpSp>
          <p:nvGrpSpPr>
            <p:cNvPr id="3" name="Group 5"/>
            <p:cNvGrpSpPr>
              <a:grpSpLocks/>
            </p:cNvGrpSpPr>
            <p:nvPr/>
          </p:nvGrpSpPr>
          <p:grpSpPr bwMode="auto">
            <a:xfrm>
              <a:off x="432" y="1296"/>
              <a:ext cx="5328" cy="2527"/>
              <a:chOff x="432" y="1296"/>
              <a:chExt cx="5328" cy="2527"/>
            </a:xfrm>
          </p:grpSpPr>
          <p:graphicFrame>
            <p:nvGraphicFramePr>
              <p:cNvPr id="8194" name="Object 2"/>
              <p:cNvGraphicFramePr>
                <a:graphicFrameLocks noChangeAspect="1"/>
              </p:cNvGraphicFramePr>
              <p:nvPr/>
            </p:nvGraphicFramePr>
            <p:xfrm>
              <a:off x="432" y="1296"/>
              <a:ext cx="3360" cy="720"/>
            </p:xfrm>
            <a:graphic>
              <a:graphicData uri="http://schemas.openxmlformats.org/presentationml/2006/ole">
                <p:oleObj spid="_x0000_s6146" name="位图图像" r:id="rId4" imgW="4619048" imgH="990738" progId="Paint.Picture">
                  <p:embed/>
                </p:oleObj>
              </a:graphicData>
            </a:graphic>
          </p:graphicFrame>
          <p:graphicFrame>
            <p:nvGraphicFramePr>
              <p:cNvPr id="8195" name="Object 3"/>
              <p:cNvGraphicFramePr>
                <a:graphicFrameLocks noChangeAspect="1"/>
              </p:cNvGraphicFramePr>
              <p:nvPr/>
            </p:nvGraphicFramePr>
            <p:xfrm>
              <a:off x="1584" y="1920"/>
              <a:ext cx="4176" cy="1903"/>
            </p:xfrm>
            <a:graphic>
              <a:graphicData uri="http://schemas.openxmlformats.org/presentationml/2006/ole">
                <p:oleObj spid="_x0000_s6147" name="位图图像" r:id="rId5" imgW="7228571" imgH="3219899" progId="Paint.Picture">
                  <p:embed/>
                </p:oleObj>
              </a:graphicData>
            </a:graphic>
          </p:graphicFrame>
        </p:grpSp>
        <p:sp>
          <p:nvSpPr>
            <p:cNvPr id="8201" name="Line 8"/>
            <p:cNvSpPr>
              <a:spLocks noChangeShapeType="1"/>
            </p:cNvSpPr>
            <p:nvPr/>
          </p:nvSpPr>
          <p:spPr bwMode="auto">
            <a:xfrm flipH="1" flipV="1">
              <a:off x="1488" y="1728"/>
              <a:ext cx="144" cy="144"/>
            </a:xfrm>
            <a:prstGeom prst="line">
              <a:avLst/>
            </a:prstGeom>
            <a:noFill/>
            <a:ln w="25400">
              <a:solidFill>
                <a:srgbClr val="FF00FF"/>
              </a:solidFill>
              <a:round/>
              <a:headEnd/>
              <a:tailEnd type="triangle" w="lg" len="med"/>
            </a:ln>
          </p:spPr>
          <p:txBody>
            <a:bodyPr/>
            <a:lstStyle/>
            <a:p>
              <a:endParaRPr lang="zh-CN" altLang="en-US"/>
            </a:p>
          </p:txBody>
        </p:sp>
      </p:grpSp>
      <p:sp>
        <p:nvSpPr>
          <p:cNvPr id="8199" name="Rectangle 9"/>
          <p:cNvSpPr>
            <a:spLocks noChangeArrowheads="1"/>
          </p:cNvSpPr>
          <p:nvPr/>
        </p:nvSpPr>
        <p:spPr bwMode="auto">
          <a:xfrm>
            <a:off x="685800" y="3505200"/>
            <a:ext cx="4191000" cy="2763838"/>
          </a:xfrm>
          <a:prstGeom prst="rect">
            <a:avLst/>
          </a:prstGeom>
          <a:solidFill>
            <a:srgbClr val="FF99CC"/>
          </a:solidFill>
          <a:ln w="9525">
            <a:noFill/>
            <a:miter lim="800000"/>
            <a:headEnd/>
            <a:tailEnd/>
          </a:ln>
        </p:spPr>
        <p:txBody>
          <a:bodyPr>
            <a:spAutoFit/>
          </a:bodyPr>
          <a:lstStyle/>
          <a:p>
            <a:pPr algn="l">
              <a:lnSpc>
                <a:spcPct val="90000"/>
              </a:lnSpc>
              <a:spcBef>
                <a:spcPct val="50000"/>
              </a:spcBef>
            </a:pPr>
            <a:r>
              <a:rPr kumimoji="1" lang="zh-CN" altLang="en-US">
                <a:latin typeface="Times New Roman" pitchFamily="18" charset="0"/>
                <a:ea typeface="楷体_GB2312" pitchFamily="49" charset="-122"/>
              </a:rPr>
              <a:t>全文快照提取规范说明：</a:t>
            </a:r>
            <a:endParaRPr kumimoji="1" lang="zh-CN" altLang="en-US">
              <a:latin typeface="Times New Roman" pitchFamily="18" charset="0"/>
            </a:endParaRPr>
          </a:p>
          <a:p>
            <a:pPr algn="l">
              <a:lnSpc>
                <a:spcPct val="90000"/>
              </a:lnSpc>
              <a:spcBef>
                <a:spcPct val="50000"/>
              </a:spcBef>
            </a:pPr>
            <a:r>
              <a:rPr kumimoji="1" lang="en-US" altLang="zh-CN">
                <a:latin typeface="Times New Roman" pitchFamily="18" charset="0"/>
                <a:ea typeface="楷体_GB2312" pitchFamily="49" charset="-122"/>
              </a:rPr>
              <a:t>1</a:t>
            </a:r>
            <a:r>
              <a:rPr kumimoji="1" lang="zh-CN" altLang="en-US">
                <a:latin typeface="Times New Roman" pitchFamily="18" charset="0"/>
                <a:ea typeface="楷体_GB2312" pitchFamily="49" charset="-122"/>
              </a:rPr>
              <a:t>、自</a:t>
            </a:r>
            <a:r>
              <a:rPr kumimoji="1" lang="en-US" altLang="zh-CN">
                <a:latin typeface="Times New Roman" pitchFamily="18" charset="0"/>
                <a:ea typeface="楷体_GB2312" pitchFamily="49" charset="-122"/>
              </a:rPr>
              <a:t>2006</a:t>
            </a:r>
            <a:r>
              <a:rPr kumimoji="1" lang="zh-CN" altLang="en-US">
                <a:latin typeface="Times New Roman" pitchFamily="18" charset="0"/>
                <a:ea typeface="楷体_GB2312" pitchFamily="49" charset="-122"/>
              </a:rPr>
              <a:t>年起的数据提供全文快照；</a:t>
            </a:r>
            <a:endParaRPr kumimoji="1" lang="zh-CN" altLang="en-US">
              <a:latin typeface="Times New Roman" pitchFamily="18" charset="0"/>
            </a:endParaRPr>
          </a:p>
          <a:p>
            <a:pPr algn="l">
              <a:lnSpc>
                <a:spcPct val="90000"/>
              </a:lnSpc>
              <a:spcBef>
                <a:spcPct val="50000"/>
              </a:spcBef>
            </a:pPr>
            <a:r>
              <a:rPr kumimoji="1" lang="en-US" altLang="zh-CN">
                <a:latin typeface="Times New Roman" pitchFamily="18" charset="0"/>
                <a:ea typeface="楷体_GB2312" pitchFamily="49" charset="-122"/>
              </a:rPr>
              <a:t>2</a:t>
            </a:r>
            <a:r>
              <a:rPr kumimoji="1" lang="zh-CN" altLang="en-US">
                <a:latin typeface="Times New Roman" pitchFamily="18" charset="0"/>
                <a:ea typeface="楷体_GB2312" pitchFamily="49" charset="-122"/>
              </a:rPr>
              <a:t>、文献正文开始的前</a:t>
            </a:r>
            <a:r>
              <a:rPr kumimoji="1" lang="en-US" altLang="zh-CN">
                <a:latin typeface="Times New Roman" pitchFamily="18" charset="0"/>
                <a:ea typeface="楷体_GB2312" pitchFamily="49" charset="-122"/>
              </a:rPr>
              <a:t>500</a:t>
            </a:r>
            <a:r>
              <a:rPr kumimoji="1" lang="zh-CN" altLang="en-US">
                <a:latin typeface="Times New Roman" pitchFamily="18" charset="0"/>
                <a:ea typeface="楷体_GB2312" pitchFamily="49" charset="-122"/>
              </a:rPr>
              <a:t>字内，并标点符号后开始，以句号结束，作为全文快照；</a:t>
            </a:r>
            <a:endParaRPr kumimoji="1" lang="zh-CN" altLang="en-US">
              <a:latin typeface="Times New Roman" pitchFamily="18" charset="0"/>
            </a:endParaRPr>
          </a:p>
          <a:p>
            <a:pPr algn="l">
              <a:lnSpc>
                <a:spcPct val="90000"/>
              </a:lnSpc>
              <a:spcBef>
                <a:spcPct val="50000"/>
              </a:spcBef>
            </a:pPr>
            <a:r>
              <a:rPr kumimoji="1" lang="en-US" altLang="zh-CN">
                <a:latin typeface="Times New Roman" pitchFamily="18" charset="0"/>
                <a:ea typeface="楷体_GB2312" pitchFamily="49" charset="-122"/>
              </a:rPr>
              <a:t>3</a:t>
            </a:r>
            <a:r>
              <a:rPr kumimoji="1" lang="zh-CN" altLang="en-US">
                <a:latin typeface="Times New Roman" pitchFamily="18" charset="0"/>
                <a:ea typeface="楷体_GB2312" pitchFamily="49" charset="-122"/>
              </a:rPr>
              <a:t>、全文快照不足</a:t>
            </a:r>
            <a:r>
              <a:rPr kumimoji="1" lang="en-US" altLang="zh-CN">
                <a:latin typeface="Times New Roman" pitchFamily="18" charset="0"/>
                <a:ea typeface="楷体_GB2312" pitchFamily="49" charset="-122"/>
              </a:rPr>
              <a:t>100</a:t>
            </a:r>
            <a:r>
              <a:rPr kumimoji="1" lang="zh-CN" altLang="en-US">
                <a:latin typeface="Times New Roman" pitchFamily="18" charset="0"/>
                <a:ea typeface="楷体_GB2312" pitchFamily="49" charset="-122"/>
              </a:rPr>
              <a:t>字的不提全文快照；</a:t>
            </a:r>
            <a:endParaRPr kumimoji="1" lang="zh-CN" altLang="en-US">
              <a:latin typeface="Times New Roman" pitchFamily="18" charset="0"/>
            </a:endParaRPr>
          </a:p>
          <a:p>
            <a:pPr algn="l">
              <a:lnSpc>
                <a:spcPct val="90000"/>
              </a:lnSpc>
              <a:spcBef>
                <a:spcPct val="50000"/>
              </a:spcBef>
            </a:pPr>
            <a:r>
              <a:rPr kumimoji="1" lang="en-US" altLang="zh-CN">
                <a:latin typeface="Times New Roman" pitchFamily="18" charset="0"/>
                <a:ea typeface="楷体_GB2312" pitchFamily="49" charset="-122"/>
              </a:rPr>
              <a:t>4</a:t>
            </a:r>
            <a:r>
              <a:rPr kumimoji="1" lang="zh-CN" altLang="en-US">
                <a:latin typeface="Times New Roman" pitchFamily="18" charset="0"/>
                <a:ea typeface="楷体_GB2312" pitchFamily="49" charset="-122"/>
              </a:rPr>
              <a:t>、有免标标志的不提全文快照；</a:t>
            </a:r>
            <a:endParaRPr kumimoji="1" lang="zh-CN" altLang="en-US">
              <a:latin typeface="Times New Roman" pitchFamily="18" charset="0"/>
            </a:endParaRPr>
          </a:p>
          <a:p>
            <a:pPr algn="l">
              <a:lnSpc>
                <a:spcPct val="90000"/>
              </a:lnSpc>
              <a:spcBef>
                <a:spcPct val="50000"/>
              </a:spcBef>
            </a:pPr>
            <a:r>
              <a:rPr kumimoji="1" lang="en-US" altLang="zh-CN">
                <a:latin typeface="Times New Roman" pitchFamily="18" charset="0"/>
                <a:ea typeface="楷体_GB2312" pitchFamily="49" charset="-122"/>
              </a:rPr>
              <a:t>5</a:t>
            </a:r>
            <a:r>
              <a:rPr kumimoji="1" lang="zh-CN" altLang="en-US">
                <a:latin typeface="Times New Roman" pitchFamily="18" charset="0"/>
                <a:ea typeface="楷体_GB2312" pitchFamily="49" charset="-122"/>
              </a:rPr>
              <a:t>、一页有多篇文章的不提全文快照；</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normAutofit/>
          </a:bodyPr>
          <a:lstStyle/>
          <a:p>
            <a:pPr eaLnBrk="1" hangingPunct="1"/>
            <a:r>
              <a:rPr lang="zh-CN" altLang="en-US" sz="5400" smtClean="0">
                <a:latin typeface="黑体" pitchFamily="2" charset="-122"/>
                <a:ea typeface="黑体" pitchFamily="2" charset="-122"/>
              </a:rPr>
              <a:t>大      纲</a:t>
            </a:r>
          </a:p>
        </p:txBody>
      </p:sp>
      <p:sp>
        <p:nvSpPr>
          <p:cNvPr id="47107" name="Rectangle 3"/>
          <p:cNvSpPr>
            <a:spLocks noGrp="1" noChangeArrowheads="1"/>
          </p:cNvSpPr>
          <p:nvPr>
            <p:ph idx="1"/>
          </p:nvPr>
        </p:nvSpPr>
        <p:spPr>
          <a:xfrm>
            <a:off x="2195513" y="2492375"/>
            <a:ext cx="6491287" cy="3633788"/>
          </a:xfrm>
        </p:spPr>
        <p:txBody>
          <a:bodyPr/>
          <a:lstStyle/>
          <a:p>
            <a:pPr eaLnBrk="1" hangingPunct="1"/>
            <a:r>
              <a:rPr lang="zh-CN" altLang="en-US" smtClean="0">
                <a:ea typeface="黑体" pitchFamily="2" charset="-122"/>
              </a:rPr>
              <a:t>数据库特点</a:t>
            </a:r>
            <a:r>
              <a:rPr lang="zh-CN" altLang="en-US" smtClean="0"/>
              <a:t/>
            </a:r>
            <a:br>
              <a:rPr lang="zh-CN" altLang="en-US" smtClean="0"/>
            </a:br>
            <a:endParaRPr lang="zh-CN" altLang="en-US" smtClean="0"/>
          </a:p>
          <a:p>
            <a:pPr eaLnBrk="1" hangingPunct="1"/>
            <a:r>
              <a:rPr lang="zh-CN" altLang="en-US" smtClean="0">
                <a:ea typeface="黑体" pitchFamily="2" charset="-122"/>
              </a:rPr>
              <a:t>检索利用</a:t>
            </a:r>
          </a:p>
          <a:p>
            <a:pPr eaLnBrk="1" hangingPunct="1"/>
            <a:endParaRPr lang="zh-CN" altLang="en-US" smtClean="0">
              <a:ea typeface="黑体" pitchFamily="2" charset="-122"/>
            </a:endParaRP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7571"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7571">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066800" y="3352800"/>
            <a:ext cx="7772400" cy="1143000"/>
          </a:xfrm>
        </p:spPr>
        <p:txBody>
          <a:bodyPr/>
          <a:lstStyle/>
          <a:p>
            <a:pPr eaLnBrk="1" hangingPunct="1"/>
            <a:r>
              <a:rPr lang="zh-CN" altLang="en-US" smtClean="0">
                <a:solidFill>
                  <a:schemeClr val="accent2"/>
                </a:solidFill>
              </a:rPr>
              <a:t>快速检索界面一</a:t>
            </a:r>
          </a:p>
        </p:txBody>
      </p:sp>
      <p:sp>
        <p:nvSpPr>
          <p:cNvPr id="60419" name="Rectangle 3"/>
          <p:cNvSpPr>
            <a:spLocks noChangeArrowheads="1"/>
          </p:cNvSpPr>
          <p:nvPr/>
        </p:nvSpPr>
        <p:spPr bwMode="auto">
          <a:xfrm>
            <a:off x="1433513" y="1009650"/>
            <a:ext cx="9144000" cy="0"/>
          </a:xfrm>
          <a:prstGeom prst="rect">
            <a:avLst/>
          </a:prstGeom>
          <a:noFill/>
          <a:ln w="9525">
            <a:noFill/>
            <a:miter lim="800000"/>
            <a:headEnd/>
            <a:tailEnd/>
          </a:ln>
        </p:spPr>
        <p:txBody>
          <a:bodyPr>
            <a:spAutoFit/>
          </a:bodyPr>
          <a:lstStyle/>
          <a:p>
            <a:endParaRPr lang="zh-CN" altLang="en-US"/>
          </a:p>
        </p:txBody>
      </p:sp>
      <p:grpSp>
        <p:nvGrpSpPr>
          <p:cNvPr id="2" name="Group 4"/>
          <p:cNvGrpSpPr>
            <a:grpSpLocks/>
          </p:cNvGrpSpPr>
          <p:nvPr/>
        </p:nvGrpSpPr>
        <p:grpSpPr bwMode="auto">
          <a:xfrm>
            <a:off x="228600" y="2438400"/>
            <a:ext cx="8763000" cy="3636963"/>
            <a:chOff x="720" y="1842"/>
            <a:chExt cx="4752" cy="1313"/>
          </a:xfrm>
        </p:grpSpPr>
        <p:pic>
          <p:nvPicPr>
            <p:cNvPr id="60424" name="Picture 5" descr="3"/>
            <p:cNvPicPr>
              <a:picLocks noChangeAspect="1" noChangeArrowheads="1"/>
            </p:cNvPicPr>
            <p:nvPr/>
          </p:nvPicPr>
          <p:blipFill>
            <a:blip r:embed="rId2" cstate="print"/>
            <a:srcRect/>
            <a:stretch>
              <a:fillRect/>
            </a:stretch>
          </p:blipFill>
          <p:spPr bwMode="auto">
            <a:xfrm>
              <a:off x="720" y="1842"/>
              <a:ext cx="4752" cy="1313"/>
            </a:xfrm>
            <a:prstGeom prst="rect">
              <a:avLst/>
            </a:prstGeom>
            <a:noFill/>
            <a:ln w="9525">
              <a:noFill/>
              <a:miter lim="800000"/>
              <a:headEnd/>
              <a:tailEnd/>
            </a:ln>
          </p:spPr>
        </p:pic>
        <p:sp>
          <p:nvSpPr>
            <p:cNvPr id="60425" name="Rectangle 6"/>
            <p:cNvSpPr>
              <a:spLocks noChangeArrowheads="1"/>
            </p:cNvSpPr>
            <p:nvPr/>
          </p:nvSpPr>
          <p:spPr bwMode="auto">
            <a:xfrm>
              <a:off x="3024" y="2784"/>
              <a:ext cx="2160" cy="179"/>
            </a:xfrm>
            <a:prstGeom prst="rect">
              <a:avLst/>
            </a:prstGeom>
            <a:noFill/>
            <a:ln w="22225">
              <a:solidFill>
                <a:srgbClr val="FF0000"/>
              </a:solidFill>
              <a:miter lim="800000"/>
              <a:headEnd/>
              <a:tailEnd/>
            </a:ln>
          </p:spPr>
          <p:txBody>
            <a:bodyPr wrap="none" lIns="18000" tIns="0" rIns="18000" bIns="0" anchor="ctr"/>
            <a:lstStyle/>
            <a:p>
              <a:endParaRPr lang="zh-CN" altLang="en-US"/>
            </a:p>
          </p:txBody>
        </p:sp>
        <p:sp>
          <p:nvSpPr>
            <p:cNvPr id="60426" name="Rectangle 7"/>
            <p:cNvSpPr>
              <a:spLocks noChangeArrowheads="1"/>
            </p:cNvSpPr>
            <p:nvPr/>
          </p:nvSpPr>
          <p:spPr bwMode="auto">
            <a:xfrm>
              <a:off x="2112" y="2531"/>
              <a:ext cx="2016" cy="192"/>
            </a:xfrm>
            <a:prstGeom prst="rect">
              <a:avLst/>
            </a:prstGeom>
            <a:noFill/>
            <a:ln w="22225">
              <a:solidFill>
                <a:srgbClr val="FF0000"/>
              </a:solidFill>
              <a:miter lim="800000"/>
              <a:headEnd/>
              <a:tailEnd/>
            </a:ln>
          </p:spPr>
          <p:txBody>
            <a:bodyPr wrap="none" lIns="18000" tIns="0" rIns="18000" bIns="0" anchor="ctr"/>
            <a:lstStyle/>
            <a:p>
              <a:endParaRPr lang="zh-CN" altLang="en-US"/>
            </a:p>
          </p:txBody>
        </p:sp>
        <p:sp>
          <p:nvSpPr>
            <p:cNvPr id="60427" name="Line 8"/>
            <p:cNvSpPr>
              <a:spLocks noChangeShapeType="1"/>
            </p:cNvSpPr>
            <p:nvPr/>
          </p:nvSpPr>
          <p:spPr bwMode="auto">
            <a:xfrm flipH="1">
              <a:off x="4128" y="2579"/>
              <a:ext cx="192" cy="0"/>
            </a:xfrm>
            <a:prstGeom prst="line">
              <a:avLst/>
            </a:prstGeom>
            <a:noFill/>
            <a:ln w="15875">
              <a:solidFill>
                <a:srgbClr val="FF0000"/>
              </a:solidFill>
              <a:round/>
              <a:headEnd/>
              <a:tailEnd type="triangle" w="med" len="med"/>
            </a:ln>
          </p:spPr>
          <p:txBody>
            <a:bodyPr lIns="18000" tIns="0" rIns="18000" bIns="0"/>
            <a:lstStyle/>
            <a:p>
              <a:endParaRPr lang="zh-CN" altLang="en-US"/>
            </a:p>
          </p:txBody>
        </p:sp>
        <p:sp>
          <p:nvSpPr>
            <p:cNvPr id="60428" name="Rectangle 9"/>
            <p:cNvSpPr>
              <a:spLocks noChangeArrowheads="1"/>
            </p:cNvSpPr>
            <p:nvPr/>
          </p:nvSpPr>
          <p:spPr bwMode="auto">
            <a:xfrm>
              <a:off x="4272" y="2496"/>
              <a:ext cx="480" cy="131"/>
            </a:xfrm>
            <a:prstGeom prst="rect">
              <a:avLst/>
            </a:prstGeom>
            <a:noFill/>
            <a:ln w="9525">
              <a:noFill/>
              <a:miter lim="800000"/>
              <a:headEnd/>
              <a:tailEnd/>
            </a:ln>
          </p:spPr>
          <p:txBody>
            <a:bodyPr wrap="none" lIns="18000" tIns="0" rIns="18000" bIns="0" anchor="ctr"/>
            <a:lstStyle/>
            <a:p>
              <a:r>
                <a:rPr kumimoji="1" lang="zh-CN" altLang="en-US" sz="1200">
                  <a:solidFill>
                    <a:srgbClr val="FF3300"/>
                  </a:solidFill>
                  <a:latin typeface="Times New Roman" pitchFamily="18" charset="0"/>
                  <a:ea typeface="华文中宋" pitchFamily="2" charset="-122"/>
                </a:rPr>
                <a:t>年代限制</a:t>
              </a:r>
            </a:p>
          </p:txBody>
        </p:sp>
        <p:sp>
          <p:nvSpPr>
            <p:cNvPr id="60429" name="Rectangle 10"/>
            <p:cNvSpPr>
              <a:spLocks noChangeArrowheads="1"/>
            </p:cNvSpPr>
            <p:nvPr/>
          </p:nvSpPr>
          <p:spPr bwMode="auto">
            <a:xfrm>
              <a:off x="2640" y="2963"/>
              <a:ext cx="2496" cy="192"/>
            </a:xfrm>
            <a:prstGeom prst="rect">
              <a:avLst/>
            </a:prstGeom>
            <a:noFill/>
            <a:ln w="9525">
              <a:noFill/>
              <a:miter lim="800000"/>
              <a:headEnd/>
              <a:tailEnd/>
            </a:ln>
          </p:spPr>
          <p:txBody>
            <a:bodyPr wrap="none" lIns="18000" tIns="0" rIns="18000" bIns="0" anchor="ctr"/>
            <a:lstStyle/>
            <a:p>
              <a:r>
                <a:rPr kumimoji="1" lang="zh-CN" altLang="en-US" sz="1200">
                  <a:solidFill>
                    <a:srgbClr val="FF3300"/>
                  </a:solidFill>
                  <a:latin typeface="Times New Roman" pitchFamily="18" charset="0"/>
                  <a:ea typeface="华文中宋" pitchFamily="2" charset="-122"/>
                </a:rPr>
                <a:t>直接在检索框中输入检索词的方式即为快速检索</a:t>
              </a:r>
            </a:p>
          </p:txBody>
        </p:sp>
        <p:sp>
          <p:nvSpPr>
            <p:cNvPr id="60430" name="Rectangle 11"/>
            <p:cNvSpPr>
              <a:spLocks noChangeArrowheads="1"/>
            </p:cNvSpPr>
            <p:nvPr/>
          </p:nvSpPr>
          <p:spPr bwMode="auto">
            <a:xfrm>
              <a:off x="2208" y="2784"/>
              <a:ext cx="720" cy="144"/>
            </a:xfrm>
            <a:prstGeom prst="rect">
              <a:avLst/>
            </a:prstGeom>
            <a:noFill/>
            <a:ln w="15875">
              <a:solidFill>
                <a:srgbClr val="FF0000"/>
              </a:solidFill>
              <a:miter lim="800000"/>
              <a:headEnd/>
              <a:tailEnd/>
            </a:ln>
          </p:spPr>
          <p:txBody>
            <a:bodyPr wrap="none" lIns="18000" tIns="0" rIns="18000" bIns="0" anchor="ctr"/>
            <a:lstStyle/>
            <a:p>
              <a:endParaRPr lang="zh-CN" altLang="en-US"/>
            </a:p>
          </p:txBody>
        </p:sp>
        <p:sp>
          <p:nvSpPr>
            <p:cNvPr id="60431" name="Line 12"/>
            <p:cNvSpPr>
              <a:spLocks noChangeShapeType="1"/>
            </p:cNvSpPr>
            <p:nvPr/>
          </p:nvSpPr>
          <p:spPr bwMode="auto">
            <a:xfrm flipV="1">
              <a:off x="2112" y="2832"/>
              <a:ext cx="96" cy="96"/>
            </a:xfrm>
            <a:prstGeom prst="line">
              <a:avLst/>
            </a:prstGeom>
            <a:noFill/>
            <a:ln w="15875">
              <a:solidFill>
                <a:srgbClr val="FF0000"/>
              </a:solidFill>
              <a:round/>
              <a:headEnd/>
              <a:tailEnd type="triangle" w="med" len="med"/>
            </a:ln>
          </p:spPr>
          <p:txBody>
            <a:bodyPr lIns="18000" tIns="0" rIns="18000" bIns="0"/>
            <a:lstStyle/>
            <a:p>
              <a:endParaRPr lang="zh-CN" altLang="en-US"/>
            </a:p>
          </p:txBody>
        </p:sp>
        <p:sp>
          <p:nvSpPr>
            <p:cNvPr id="60432" name="Rectangle 13"/>
            <p:cNvSpPr>
              <a:spLocks noChangeArrowheads="1"/>
            </p:cNvSpPr>
            <p:nvPr/>
          </p:nvSpPr>
          <p:spPr bwMode="auto">
            <a:xfrm>
              <a:off x="1536" y="2880"/>
              <a:ext cx="576" cy="144"/>
            </a:xfrm>
            <a:prstGeom prst="rect">
              <a:avLst/>
            </a:prstGeom>
            <a:solidFill>
              <a:schemeClr val="bg1"/>
            </a:solidFill>
            <a:ln w="9525">
              <a:noFill/>
              <a:miter lim="800000"/>
              <a:headEnd/>
              <a:tailEnd/>
            </a:ln>
          </p:spPr>
          <p:txBody>
            <a:bodyPr wrap="none" lIns="0" tIns="0" rIns="0" bIns="0" anchor="ctr"/>
            <a:lstStyle/>
            <a:p>
              <a:r>
                <a:rPr kumimoji="1" lang="zh-CN" altLang="en-US" sz="1200">
                  <a:latin typeface="Times New Roman" pitchFamily="18" charset="0"/>
                  <a:ea typeface="华文中宋" pitchFamily="2" charset="-122"/>
                </a:rPr>
                <a:t>选择检索入口</a:t>
              </a:r>
            </a:p>
          </p:txBody>
        </p:sp>
      </p:grpSp>
      <p:sp>
        <p:nvSpPr>
          <p:cNvPr id="60421" name="Rectangle 14"/>
          <p:cNvSpPr>
            <a:spLocks noChangeArrowheads="1"/>
          </p:cNvSpPr>
          <p:nvPr/>
        </p:nvSpPr>
        <p:spPr bwMode="auto">
          <a:xfrm>
            <a:off x="914400" y="6172200"/>
            <a:ext cx="3170238" cy="488950"/>
          </a:xfrm>
          <a:prstGeom prst="rect">
            <a:avLst/>
          </a:prstGeom>
          <a:noFill/>
          <a:ln w="9525">
            <a:noFill/>
            <a:miter lim="800000"/>
            <a:headEnd/>
            <a:tailEnd/>
          </a:ln>
        </p:spPr>
        <p:txBody>
          <a:bodyPr wrap="none">
            <a:spAutoFit/>
          </a:bodyPr>
          <a:lstStyle/>
          <a:p>
            <a:pPr algn="l"/>
            <a:r>
              <a:rPr kumimoji="1" lang="zh-CN" altLang="en-US" sz="2600">
                <a:solidFill>
                  <a:srgbClr val="FFFFFF"/>
                </a:solidFill>
                <a:latin typeface="宋体" pitchFamily="2" charset="-122"/>
                <a:ea typeface="仿宋_GB2312" pitchFamily="49" charset="-122"/>
              </a:rPr>
              <a:t>检索结果页面如下：</a:t>
            </a:r>
          </a:p>
        </p:txBody>
      </p:sp>
      <p:sp>
        <p:nvSpPr>
          <p:cNvPr id="161807" name="Rectangle 15"/>
          <p:cNvSpPr>
            <a:spLocks noChangeArrowheads="1"/>
          </p:cNvSpPr>
          <p:nvPr/>
        </p:nvSpPr>
        <p:spPr bwMode="auto">
          <a:xfrm>
            <a:off x="250825" y="260350"/>
            <a:ext cx="8893175" cy="1406525"/>
          </a:xfrm>
          <a:prstGeom prst="rect">
            <a:avLst/>
          </a:prstGeom>
          <a:noFill/>
          <a:ln w="9525">
            <a:noFill/>
            <a:miter lim="800000"/>
            <a:headEnd/>
            <a:tailEnd/>
          </a:ln>
          <a:effectLst/>
        </p:spPr>
        <p:txBody>
          <a:bodyPr>
            <a:spAutoFit/>
          </a:bodyPr>
          <a:lstStyle/>
          <a:p>
            <a:pPr algn="l">
              <a:lnSpc>
                <a:spcPct val="90000"/>
              </a:lnSpc>
              <a:spcBef>
                <a:spcPct val="20000"/>
              </a:spcBef>
              <a:defRPr/>
            </a:pPr>
            <a:r>
              <a:rPr kumimoji="1" lang="en-US" altLang="zh-CN" sz="3200">
                <a:effectLst>
                  <a:outerShdw blurRad="38100" dist="38100" dir="2700000" algn="tl">
                    <a:srgbClr val="000000"/>
                  </a:outerShdw>
                </a:effectLst>
                <a:latin typeface="宋体" pitchFamily="2" charset="-122"/>
              </a:rPr>
              <a:t>      </a:t>
            </a:r>
            <a:r>
              <a:rPr kumimoji="1" lang="zh-CN" altLang="en-US" sz="3200">
                <a:effectLst>
                  <a:outerShdw blurRad="38100" dist="38100" dir="2700000" algn="tl">
                    <a:srgbClr val="000000"/>
                  </a:outerShdw>
                </a:effectLst>
                <a:latin typeface="宋体" pitchFamily="2" charset="-122"/>
              </a:rPr>
              <a:t>在首页的检索框中直接输入检索式（或检索词）进行检索的方式即为快速检索。首页的</a:t>
            </a:r>
            <a:r>
              <a:rPr kumimoji="1" lang="zh-CN" altLang="en-US" sz="3200">
                <a:effectLst>
                  <a:outerShdw blurRad="38100" dist="38100" dir="2700000" algn="tl">
                    <a:srgbClr val="000000"/>
                  </a:outerShdw>
                </a:effectLst>
                <a:latin typeface="Times New Roman"/>
              </a:rPr>
              <a:t>“</a:t>
            </a:r>
            <a:r>
              <a:rPr kumimoji="1" lang="zh-CN" altLang="en-US" sz="3200">
                <a:effectLst>
                  <a:outerShdw blurRad="38100" dist="38100" dir="2700000" algn="tl">
                    <a:srgbClr val="000000"/>
                  </a:outerShdw>
                </a:effectLst>
                <a:latin typeface="宋体" pitchFamily="2" charset="-122"/>
              </a:rPr>
              <a:t>快速检索</a:t>
            </a:r>
            <a:r>
              <a:rPr kumimoji="1" lang="zh-CN" altLang="en-US" sz="3200">
                <a:effectLst>
                  <a:outerShdw blurRad="38100" dist="38100" dir="2700000" algn="tl">
                    <a:srgbClr val="000000"/>
                  </a:outerShdw>
                </a:effectLst>
                <a:latin typeface="Times New Roman"/>
              </a:rPr>
              <a:t>”</a:t>
            </a:r>
            <a:r>
              <a:rPr kumimoji="1" lang="zh-CN" altLang="en-US" sz="3200">
                <a:effectLst>
                  <a:outerShdw blurRad="38100" dist="38100" dir="2700000" algn="tl">
                    <a:srgbClr val="000000"/>
                  </a:outerShdw>
                </a:effectLst>
                <a:latin typeface="宋体" pitchFamily="2" charset="-122"/>
              </a:rPr>
              <a:t>默认在题名或关键词字段进行检索。</a:t>
            </a:r>
          </a:p>
        </p:txBody>
      </p:sp>
      <p:sp>
        <p:nvSpPr>
          <p:cNvPr id="161808" name="Text Box 16"/>
          <p:cNvSpPr txBox="1">
            <a:spLocks noChangeArrowheads="1"/>
          </p:cNvSpPr>
          <p:nvPr/>
        </p:nvSpPr>
        <p:spPr bwMode="auto">
          <a:xfrm>
            <a:off x="4495800" y="5105400"/>
            <a:ext cx="2057400" cy="366713"/>
          </a:xfrm>
          <a:prstGeom prst="rect">
            <a:avLst/>
          </a:prstGeom>
          <a:solidFill>
            <a:schemeClr val="tx1"/>
          </a:solidFill>
          <a:ln w="12700" cap="sq">
            <a:noFill/>
            <a:miter lim="800000"/>
            <a:headEnd type="none" w="sm" len="sm"/>
            <a:tailEnd type="none" w="sm" len="sm"/>
          </a:ln>
        </p:spPr>
        <p:txBody>
          <a:bodyPr>
            <a:spAutoFit/>
          </a:bodyPr>
          <a:lstStyle/>
          <a:p>
            <a:pPr algn="l">
              <a:spcBef>
                <a:spcPct val="50000"/>
              </a:spcBef>
            </a:pPr>
            <a:r>
              <a:rPr lang="en-US" altLang="zh-CN">
                <a:solidFill>
                  <a:srgbClr val="000099"/>
                </a:solidFill>
              </a:rPr>
              <a:t>cad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808"/>
                                        </p:tgtEl>
                                        <p:attrNameLst>
                                          <p:attrName>style.visibility</p:attrName>
                                        </p:attrNameLst>
                                      </p:cBhvr>
                                      <p:to>
                                        <p:strVal val="visible"/>
                                      </p:to>
                                    </p:set>
                                    <p:animEffect transition="in" filter="dissolve">
                                      <p:cBhvr>
                                        <p:cTn id="7" dur="500"/>
                                        <p:tgtEl>
                                          <p:spTgt spid="16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r>
              <a:rPr lang="zh-CN" altLang="en-US" smtClean="0"/>
              <a:t>快速检索界面二</a:t>
            </a:r>
          </a:p>
        </p:txBody>
      </p:sp>
      <p:sp>
        <p:nvSpPr>
          <p:cNvPr id="61443" name="Rectangle 3"/>
          <p:cNvSpPr>
            <a:spLocks noChangeArrowheads="1"/>
          </p:cNvSpPr>
          <p:nvPr/>
        </p:nvSpPr>
        <p:spPr bwMode="auto">
          <a:xfrm>
            <a:off x="1433513" y="1014413"/>
            <a:ext cx="9144000" cy="0"/>
          </a:xfrm>
          <a:prstGeom prst="rect">
            <a:avLst/>
          </a:prstGeom>
          <a:noFill/>
          <a:ln w="9525">
            <a:noFill/>
            <a:miter lim="800000"/>
            <a:headEnd/>
            <a:tailEnd/>
          </a:ln>
        </p:spPr>
        <p:txBody>
          <a:bodyPr>
            <a:spAutoFit/>
          </a:bodyPr>
          <a:lstStyle/>
          <a:p>
            <a:endParaRPr lang="zh-CN" altLang="en-US"/>
          </a:p>
        </p:txBody>
      </p:sp>
      <p:pic>
        <p:nvPicPr>
          <p:cNvPr id="61444" name="Picture 4" descr="未命名"/>
          <p:cNvPicPr>
            <a:picLocks noChangeAspect="1" noChangeArrowheads="1"/>
          </p:cNvPicPr>
          <p:nvPr/>
        </p:nvPicPr>
        <p:blipFill>
          <a:blip r:embed="rId3" cstate="print"/>
          <a:srcRect/>
          <a:stretch>
            <a:fillRect/>
          </a:stretch>
        </p:blipFill>
        <p:spPr bwMode="auto">
          <a:xfrm>
            <a:off x="0" y="-19050"/>
            <a:ext cx="9144000" cy="696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85800" y="533400"/>
            <a:ext cx="7620000" cy="641350"/>
          </a:xfrm>
          <a:prstGeom prst="rect">
            <a:avLst/>
          </a:prstGeom>
          <a:noFill/>
          <a:ln w="9525">
            <a:noFill/>
            <a:miter lim="800000"/>
            <a:headEnd/>
            <a:tailEnd/>
          </a:ln>
        </p:spPr>
        <p:txBody>
          <a:bodyPr>
            <a:spAutoFit/>
          </a:bodyPr>
          <a:lstStyle/>
          <a:p>
            <a:pPr algn="just"/>
            <a:r>
              <a:rPr kumimoji="1" lang="en-US" altLang="zh-CN">
                <a:latin typeface="Times New Roman" pitchFamily="18" charset="0"/>
                <a:ea typeface="华文中宋" pitchFamily="2" charset="-122"/>
              </a:rPr>
              <a:t>     </a:t>
            </a:r>
            <a:r>
              <a:rPr kumimoji="1" lang="en-US" altLang="zh-CN">
                <a:latin typeface="华文中宋" pitchFamily="2" charset="-122"/>
                <a:ea typeface="华文中宋" pitchFamily="2" charset="-122"/>
              </a:rPr>
              <a:t> </a:t>
            </a:r>
            <a:r>
              <a:rPr kumimoji="1" lang="zh-CN" altLang="en-US">
                <a:latin typeface="华文中宋" pitchFamily="2" charset="-122"/>
                <a:ea typeface="华文中宋" pitchFamily="2" charset="-122"/>
              </a:rPr>
              <a:t>进入结果显示页面，可实现题录文摘的查看或下载，及全文下载功能，同时，也可进行检索条件的再限制检索或重新检索。</a:t>
            </a:r>
          </a:p>
        </p:txBody>
      </p:sp>
      <p:graphicFrame>
        <p:nvGraphicFramePr>
          <p:cNvPr id="9218" name="Object 2"/>
          <p:cNvGraphicFramePr>
            <a:graphicFrameLocks noChangeAspect="1"/>
          </p:cNvGraphicFramePr>
          <p:nvPr/>
        </p:nvGraphicFramePr>
        <p:xfrm>
          <a:off x="838200" y="1219200"/>
          <a:ext cx="7431088" cy="5457825"/>
        </p:xfrm>
        <a:graphic>
          <a:graphicData uri="http://schemas.openxmlformats.org/presentationml/2006/ole">
            <p:oleObj spid="_x0000_s7170" name="位图图像" r:id="rId4" imgW="7430537" imgH="5458587" progId="Paint.Picture">
              <p:embed/>
            </p:oleObj>
          </a:graphicData>
        </a:graphic>
      </p:graphicFrame>
      <p:sp>
        <p:nvSpPr>
          <p:cNvPr id="9220" name="Rectangle 4"/>
          <p:cNvSpPr>
            <a:spLocks noChangeArrowheads="1"/>
          </p:cNvSpPr>
          <p:nvPr/>
        </p:nvSpPr>
        <p:spPr bwMode="auto">
          <a:xfrm>
            <a:off x="3429000" y="3048000"/>
            <a:ext cx="3048000" cy="304800"/>
          </a:xfrm>
          <a:prstGeom prst="rect">
            <a:avLst/>
          </a:prstGeom>
          <a:noFill/>
          <a:ln w="19050">
            <a:solidFill>
              <a:srgbClr val="FF00FF"/>
            </a:solidFill>
            <a:miter lim="800000"/>
            <a:headEnd/>
            <a:tailEnd/>
          </a:ln>
        </p:spPr>
        <p:txBody>
          <a:bodyPr wrap="none" anchor="ctr"/>
          <a:lstStyle/>
          <a:p>
            <a:endParaRPr lang="zh-CN" altLang="en-US"/>
          </a:p>
        </p:txBody>
      </p:sp>
      <p:sp>
        <p:nvSpPr>
          <p:cNvPr id="9221" name="Line 5"/>
          <p:cNvSpPr>
            <a:spLocks noChangeShapeType="1"/>
          </p:cNvSpPr>
          <p:nvPr/>
        </p:nvSpPr>
        <p:spPr bwMode="auto">
          <a:xfrm flipH="1">
            <a:off x="5791200" y="2895600"/>
            <a:ext cx="228600" cy="152400"/>
          </a:xfrm>
          <a:prstGeom prst="line">
            <a:avLst/>
          </a:prstGeom>
          <a:noFill/>
          <a:ln w="9525">
            <a:solidFill>
              <a:srgbClr val="FF00FF"/>
            </a:solidFill>
            <a:round/>
            <a:headEnd/>
            <a:tailEnd type="triangle" w="med" len="med"/>
          </a:ln>
        </p:spPr>
        <p:txBody>
          <a:bodyPr/>
          <a:lstStyle/>
          <a:p>
            <a:endParaRPr lang="zh-CN" altLang="en-US"/>
          </a:p>
        </p:txBody>
      </p:sp>
      <p:sp>
        <p:nvSpPr>
          <p:cNvPr id="9222" name="Rectangle 6"/>
          <p:cNvSpPr>
            <a:spLocks noChangeArrowheads="1"/>
          </p:cNvSpPr>
          <p:nvPr/>
        </p:nvSpPr>
        <p:spPr bwMode="auto">
          <a:xfrm>
            <a:off x="6019800" y="2743200"/>
            <a:ext cx="762000" cy="304800"/>
          </a:xfrm>
          <a:prstGeom prst="rect">
            <a:avLst/>
          </a:prstGeom>
          <a:solidFill>
            <a:schemeClr val="bg1"/>
          </a:solidFill>
          <a:ln w="19050">
            <a:noFill/>
            <a:miter lim="800000"/>
            <a:headEnd/>
            <a:tailEnd/>
          </a:ln>
        </p:spPr>
        <p:txBody>
          <a:bodyPr wrap="none" anchor="ctr"/>
          <a:lstStyle/>
          <a:p>
            <a:r>
              <a:rPr kumimoji="1" lang="zh-CN" altLang="en-US" sz="1300">
                <a:solidFill>
                  <a:srgbClr val="FF00FF"/>
                </a:solidFill>
                <a:latin typeface="Times New Roman" pitchFamily="18" charset="0"/>
                <a:ea typeface="楷体_GB2312" pitchFamily="49" charset="-122"/>
              </a:rPr>
              <a:t>检索结果</a:t>
            </a:r>
          </a:p>
        </p:txBody>
      </p:sp>
      <p:sp>
        <p:nvSpPr>
          <p:cNvPr id="9223" name="Rectangle 7"/>
          <p:cNvSpPr>
            <a:spLocks noChangeArrowheads="1"/>
          </p:cNvSpPr>
          <p:nvPr/>
        </p:nvSpPr>
        <p:spPr bwMode="auto">
          <a:xfrm>
            <a:off x="2514600" y="4419600"/>
            <a:ext cx="914400" cy="152400"/>
          </a:xfrm>
          <a:prstGeom prst="rect">
            <a:avLst/>
          </a:prstGeom>
          <a:noFill/>
          <a:ln w="19050">
            <a:solidFill>
              <a:srgbClr val="FF00FF"/>
            </a:solidFill>
            <a:miter lim="800000"/>
            <a:headEnd/>
            <a:tailEnd/>
          </a:ln>
        </p:spPr>
        <p:txBody>
          <a:bodyPr wrap="none" anchor="ctr"/>
          <a:lstStyle/>
          <a:p>
            <a:endParaRPr lang="zh-CN" altLang="en-US"/>
          </a:p>
        </p:txBody>
      </p:sp>
      <p:sp>
        <p:nvSpPr>
          <p:cNvPr id="9224" name="Rectangle 8"/>
          <p:cNvSpPr>
            <a:spLocks noChangeArrowheads="1"/>
          </p:cNvSpPr>
          <p:nvPr/>
        </p:nvSpPr>
        <p:spPr bwMode="auto">
          <a:xfrm>
            <a:off x="1295400" y="1905000"/>
            <a:ext cx="6629400" cy="838200"/>
          </a:xfrm>
          <a:prstGeom prst="rect">
            <a:avLst/>
          </a:prstGeom>
          <a:noFill/>
          <a:ln w="19050">
            <a:solidFill>
              <a:srgbClr val="FF00FF"/>
            </a:solidFill>
            <a:miter lim="800000"/>
            <a:headEnd/>
            <a:tailEnd/>
          </a:ln>
        </p:spPr>
        <p:txBody>
          <a:bodyPr wrap="none" anchor="ctr"/>
          <a:lstStyle/>
          <a:p>
            <a:endParaRPr lang="zh-CN" altLang="en-US"/>
          </a:p>
        </p:txBody>
      </p:sp>
      <p:sp>
        <p:nvSpPr>
          <p:cNvPr id="9225" name="Line 9"/>
          <p:cNvSpPr>
            <a:spLocks noChangeShapeType="1"/>
          </p:cNvSpPr>
          <p:nvPr/>
        </p:nvSpPr>
        <p:spPr bwMode="auto">
          <a:xfrm flipV="1">
            <a:off x="1676400" y="3810000"/>
            <a:ext cx="228600" cy="152400"/>
          </a:xfrm>
          <a:prstGeom prst="line">
            <a:avLst/>
          </a:prstGeom>
          <a:noFill/>
          <a:ln w="12700">
            <a:solidFill>
              <a:srgbClr val="FF00FF"/>
            </a:solidFill>
            <a:round/>
            <a:headEnd/>
            <a:tailEnd type="triangle" w="med" len="med"/>
          </a:ln>
        </p:spPr>
        <p:txBody>
          <a:bodyPr/>
          <a:lstStyle/>
          <a:p>
            <a:endParaRPr lang="zh-CN" altLang="en-US"/>
          </a:p>
        </p:txBody>
      </p:sp>
      <p:sp>
        <p:nvSpPr>
          <p:cNvPr id="9226" name="Rectangle 10"/>
          <p:cNvSpPr>
            <a:spLocks noChangeArrowheads="1"/>
          </p:cNvSpPr>
          <p:nvPr/>
        </p:nvSpPr>
        <p:spPr bwMode="auto">
          <a:xfrm>
            <a:off x="914400" y="3962400"/>
            <a:ext cx="914400" cy="228600"/>
          </a:xfrm>
          <a:prstGeom prst="rect">
            <a:avLst/>
          </a:prstGeom>
          <a:solidFill>
            <a:schemeClr val="bg1"/>
          </a:solidFill>
          <a:ln w="19050">
            <a:noFill/>
            <a:miter lim="800000"/>
            <a:headEnd/>
            <a:tailEnd/>
          </a:ln>
        </p:spPr>
        <p:txBody>
          <a:bodyPr wrap="none" anchor="ctr"/>
          <a:lstStyle/>
          <a:p>
            <a:r>
              <a:rPr kumimoji="1" lang="zh-CN" altLang="en-US" sz="1300">
                <a:solidFill>
                  <a:srgbClr val="FF00FF"/>
                </a:solidFill>
                <a:latin typeface="Times New Roman" pitchFamily="18" charset="0"/>
                <a:ea typeface="楷体_GB2312" pitchFamily="49" charset="-122"/>
              </a:rPr>
              <a:t>全文下载</a:t>
            </a:r>
          </a:p>
        </p:txBody>
      </p:sp>
      <p:sp>
        <p:nvSpPr>
          <p:cNvPr id="9227" name="Line 11"/>
          <p:cNvSpPr>
            <a:spLocks noChangeShapeType="1"/>
          </p:cNvSpPr>
          <p:nvPr/>
        </p:nvSpPr>
        <p:spPr bwMode="auto">
          <a:xfrm flipH="1" flipV="1">
            <a:off x="6553200" y="2667000"/>
            <a:ext cx="304800" cy="0"/>
          </a:xfrm>
          <a:prstGeom prst="line">
            <a:avLst/>
          </a:prstGeom>
          <a:noFill/>
          <a:ln w="12700">
            <a:solidFill>
              <a:srgbClr val="FF00FF"/>
            </a:solidFill>
            <a:round/>
            <a:headEnd/>
            <a:tailEnd type="triangle" w="med" len="med"/>
          </a:ln>
        </p:spPr>
        <p:txBody>
          <a:bodyPr/>
          <a:lstStyle/>
          <a:p>
            <a:endParaRPr lang="zh-CN" altLang="en-US"/>
          </a:p>
        </p:txBody>
      </p:sp>
      <p:sp>
        <p:nvSpPr>
          <p:cNvPr id="9228" name="Rectangle 12"/>
          <p:cNvSpPr>
            <a:spLocks noChangeArrowheads="1"/>
          </p:cNvSpPr>
          <p:nvPr/>
        </p:nvSpPr>
        <p:spPr bwMode="auto">
          <a:xfrm>
            <a:off x="6934200" y="2514600"/>
            <a:ext cx="914400" cy="228600"/>
          </a:xfrm>
          <a:prstGeom prst="rect">
            <a:avLst/>
          </a:prstGeom>
          <a:solidFill>
            <a:schemeClr val="bg1"/>
          </a:solidFill>
          <a:ln w="19050">
            <a:noFill/>
            <a:miter lim="800000"/>
            <a:headEnd/>
            <a:tailEnd/>
          </a:ln>
        </p:spPr>
        <p:txBody>
          <a:bodyPr wrap="none" anchor="ctr"/>
          <a:lstStyle/>
          <a:p>
            <a:r>
              <a:rPr kumimoji="1" lang="zh-CN" altLang="en-US" sz="1300">
                <a:solidFill>
                  <a:srgbClr val="FF00FF"/>
                </a:solidFill>
                <a:latin typeface="Times New Roman" pitchFamily="18" charset="0"/>
                <a:ea typeface="楷体_GB2312" pitchFamily="49" charset="-122"/>
              </a:rPr>
              <a:t>二次检索选项</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2451"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
        <p:nvSpPr>
          <p:cNvPr id="62468" name="Rectangle 4"/>
          <p:cNvSpPr>
            <a:spLocks noChangeArrowheads="1"/>
          </p:cNvSpPr>
          <p:nvPr/>
        </p:nvSpPr>
        <p:spPr bwMode="auto">
          <a:xfrm>
            <a:off x="1908175" y="2565400"/>
            <a:ext cx="3311525" cy="576263"/>
          </a:xfrm>
          <a:prstGeom prst="rect">
            <a:avLst/>
          </a:prstGeom>
          <a:noFill/>
          <a:ln w="9525" algn="ctr">
            <a:solidFill>
              <a:schemeClr val="bg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2451">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938338" y="1176338"/>
            <a:ext cx="9144000" cy="0"/>
          </a:xfrm>
          <a:prstGeom prst="rect">
            <a:avLst/>
          </a:prstGeom>
          <a:noFill/>
          <a:ln w="9525">
            <a:noFill/>
            <a:miter lim="800000"/>
            <a:headEnd/>
            <a:tailEnd/>
          </a:ln>
        </p:spPr>
        <p:txBody>
          <a:bodyPr>
            <a:spAutoFit/>
          </a:bodyPr>
          <a:lstStyle/>
          <a:p>
            <a:endParaRPr lang="zh-CN" altLang="en-US"/>
          </a:p>
        </p:txBody>
      </p:sp>
      <p:pic>
        <p:nvPicPr>
          <p:cNvPr id="63491" name="Picture 3" descr="高级检索"/>
          <p:cNvPicPr>
            <a:picLocks noChangeAspect="1" noChangeArrowheads="1"/>
          </p:cNvPicPr>
          <p:nvPr/>
        </p:nvPicPr>
        <p:blipFill>
          <a:blip r:embed="rId3" cstate="print"/>
          <a:srcRect/>
          <a:stretch>
            <a:fillRect/>
          </a:stretch>
        </p:blipFill>
        <p:spPr bwMode="auto">
          <a:xfrm>
            <a:off x="0" y="3657600"/>
            <a:ext cx="9144000" cy="3200400"/>
          </a:xfrm>
          <a:prstGeom prst="rect">
            <a:avLst/>
          </a:prstGeom>
          <a:noFill/>
          <a:ln w="9525">
            <a:noFill/>
            <a:miter lim="800000"/>
            <a:headEnd/>
            <a:tailEnd/>
          </a:ln>
        </p:spPr>
      </p:pic>
      <p:sp>
        <p:nvSpPr>
          <p:cNvPr id="63492" name="Rectangle 4"/>
          <p:cNvSpPr>
            <a:spLocks noChangeArrowheads="1"/>
          </p:cNvSpPr>
          <p:nvPr/>
        </p:nvSpPr>
        <p:spPr bwMode="auto">
          <a:xfrm>
            <a:off x="4129088" y="3309938"/>
            <a:ext cx="9144000" cy="0"/>
          </a:xfrm>
          <a:prstGeom prst="rect">
            <a:avLst/>
          </a:prstGeom>
          <a:noFill/>
          <a:ln w="9525">
            <a:noFill/>
            <a:miter lim="800000"/>
            <a:headEnd/>
            <a:tailEnd/>
          </a:ln>
        </p:spPr>
        <p:txBody>
          <a:bodyPr>
            <a:spAutoFit/>
          </a:bodyPr>
          <a:lstStyle/>
          <a:p>
            <a:endParaRPr lang="zh-CN" altLang="en-US"/>
          </a:p>
        </p:txBody>
      </p:sp>
      <p:grpSp>
        <p:nvGrpSpPr>
          <p:cNvPr id="2" name="Group 5"/>
          <p:cNvGrpSpPr>
            <a:grpSpLocks/>
          </p:cNvGrpSpPr>
          <p:nvPr/>
        </p:nvGrpSpPr>
        <p:grpSpPr bwMode="auto">
          <a:xfrm>
            <a:off x="533400" y="1735138"/>
            <a:ext cx="8001000" cy="1617662"/>
            <a:chOff x="336" y="864"/>
            <a:chExt cx="5040" cy="1019"/>
          </a:xfrm>
        </p:grpSpPr>
        <p:sp>
          <p:nvSpPr>
            <p:cNvPr id="63495" name="Rectangle 6"/>
            <p:cNvSpPr>
              <a:spLocks noChangeArrowheads="1"/>
            </p:cNvSpPr>
            <p:nvPr/>
          </p:nvSpPr>
          <p:spPr bwMode="auto">
            <a:xfrm>
              <a:off x="336" y="864"/>
              <a:ext cx="5040" cy="1019"/>
            </a:xfrm>
            <a:prstGeom prst="rect">
              <a:avLst/>
            </a:prstGeom>
            <a:noFill/>
            <a:ln w="9525">
              <a:noFill/>
              <a:miter lim="800000"/>
              <a:headEnd/>
              <a:tailEnd/>
            </a:ln>
          </p:spPr>
          <p:txBody>
            <a:bodyPr>
              <a:spAutoFit/>
            </a:bodyPr>
            <a:lstStyle/>
            <a:p>
              <a:pPr algn="l">
                <a:lnSpc>
                  <a:spcPct val="90000"/>
                </a:lnSpc>
                <a:spcBef>
                  <a:spcPct val="50000"/>
                </a:spcBef>
              </a:pPr>
              <a:r>
                <a:rPr kumimoji="1" lang="en-US" altLang="zh-CN" sz="2000">
                  <a:latin typeface="华文中宋" pitchFamily="2" charset="-122"/>
                  <a:ea typeface="华文中宋" pitchFamily="2" charset="-122"/>
                </a:rPr>
                <a:t>  </a:t>
              </a:r>
              <a:r>
                <a:rPr kumimoji="1" lang="zh-CN" altLang="en-US" sz="2000">
                  <a:latin typeface="华文中宋" pitchFamily="2" charset="-122"/>
                  <a:ea typeface="华文中宋" pitchFamily="2" charset="-122"/>
                </a:rPr>
                <a:t>点击               按钮即可进入高级检索页面。高级检索提供两种方式供读者选择使用：向导式检索、直接输入检索式检索。</a:t>
              </a:r>
            </a:p>
            <a:p>
              <a:pPr algn="l">
                <a:lnSpc>
                  <a:spcPct val="90000"/>
                </a:lnSpc>
                <a:spcBef>
                  <a:spcPct val="50000"/>
                </a:spcBef>
              </a:pPr>
              <a:r>
                <a:rPr kumimoji="1" lang="zh-CN" altLang="en-US" sz="2000">
                  <a:latin typeface="华文中宋" pitchFamily="2" charset="-122"/>
                  <a:ea typeface="华文中宋" pitchFamily="2" charset="-122"/>
                </a:rPr>
                <a:t>  向导式检索为读者提供分栏式检索词输入方法。可选择逻辑运算、检索项、匹配度外，还可以进行相应字段扩展信息的限定，最大程度的提高了检准率。</a:t>
              </a:r>
            </a:p>
          </p:txBody>
        </p:sp>
        <p:pic>
          <p:nvPicPr>
            <p:cNvPr id="63496" name="Picture 7"/>
            <p:cNvPicPr>
              <a:picLocks noChangeAspect="1" noChangeArrowheads="1"/>
            </p:cNvPicPr>
            <p:nvPr/>
          </p:nvPicPr>
          <p:blipFill>
            <a:blip r:embed="rId4" cstate="print"/>
            <a:srcRect/>
            <a:stretch>
              <a:fillRect/>
            </a:stretch>
          </p:blipFill>
          <p:spPr bwMode="auto">
            <a:xfrm>
              <a:off x="1056" y="864"/>
              <a:ext cx="672" cy="181"/>
            </a:xfrm>
            <a:prstGeom prst="rect">
              <a:avLst/>
            </a:prstGeom>
            <a:noFill/>
            <a:ln w="9525">
              <a:noFill/>
              <a:miter lim="800000"/>
              <a:headEnd/>
              <a:tailEnd/>
            </a:ln>
          </p:spPr>
        </p:pic>
      </p:grpSp>
      <p:sp>
        <p:nvSpPr>
          <p:cNvPr id="63494" name="Rectangle 8"/>
          <p:cNvSpPr>
            <a:spLocks noGrp="1" noRot="1" noChangeArrowheads="1"/>
          </p:cNvSpPr>
          <p:nvPr>
            <p:ph type="title"/>
          </p:nvPr>
        </p:nvSpPr>
        <p:spPr>
          <a:xfrm>
            <a:off x="1419225" y="274638"/>
            <a:ext cx="5976938" cy="915987"/>
          </a:xfrm>
          <a:solidFill>
            <a:schemeClr val="bg1"/>
          </a:solidFill>
        </p:spPr>
        <p:txBody>
          <a:bodyPr/>
          <a:lstStyle/>
          <a:p>
            <a:pPr eaLnBrk="1" hangingPunct="1"/>
            <a:r>
              <a:rPr lang="zh-CN" altLang="en-US" sz="4000" smtClean="0">
                <a:ea typeface="华文中宋" pitchFamily="2" charset="-122"/>
              </a:rPr>
              <a:t>高级检索界面</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09600" y="6019800"/>
            <a:ext cx="8128000" cy="457200"/>
          </a:xfrm>
          <a:prstGeom prst="rect">
            <a:avLst/>
          </a:prstGeom>
          <a:solidFill>
            <a:schemeClr val="bg1"/>
          </a:solidFill>
          <a:ln w="9525">
            <a:noFill/>
            <a:miter lim="800000"/>
            <a:headEnd/>
            <a:tailEnd/>
          </a:ln>
        </p:spPr>
        <p:txBody>
          <a:bodyPr>
            <a:spAutoFit/>
          </a:bodyPr>
          <a:lstStyle/>
          <a:p>
            <a:pPr algn="l"/>
            <a:r>
              <a:rPr kumimoji="1" lang="zh-CN" altLang="en-US" sz="2400">
                <a:solidFill>
                  <a:schemeClr val="hlink"/>
                </a:solidFill>
                <a:latin typeface="华文中宋" pitchFamily="2" charset="-122"/>
                <a:ea typeface="华文中宋" pitchFamily="2" charset="-122"/>
              </a:rPr>
              <a:t>（（</a:t>
            </a:r>
            <a:r>
              <a:rPr kumimoji="1" lang="en-US" altLang="zh-CN" sz="2400">
                <a:solidFill>
                  <a:schemeClr val="hlink"/>
                </a:solidFill>
                <a:latin typeface="华文中宋" pitchFamily="2" charset="-122"/>
                <a:ea typeface="华文中宋" pitchFamily="2" charset="-122"/>
              </a:rPr>
              <a:t>U=</a:t>
            </a:r>
            <a:r>
              <a:rPr kumimoji="1" lang="zh-CN" altLang="en-US" sz="2400">
                <a:solidFill>
                  <a:schemeClr val="hlink"/>
                </a:solidFill>
                <a:latin typeface="华文中宋" pitchFamily="2" charset="-122"/>
                <a:ea typeface="华文中宋" pitchFamily="2" charset="-122"/>
              </a:rPr>
              <a:t>大学生*</a:t>
            </a:r>
            <a:r>
              <a:rPr kumimoji="1" lang="en-US" altLang="zh-CN" sz="2400">
                <a:solidFill>
                  <a:schemeClr val="hlink"/>
                </a:solidFill>
                <a:latin typeface="华文中宋" pitchFamily="2" charset="-122"/>
                <a:ea typeface="华文中宋" pitchFamily="2" charset="-122"/>
              </a:rPr>
              <a:t>U=</a:t>
            </a:r>
            <a:r>
              <a:rPr kumimoji="1" lang="zh-CN" altLang="en-US" sz="2400">
                <a:solidFill>
                  <a:schemeClr val="hlink"/>
                </a:solidFill>
                <a:latin typeface="华文中宋" pitchFamily="2" charset="-122"/>
                <a:ea typeface="华文中宋" pitchFamily="2" charset="-122"/>
              </a:rPr>
              <a:t>信息素养）</a:t>
            </a:r>
            <a:r>
              <a:rPr kumimoji="1" lang="en-US" altLang="zh-CN" sz="2400">
                <a:solidFill>
                  <a:schemeClr val="hlink"/>
                </a:solidFill>
                <a:latin typeface="华文中宋" pitchFamily="2" charset="-122"/>
                <a:ea typeface="华文中宋" pitchFamily="2" charset="-122"/>
              </a:rPr>
              <a:t>+ U=</a:t>
            </a:r>
            <a:r>
              <a:rPr kumimoji="1" lang="zh-CN" altLang="en-US" sz="2400">
                <a:solidFill>
                  <a:schemeClr val="hlink"/>
                </a:solidFill>
                <a:latin typeface="华文中宋" pitchFamily="2" charset="-122"/>
                <a:ea typeface="华文中宋" pitchFamily="2" charset="-122"/>
              </a:rPr>
              <a:t>大学生）*</a:t>
            </a:r>
            <a:r>
              <a:rPr kumimoji="1" lang="en-US" altLang="zh-CN" sz="2400">
                <a:solidFill>
                  <a:schemeClr val="hlink"/>
                </a:solidFill>
                <a:latin typeface="华文中宋" pitchFamily="2" charset="-122"/>
                <a:ea typeface="华文中宋" pitchFamily="2" charset="-122"/>
              </a:rPr>
              <a:t>U=</a:t>
            </a:r>
            <a:r>
              <a:rPr kumimoji="1" lang="zh-CN" altLang="en-US" sz="2400">
                <a:solidFill>
                  <a:schemeClr val="hlink"/>
                </a:solidFill>
                <a:latin typeface="华文中宋" pitchFamily="2" charset="-122"/>
                <a:ea typeface="华文中宋" pitchFamily="2" charset="-122"/>
              </a:rPr>
              <a:t>检索能力</a:t>
            </a:r>
          </a:p>
        </p:txBody>
      </p:sp>
      <p:grpSp>
        <p:nvGrpSpPr>
          <p:cNvPr id="2" name="Group 3"/>
          <p:cNvGrpSpPr>
            <a:grpSpLocks/>
          </p:cNvGrpSpPr>
          <p:nvPr/>
        </p:nvGrpSpPr>
        <p:grpSpPr bwMode="auto">
          <a:xfrm>
            <a:off x="7620000" y="6096000"/>
            <a:ext cx="819150" cy="563563"/>
            <a:chOff x="4620" y="2640"/>
            <a:chExt cx="516" cy="355"/>
          </a:xfrm>
        </p:grpSpPr>
        <p:sp>
          <p:nvSpPr>
            <p:cNvPr id="64525" name="Line 4"/>
            <p:cNvSpPr>
              <a:spLocks noChangeShapeType="1"/>
            </p:cNvSpPr>
            <p:nvPr/>
          </p:nvSpPr>
          <p:spPr bwMode="auto">
            <a:xfrm>
              <a:off x="4620" y="2755"/>
              <a:ext cx="192" cy="240"/>
            </a:xfrm>
            <a:prstGeom prst="line">
              <a:avLst/>
            </a:prstGeom>
            <a:noFill/>
            <a:ln w="88900">
              <a:solidFill>
                <a:srgbClr val="FF0000"/>
              </a:solidFill>
              <a:round/>
              <a:headEnd/>
              <a:tailEnd/>
            </a:ln>
          </p:spPr>
          <p:txBody>
            <a:bodyPr/>
            <a:lstStyle/>
            <a:p>
              <a:endParaRPr lang="zh-CN" altLang="en-US"/>
            </a:p>
          </p:txBody>
        </p:sp>
        <p:sp>
          <p:nvSpPr>
            <p:cNvPr id="64526" name="Line 5"/>
            <p:cNvSpPr>
              <a:spLocks noChangeShapeType="1"/>
            </p:cNvSpPr>
            <p:nvPr/>
          </p:nvSpPr>
          <p:spPr bwMode="auto">
            <a:xfrm flipV="1">
              <a:off x="4800" y="2640"/>
              <a:ext cx="336" cy="336"/>
            </a:xfrm>
            <a:prstGeom prst="line">
              <a:avLst/>
            </a:prstGeom>
            <a:noFill/>
            <a:ln w="88900">
              <a:solidFill>
                <a:srgbClr val="FF0000"/>
              </a:solidFill>
              <a:round/>
              <a:headEnd/>
              <a:tailEnd/>
            </a:ln>
          </p:spPr>
          <p:txBody>
            <a:bodyPr/>
            <a:lstStyle/>
            <a:p>
              <a:endParaRPr lang="zh-CN" altLang="en-US"/>
            </a:p>
          </p:txBody>
        </p:sp>
      </p:grpSp>
      <p:sp>
        <p:nvSpPr>
          <p:cNvPr id="166918" name="Rectangle 6"/>
          <p:cNvSpPr>
            <a:spLocks noChangeArrowheads="1"/>
          </p:cNvSpPr>
          <p:nvPr/>
        </p:nvSpPr>
        <p:spPr bwMode="auto">
          <a:xfrm>
            <a:off x="1828800" y="2514600"/>
            <a:ext cx="6038850" cy="366713"/>
          </a:xfrm>
          <a:prstGeom prst="rect">
            <a:avLst/>
          </a:prstGeom>
          <a:noFill/>
          <a:ln w="9525">
            <a:noFill/>
            <a:miter lim="800000"/>
            <a:headEnd/>
            <a:tailEnd/>
          </a:ln>
        </p:spPr>
        <p:txBody>
          <a:bodyPr wrap="none">
            <a:spAutoFit/>
          </a:bodyPr>
          <a:lstStyle/>
          <a:p>
            <a:pPr algn="l">
              <a:spcBef>
                <a:spcPct val="20000"/>
              </a:spcBef>
            </a:pPr>
            <a:r>
              <a:rPr kumimoji="1" lang="zh-CN" altLang="en-US">
                <a:solidFill>
                  <a:srgbClr val="FFCC00"/>
                </a:solidFill>
                <a:latin typeface="华文中宋" pitchFamily="2" charset="-122"/>
                <a:ea typeface="华文中宋" pitchFamily="2" charset="-122"/>
              </a:rPr>
              <a:t>（</a:t>
            </a:r>
            <a:r>
              <a:rPr kumimoji="1" lang="en-US" altLang="zh-CN">
                <a:solidFill>
                  <a:srgbClr val="FFCC00"/>
                </a:solidFill>
                <a:latin typeface="华文中宋" pitchFamily="2" charset="-122"/>
                <a:ea typeface="华文中宋" pitchFamily="2" charset="-122"/>
              </a:rPr>
              <a:t>U=</a:t>
            </a:r>
            <a:r>
              <a:rPr kumimoji="1" lang="zh-CN" altLang="en-US">
                <a:solidFill>
                  <a:srgbClr val="FFCC00"/>
                </a:solidFill>
                <a:latin typeface="华文中宋" pitchFamily="2" charset="-122"/>
                <a:ea typeface="华文中宋" pitchFamily="2" charset="-122"/>
              </a:rPr>
              <a:t>大学生*</a:t>
            </a:r>
            <a:r>
              <a:rPr kumimoji="1" lang="en-US" altLang="zh-CN">
                <a:solidFill>
                  <a:srgbClr val="FFCC00"/>
                </a:solidFill>
                <a:latin typeface="华文中宋" pitchFamily="2" charset="-122"/>
                <a:ea typeface="华文中宋" pitchFamily="2" charset="-122"/>
              </a:rPr>
              <a:t>U=</a:t>
            </a:r>
            <a:r>
              <a:rPr kumimoji="1" lang="zh-CN" altLang="en-US">
                <a:solidFill>
                  <a:srgbClr val="FFCC00"/>
                </a:solidFill>
                <a:latin typeface="华文中宋" pitchFamily="2" charset="-122"/>
                <a:ea typeface="华文中宋" pitchFamily="2" charset="-122"/>
              </a:rPr>
              <a:t>信息素养）</a:t>
            </a:r>
            <a:r>
              <a:rPr kumimoji="1" lang="en-US" altLang="zh-CN">
                <a:solidFill>
                  <a:srgbClr val="FFCC00"/>
                </a:solidFill>
                <a:latin typeface="华文中宋" pitchFamily="2" charset="-122"/>
                <a:ea typeface="华文中宋" pitchFamily="2" charset="-122"/>
              </a:rPr>
              <a:t>+ </a:t>
            </a:r>
            <a:r>
              <a:rPr kumimoji="1" lang="zh-CN" altLang="en-US">
                <a:solidFill>
                  <a:srgbClr val="FFCC00"/>
                </a:solidFill>
                <a:latin typeface="华文中宋" pitchFamily="2" charset="-122"/>
                <a:ea typeface="华文中宋" pitchFamily="2" charset="-122"/>
              </a:rPr>
              <a:t>（</a:t>
            </a:r>
            <a:r>
              <a:rPr kumimoji="1" lang="en-US" altLang="zh-CN">
                <a:solidFill>
                  <a:srgbClr val="FFCC00"/>
                </a:solidFill>
                <a:latin typeface="华文中宋" pitchFamily="2" charset="-122"/>
                <a:ea typeface="华文中宋" pitchFamily="2" charset="-122"/>
              </a:rPr>
              <a:t>U=</a:t>
            </a:r>
            <a:r>
              <a:rPr kumimoji="1" lang="zh-CN" altLang="en-US">
                <a:solidFill>
                  <a:srgbClr val="FFCC00"/>
                </a:solidFill>
                <a:latin typeface="华文中宋" pitchFamily="2" charset="-122"/>
                <a:ea typeface="华文中宋" pitchFamily="2" charset="-122"/>
              </a:rPr>
              <a:t>大学生*</a:t>
            </a:r>
            <a:r>
              <a:rPr kumimoji="1" lang="en-US" altLang="zh-CN">
                <a:solidFill>
                  <a:srgbClr val="FFCC00"/>
                </a:solidFill>
                <a:latin typeface="华文中宋" pitchFamily="2" charset="-122"/>
                <a:ea typeface="华文中宋" pitchFamily="2" charset="-122"/>
              </a:rPr>
              <a:t>U=</a:t>
            </a:r>
            <a:r>
              <a:rPr kumimoji="1" lang="zh-CN" altLang="en-US">
                <a:solidFill>
                  <a:srgbClr val="FFCC00"/>
                </a:solidFill>
                <a:latin typeface="华文中宋" pitchFamily="2" charset="-122"/>
                <a:ea typeface="华文中宋" pitchFamily="2" charset="-122"/>
              </a:rPr>
              <a:t>检索能力 ）</a:t>
            </a:r>
          </a:p>
        </p:txBody>
      </p:sp>
      <p:sp>
        <p:nvSpPr>
          <p:cNvPr id="64517" name="Rectangle 7"/>
          <p:cNvSpPr>
            <a:spLocks noChangeArrowheads="1"/>
          </p:cNvSpPr>
          <p:nvPr/>
        </p:nvSpPr>
        <p:spPr bwMode="auto">
          <a:xfrm>
            <a:off x="685800" y="1371600"/>
            <a:ext cx="7696200" cy="457200"/>
          </a:xfrm>
          <a:prstGeom prst="rect">
            <a:avLst/>
          </a:prstGeom>
          <a:noFill/>
          <a:ln w="9525">
            <a:noFill/>
            <a:miter lim="800000"/>
            <a:headEnd/>
            <a:tailEnd/>
          </a:ln>
        </p:spPr>
        <p:txBody>
          <a:bodyPr>
            <a:spAutoFit/>
          </a:bodyPr>
          <a:lstStyle/>
          <a:p>
            <a:pPr algn="l"/>
            <a:r>
              <a:rPr kumimoji="1" lang="zh-CN" altLang="en-US" sz="2400">
                <a:solidFill>
                  <a:srgbClr val="FFFF66"/>
                </a:solidFill>
                <a:latin typeface="宋体" pitchFamily="2" charset="-122"/>
                <a:ea typeface="华文中宋" pitchFamily="2" charset="-122"/>
              </a:rPr>
              <a:t>检索执行的优先顺序</a:t>
            </a:r>
            <a:r>
              <a:rPr kumimoji="1" lang="en-US" altLang="zh-CN" sz="2400">
                <a:solidFill>
                  <a:srgbClr val="FFFF66"/>
                </a:solidFill>
                <a:latin typeface="Times New Roman" pitchFamily="18" charset="0"/>
                <a:ea typeface="华文中宋" pitchFamily="2" charset="-122"/>
              </a:rPr>
              <a:t>——</a:t>
            </a:r>
            <a:r>
              <a:rPr kumimoji="1" lang="zh-CN" altLang="en-US" sz="2400">
                <a:solidFill>
                  <a:srgbClr val="FFFF66"/>
                </a:solidFill>
                <a:latin typeface="宋体" pitchFamily="2" charset="-122"/>
                <a:ea typeface="华文中宋" pitchFamily="2" charset="-122"/>
              </a:rPr>
              <a:t>严格按照由上到下的顺序进行</a:t>
            </a:r>
          </a:p>
        </p:txBody>
      </p:sp>
      <p:grpSp>
        <p:nvGrpSpPr>
          <p:cNvPr id="3" name="Group 8"/>
          <p:cNvGrpSpPr>
            <a:grpSpLocks/>
          </p:cNvGrpSpPr>
          <p:nvPr/>
        </p:nvGrpSpPr>
        <p:grpSpPr bwMode="auto">
          <a:xfrm>
            <a:off x="914400" y="1524000"/>
            <a:ext cx="7010400" cy="4191000"/>
            <a:chOff x="576" y="960"/>
            <a:chExt cx="3936" cy="2592"/>
          </a:xfrm>
        </p:grpSpPr>
        <p:pic>
          <p:nvPicPr>
            <p:cNvPr id="64523" name="Picture 9" descr="高级检索帮助页面1"/>
            <p:cNvPicPr>
              <a:picLocks noChangeAspect="1" noChangeArrowheads="1"/>
            </p:cNvPicPr>
            <p:nvPr/>
          </p:nvPicPr>
          <p:blipFill>
            <a:blip r:embed="rId3" cstate="print"/>
            <a:srcRect/>
            <a:stretch>
              <a:fillRect/>
            </a:stretch>
          </p:blipFill>
          <p:spPr bwMode="auto">
            <a:xfrm>
              <a:off x="576" y="1824"/>
              <a:ext cx="3936" cy="1728"/>
            </a:xfrm>
            <a:prstGeom prst="rect">
              <a:avLst/>
            </a:prstGeom>
            <a:noFill/>
            <a:ln w="9525">
              <a:noFill/>
              <a:miter lim="800000"/>
              <a:headEnd/>
              <a:tailEnd/>
            </a:ln>
          </p:spPr>
        </p:pic>
        <p:sp>
          <p:nvSpPr>
            <p:cNvPr id="64524" name="Rectangle 10"/>
            <p:cNvSpPr>
              <a:spLocks noChangeArrowheads="1"/>
            </p:cNvSpPr>
            <p:nvPr/>
          </p:nvSpPr>
          <p:spPr bwMode="auto">
            <a:xfrm>
              <a:off x="672" y="960"/>
              <a:ext cx="2064" cy="720"/>
            </a:xfrm>
            <a:prstGeom prst="rect">
              <a:avLst/>
            </a:prstGeom>
            <a:noFill/>
            <a:ln w="9525">
              <a:noFill/>
              <a:miter lim="800000"/>
              <a:headEnd/>
              <a:tailEnd/>
            </a:ln>
          </p:spPr>
          <p:txBody>
            <a:bodyPr wrap="none" anchor="ctr"/>
            <a:lstStyle/>
            <a:p>
              <a:pPr>
                <a:spcBef>
                  <a:spcPct val="20000"/>
                </a:spcBef>
              </a:pPr>
              <a:r>
                <a:rPr kumimoji="1" lang="en-US" altLang="zh-CN">
                  <a:solidFill>
                    <a:srgbClr val="FFFFFF"/>
                  </a:solidFill>
                  <a:latin typeface="华文中宋" pitchFamily="2" charset="-122"/>
                  <a:ea typeface="华文中宋" pitchFamily="2" charset="-122"/>
                </a:rPr>
                <a:t>  </a:t>
              </a:r>
              <a:r>
                <a:rPr kumimoji="1" lang="zh-CN" altLang="en-US" sz="2400">
                  <a:solidFill>
                    <a:srgbClr val="FFFFFF"/>
                  </a:solidFill>
                  <a:latin typeface="华文中宋" pitchFamily="2" charset="-122"/>
                  <a:ea typeface="华文中宋" pitchFamily="2" charset="-122"/>
                </a:rPr>
                <a:t>图中显示的检索条件得到的检索结果为：</a:t>
              </a:r>
            </a:p>
          </p:txBody>
        </p:sp>
      </p:grpSp>
      <p:grpSp>
        <p:nvGrpSpPr>
          <p:cNvPr id="4" name="Group 11"/>
          <p:cNvGrpSpPr>
            <a:grpSpLocks/>
          </p:cNvGrpSpPr>
          <p:nvPr/>
        </p:nvGrpSpPr>
        <p:grpSpPr bwMode="auto">
          <a:xfrm>
            <a:off x="7467600" y="2286000"/>
            <a:ext cx="928688" cy="809625"/>
            <a:chOff x="4704" y="1938"/>
            <a:chExt cx="585" cy="510"/>
          </a:xfrm>
        </p:grpSpPr>
        <p:sp>
          <p:nvSpPr>
            <p:cNvPr id="64521" name="Line 12"/>
            <p:cNvSpPr>
              <a:spLocks noChangeShapeType="1"/>
            </p:cNvSpPr>
            <p:nvPr/>
          </p:nvSpPr>
          <p:spPr bwMode="auto">
            <a:xfrm>
              <a:off x="4704" y="1968"/>
              <a:ext cx="585" cy="480"/>
            </a:xfrm>
            <a:prstGeom prst="line">
              <a:avLst/>
            </a:prstGeom>
            <a:noFill/>
            <a:ln w="88900">
              <a:solidFill>
                <a:srgbClr val="FF0000"/>
              </a:solidFill>
              <a:round/>
              <a:headEnd/>
              <a:tailEnd/>
            </a:ln>
          </p:spPr>
          <p:txBody>
            <a:bodyPr/>
            <a:lstStyle/>
            <a:p>
              <a:endParaRPr lang="zh-CN" altLang="en-US"/>
            </a:p>
          </p:txBody>
        </p:sp>
        <p:sp>
          <p:nvSpPr>
            <p:cNvPr id="64522" name="Line 13"/>
            <p:cNvSpPr>
              <a:spLocks noChangeShapeType="1"/>
            </p:cNvSpPr>
            <p:nvPr/>
          </p:nvSpPr>
          <p:spPr bwMode="auto">
            <a:xfrm flipH="1">
              <a:off x="4752" y="1938"/>
              <a:ext cx="466" cy="510"/>
            </a:xfrm>
            <a:prstGeom prst="line">
              <a:avLst/>
            </a:prstGeom>
            <a:noFill/>
            <a:ln w="88900">
              <a:solidFill>
                <a:srgbClr val="FF0000"/>
              </a:solidFill>
              <a:round/>
              <a:headEnd/>
              <a:tailEnd/>
            </a:ln>
          </p:spPr>
          <p:txBody>
            <a:bodyPr/>
            <a:lstStyle/>
            <a:p>
              <a:endParaRPr lang="zh-CN" altLang="en-US"/>
            </a:p>
          </p:txBody>
        </p:sp>
      </p:grpSp>
      <p:sp>
        <p:nvSpPr>
          <p:cNvPr id="64520" name="Rectangle 14"/>
          <p:cNvSpPr>
            <a:spLocks noGrp="1" noRot="1" noChangeArrowheads="1"/>
          </p:cNvSpPr>
          <p:nvPr>
            <p:ph type="title"/>
          </p:nvPr>
        </p:nvSpPr>
        <p:spPr>
          <a:xfrm>
            <a:off x="2228850" y="471488"/>
            <a:ext cx="4862513" cy="722312"/>
          </a:xfrm>
          <a:solidFill>
            <a:schemeClr val="bg1"/>
          </a:solidFill>
        </p:spPr>
        <p:txBody>
          <a:bodyPr/>
          <a:lstStyle/>
          <a:p>
            <a:pPr eaLnBrk="1" hangingPunct="1"/>
            <a:r>
              <a:rPr lang="zh-CN" altLang="en-US" sz="3600" b="0" smtClean="0">
                <a:ea typeface="华文中宋" pitchFamily="2" charset="-122"/>
              </a:rPr>
              <a:t>检索规则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66914"/>
                                        </p:tgtEl>
                                        <p:attrNameLst>
                                          <p:attrName>style.visibility</p:attrName>
                                        </p:attrNameLst>
                                      </p:cBhvr>
                                      <p:to>
                                        <p:strVal val="visible"/>
                                      </p:to>
                                    </p:set>
                                    <p:anim calcmode="lin" valueType="num">
                                      <p:cBhvr additive="base">
                                        <p:cTn id="15" dur="500" fill="hold"/>
                                        <p:tgtEl>
                                          <p:spTgt spid="166914"/>
                                        </p:tgtEl>
                                        <p:attrNameLst>
                                          <p:attrName>ppt_x</p:attrName>
                                        </p:attrNameLst>
                                      </p:cBhvr>
                                      <p:tavLst>
                                        <p:tav tm="0">
                                          <p:val>
                                            <p:strVal val="0-#ppt_w/2"/>
                                          </p:val>
                                        </p:tav>
                                        <p:tav tm="100000">
                                          <p:val>
                                            <p:strVal val="#ppt_x"/>
                                          </p:val>
                                        </p:tav>
                                      </p:tavLst>
                                    </p:anim>
                                    <p:anim calcmode="lin" valueType="num">
                                      <p:cBhvr additive="base">
                                        <p:cTn id="16" dur="500" fill="hold"/>
                                        <p:tgtEl>
                                          <p:spTgt spid="1669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descr="高级检索"/>
          <p:cNvPicPr>
            <a:picLocks noChangeAspect="1" noChangeArrowheads="1"/>
          </p:cNvPicPr>
          <p:nvPr/>
        </p:nvPicPr>
        <p:blipFill>
          <a:blip r:embed="rId3" cstate="print"/>
          <a:srcRect/>
          <a:stretch>
            <a:fillRect/>
          </a:stretch>
        </p:blipFill>
        <p:spPr bwMode="auto">
          <a:xfrm>
            <a:off x="3429000" y="1371600"/>
            <a:ext cx="5638800" cy="2416175"/>
          </a:xfrm>
          <a:prstGeom prst="rect">
            <a:avLst/>
          </a:prstGeom>
          <a:noFill/>
          <a:ln w="9525">
            <a:noFill/>
            <a:miter lim="800000"/>
            <a:headEnd/>
            <a:tailEnd/>
          </a:ln>
        </p:spPr>
      </p:pic>
      <p:sp>
        <p:nvSpPr>
          <p:cNvPr id="65539" name="Rectangle 3"/>
          <p:cNvSpPr>
            <a:spLocks noGrp="1" noRot="1" noChangeArrowheads="1"/>
          </p:cNvSpPr>
          <p:nvPr>
            <p:ph type="title"/>
          </p:nvPr>
        </p:nvSpPr>
        <p:spPr>
          <a:xfrm>
            <a:off x="228600" y="457200"/>
            <a:ext cx="4419600" cy="838200"/>
          </a:xfrm>
          <a:solidFill>
            <a:schemeClr val="bg1"/>
          </a:solidFill>
        </p:spPr>
        <p:txBody>
          <a:bodyPr/>
          <a:lstStyle/>
          <a:p>
            <a:pPr eaLnBrk="1" hangingPunct="1"/>
            <a:r>
              <a:rPr lang="zh-CN" altLang="en-US" sz="3200" b="0" smtClean="0">
                <a:latin typeface="华文中宋" pitchFamily="2" charset="-122"/>
                <a:ea typeface="华文中宋" pitchFamily="2" charset="-122"/>
              </a:rPr>
              <a:t>扩展功能 </a:t>
            </a:r>
          </a:p>
        </p:txBody>
      </p:sp>
      <p:sp>
        <p:nvSpPr>
          <p:cNvPr id="65540" name="Rectangle 4"/>
          <p:cNvSpPr>
            <a:spLocks noChangeArrowheads="1"/>
          </p:cNvSpPr>
          <p:nvPr/>
        </p:nvSpPr>
        <p:spPr bwMode="auto">
          <a:xfrm>
            <a:off x="1938338" y="1176338"/>
            <a:ext cx="9144000" cy="0"/>
          </a:xfrm>
          <a:prstGeom prst="rect">
            <a:avLst/>
          </a:prstGeom>
          <a:noFill/>
          <a:ln w="9525">
            <a:noFill/>
            <a:miter lim="800000"/>
            <a:headEnd/>
            <a:tailEnd/>
          </a:ln>
        </p:spPr>
        <p:txBody>
          <a:bodyPr>
            <a:spAutoFit/>
          </a:bodyPr>
          <a:lstStyle/>
          <a:p>
            <a:endParaRPr lang="zh-CN" altLang="en-US"/>
          </a:p>
        </p:txBody>
      </p:sp>
      <p:sp>
        <p:nvSpPr>
          <p:cNvPr id="65541" name="Rectangle 5"/>
          <p:cNvSpPr>
            <a:spLocks noChangeArrowheads="1"/>
          </p:cNvSpPr>
          <p:nvPr/>
        </p:nvSpPr>
        <p:spPr bwMode="auto">
          <a:xfrm>
            <a:off x="2228850" y="2524125"/>
            <a:ext cx="9144000" cy="0"/>
          </a:xfrm>
          <a:prstGeom prst="rect">
            <a:avLst/>
          </a:prstGeom>
          <a:noFill/>
          <a:ln w="9525">
            <a:noFill/>
            <a:miter lim="800000"/>
            <a:headEnd/>
            <a:tailEnd/>
          </a:ln>
        </p:spPr>
        <p:txBody>
          <a:bodyPr>
            <a:spAutoFit/>
          </a:bodyPr>
          <a:lstStyle/>
          <a:p>
            <a:endParaRPr lang="zh-CN" altLang="en-US"/>
          </a:p>
        </p:txBody>
      </p:sp>
      <p:sp>
        <p:nvSpPr>
          <p:cNvPr id="167942" name="Rectangle 6"/>
          <p:cNvSpPr>
            <a:spLocks noChangeArrowheads="1"/>
          </p:cNvSpPr>
          <p:nvPr/>
        </p:nvSpPr>
        <p:spPr bwMode="auto">
          <a:xfrm>
            <a:off x="228600" y="2895600"/>
            <a:ext cx="7669213" cy="3962400"/>
          </a:xfrm>
          <a:prstGeom prst="rect">
            <a:avLst/>
          </a:prstGeom>
          <a:solidFill>
            <a:schemeClr val="bg1"/>
          </a:solidFill>
          <a:ln w="9525">
            <a:solidFill>
              <a:srgbClr val="000000"/>
            </a:solidFill>
            <a:miter lim="800000"/>
            <a:headEnd/>
            <a:tailEnd/>
          </a:ln>
        </p:spPr>
        <p:txBody>
          <a:bodyPr/>
          <a:lstStyle/>
          <a:p>
            <a:pPr algn="just" eaLnBrk="0" hangingPunct="0"/>
            <a:r>
              <a:rPr lang="zh-CN" altLang="en-US" sz="2000">
                <a:solidFill>
                  <a:srgbClr val="FF0000"/>
                </a:solidFill>
                <a:latin typeface="华文中宋" pitchFamily="2" charset="-122"/>
                <a:ea typeface="华文中宋" pitchFamily="2" charset="-122"/>
              </a:rPr>
              <a:t>请注意</a:t>
            </a:r>
            <a:r>
              <a:rPr lang="zh-CN" altLang="en-US" sz="2000">
                <a:latin typeface="华文中宋" pitchFamily="2" charset="-122"/>
                <a:ea typeface="华文中宋" pitchFamily="2" charset="-122"/>
              </a:rPr>
              <a:t>，在进行这些信息的查询时，必须在前面输入相应的检索词，否则不能进行操作。</a:t>
            </a:r>
          </a:p>
          <a:p>
            <a:pPr algn="just" eaLnBrk="0" hangingPunct="0"/>
            <a:endParaRPr lang="zh-CN" altLang="en-US" sz="2000">
              <a:solidFill>
                <a:srgbClr val="008080"/>
              </a:solidFill>
              <a:latin typeface="华文中宋" pitchFamily="2" charset="-122"/>
              <a:ea typeface="华文中宋" pitchFamily="2" charset="-122"/>
            </a:endParaRPr>
          </a:p>
          <a:p>
            <a:pPr algn="just" eaLnBrk="0" hangingPunct="0"/>
            <a:r>
              <a:rPr lang="zh-CN" altLang="en-US" sz="2400">
                <a:solidFill>
                  <a:srgbClr val="FF3300"/>
                </a:solidFill>
                <a:latin typeface="华文中宋" pitchFamily="2" charset="-122"/>
                <a:ea typeface="华文中宋" pitchFamily="2" charset="-122"/>
              </a:rPr>
              <a:t>查看同义词</a:t>
            </a:r>
            <a:r>
              <a:rPr lang="zh-CN" altLang="en-US" sz="2400">
                <a:latin typeface="华文中宋" pitchFamily="2" charset="-122"/>
                <a:ea typeface="华文中宋" pitchFamily="2" charset="-122"/>
              </a:rPr>
              <a:t>：以扩大搜索范围。</a:t>
            </a:r>
          </a:p>
          <a:p>
            <a:pPr algn="just" eaLnBrk="0" hangingPunct="0">
              <a:lnSpc>
                <a:spcPct val="105000"/>
              </a:lnSpc>
              <a:spcBef>
                <a:spcPct val="5000"/>
              </a:spcBef>
              <a:spcAft>
                <a:spcPct val="20000"/>
              </a:spcAft>
            </a:pPr>
            <a:r>
              <a:rPr lang="zh-CN" altLang="en-US" sz="2400">
                <a:solidFill>
                  <a:srgbClr val="FF3300"/>
                </a:solidFill>
                <a:latin typeface="华文中宋" pitchFamily="2" charset="-122"/>
                <a:ea typeface="华文中宋" pitchFamily="2" charset="-122"/>
              </a:rPr>
              <a:t>查看同名作者</a:t>
            </a:r>
            <a:r>
              <a:rPr lang="zh-CN" altLang="en-US" sz="2400">
                <a:latin typeface="华文中宋" pitchFamily="2" charset="-122"/>
                <a:ea typeface="华文中宋" pitchFamily="2" charset="-122"/>
              </a:rPr>
              <a:t>：可以选择作者单位来限制同名作者范围</a:t>
            </a:r>
          </a:p>
          <a:p>
            <a:pPr algn="just" eaLnBrk="0" hangingPunct="0">
              <a:lnSpc>
                <a:spcPct val="105000"/>
              </a:lnSpc>
              <a:spcBef>
                <a:spcPct val="5000"/>
              </a:spcBef>
              <a:spcAft>
                <a:spcPct val="20000"/>
              </a:spcAft>
            </a:pPr>
            <a:r>
              <a:rPr lang="zh-CN" altLang="en-US" sz="2400">
                <a:solidFill>
                  <a:srgbClr val="FF3300"/>
                </a:solidFill>
                <a:latin typeface="华文中宋" pitchFamily="2" charset="-122"/>
                <a:ea typeface="华文中宋" pitchFamily="2" charset="-122"/>
              </a:rPr>
              <a:t>查看相关机构</a:t>
            </a:r>
            <a:r>
              <a:rPr lang="zh-CN" altLang="en-US" sz="2400">
                <a:latin typeface="华文中宋" pitchFamily="2" charset="-122"/>
                <a:ea typeface="华文中宋" pitchFamily="2" charset="-122"/>
              </a:rPr>
              <a:t>显示以该机构为主办（管）机构的所属期刊社列表。 </a:t>
            </a:r>
          </a:p>
          <a:p>
            <a:pPr algn="just" eaLnBrk="0" hangingPunct="0">
              <a:lnSpc>
                <a:spcPct val="105000"/>
              </a:lnSpc>
              <a:spcBef>
                <a:spcPct val="5000"/>
              </a:spcBef>
              <a:spcAft>
                <a:spcPct val="20000"/>
              </a:spcAft>
            </a:pPr>
            <a:r>
              <a:rPr lang="zh-CN" altLang="en-US" sz="2400">
                <a:solidFill>
                  <a:srgbClr val="FF3300"/>
                </a:solidFill>
                <a:latin typeface="华文中宋" pitchFamily="2" charset="-122"/>
                <a:ea typeface="华文中宋" pitchFamily="2" charset="-122"/>
              </a:rPr>
              <a:t>查看变更情况</a:t>
            </a:r>
            <a:r>
              <a:rPr lang="zh-CN" altLang="en-US" sz="2400">
                <a:latin typeface="华文中宋" pitchFamily="2" charset="-122"/>
                <a:ea typeface="华文中宋" pitchFamily="2" charset="-122"/>
              </a:rPr>
              <a:t>：系统会显示出该期刊的曾用刊名记录，使用户可以获得更多的信息。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 calcmode="lin" valueType="num">
                                      <p:cBhvr additive="base">
                                        <p:cTn id="7" dur="500" fill="hold"/>
                                        <p:tgtEl>
                                          <p:spTgt spid="167942"/>
                                        </p:tgtEl>
                                        <p:attrNameLst>
                                          <p:attrName>ppt_x</p:attrName>
                                        </p:attrNameLst>
                                      </p:cBhvr>
                                      <p:tavLst>
                                        <p:tav tm="0">
                                          <p:val>
                                            <p:strVal val="0-#ppt_w/2"/>
                                          </p:val>
                                        </p:tav>
                                        <p:tav tm="100000">
                                          <p:val>
                                            <p:strVal val="#ppt_x"/>
                                          </p:val>
                                        </p:tav>
                                      </p:tavLst>
                                    </p:anim>
                                    <p:anim calcmode="lin" valueType="num">
                                      <p:cBhvr additive="base">
                                        <p:cTn id="8" dur="500" fill="hold"/>
                                        <p:tgtEl>
                                          <p:spTgt spid="1679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66563" name="Rectangle 3"/>
          <p:cNvSpPr>
            <a:spLocks noChangeArrowheads="1"/>
          </p:cNvSpPr>
          <p:nvPr/>
        </p:nvSpPr>
        <p:spPr bwMode="auto">
          <a:xfrm>
            <a:off x="3200400" y="6461125"/>
            <a:ext cx="2547938" cy="396875"/>
          </a:xfrm>
          <a:prstGeom prst="rect">
            <a:avLst/>
          </a:prstGeom>
          <a:noFill/>
          <a:ln w="9525">
            <a:noFill/>
            <a:miter lim="800000"/>
            <a:headEnd/>
            <a:tailEnd/>
          </a:ln>
        </p:spPr>
        <p:txBody>
          <a:bodyPr wrap="none">
            <a:spAutoFit/>
          </a:bodyPr>
          <a:lstStyle/>
          <a:p>
            <a:pPr algn="l"/>
            <a:r>
              <a:rPr kumimoji="1" lang="en-US" altLang="zh-CN" sz="2000">
                <a:solidFill>
                  <a:srgbClr val="FF3300"/>
                </a:solidFill>
                <a:latin typeface="Times New Roman" pitchFamily="18" charset="0"/>
                <a:ea typeface="楷体_GB2312" pitchFamily="49" charset="-122"/>
              </a:rPr>
              <a:t> </a:t>
            </a:r>
            <a:r>
              <a:rPr kumimoji="1" lang="zh-CN" altLang="en-US" sz="2000">
                <a:solidFill>
                  <a:schemeClr val="hlink"/>
                </a:solidFill>
                <a:latin typeface="Times New Roman" pitchFamily="18" charset="0"/>
                <a:ea typeface="楷体_GB2312" pitchFamily="49" charset="-122"/>
              </a:rPr>
              <a:t>（同义词功能图示）</a:t>
            </a:r>
          </a:p>
        </p:txBody>
      </p:sp>
      <p:grpSp>
        <p:nvGrpSpPr>
          <p:cNvPr id="2" name="Group 4"/>
          <p:cNvGrpSpPr>
            <a:grpSpLocks/>
          </p:cNvGrpSpPr>
          <p:nvPr/>
        </p:nvGrpSpPr>
        <p:grpSpPr bwMode="auto">
          <a:xfrm>
            <a:off x="381000" y="2895600"/>
            <a:ext cx="8458200" cy="3429000"/>
            <a:chOff x="624" y="2061"/>
            <a:chExt cx="3840" cy="1683"/>
          </a:xfrm>
        </p:grpSpPr>
        <p:pic>
          <p:nvPicPr>
            <p:cNvPr id="66567" name="Picture 5" descr="13"/>
            <p:cNvPicPr>
              <a:picLocks noChangeAspect="1" noChangeArrowheads="1"/>
            </p:cNvPicPr>
            <p:nvPr/>
          </p:nvPicPr>
          <p:blipFill>
            <a:blip r:embed="rId2" cstate="print"/>
            <a:srcRect/>
            <a:stretch>
              <a:fillRect/>
            </a:stretch>
          </p:blipFill>
          <p:spPr bwMode="auto">
            <a:xfrm>
              <a:off x="624" y="2061"/>
              <a:ext cx="3840" cy="1683"/>
            </a:xfrm>
            <a:prstGeom prst="rect">
              <a:avLst/>
            </a:prstGeom>
            <a:noFill/>
            <a:ln w="9525">
              <a:noFill/>
              <a:miter lim="800000"/>
              <a:headEnd/>
              <a:tailEnd/>
            </a:ln>
          </p:spPr>
        </p:pic>
        <p:sp>
          <p:nvSpPr>
            <p:cNvPr id="66568" name="Rectangle 6"/>
            <p:cNvSpPr>
              <a:spLocks noChangeArrowheads="1"/>
            </p:cNvSpPr>
            <p:nvPr/>
          </p:nvSpPr>
          <p:spPr bwMode="auto">
            <a:xfrm>
              <a:off x="1632" y="2592"/>
              <a:ext cx="960" cy="864"/>
            </a:xfrm>
            <a:prstGeom prst="rect">
              <a:avLst/>
            </a:prstGeom>
            <a:noFill/>
            <a:ln w="22225">
              <a:solidFill>
                <a:srgbClr val="800080"/>
              </a:solidFill>
              <a:miter lim="800000"/>
              <a:headEnd/>
              <a:tailEnd/>
            </a:ln>
          </p:spPr>
          <p:txBody>
            <a:bodyPr wrap="none" anchor="ctr"/>
            <a:lstStyle/>
            <a:p>
              <a:endParaRPr lang="zh-CN" altLang="en-US"/>
            </a:p>
          </p:txBody>
        </p:sp>
        <p:sp>
          <p:nvSpPr>
            <p:cNvPr id="66569" name="Line 7"/>
            <p:cNvSpPr>
              <a:spLocks noChangeShapeType="1"/>
            </p:cNvSpPr>
            <p:nvPr/>
          </p:nvSpPr>
          <p:spPr bwMode="auto">
            <a:xfrm flipH="1">
              <a:off x="2592" y="2880"/>
              <a:ext cx="192" cy="48"/>
            </a:xfrm>
            <a:prstGeom prst="line">
              <a:avLst/>
            </a:prstGeom>
            <a:noFill/>
            <a:ln w="15875">
              <a:solidFill>
                <a:srgbClr val="800080"/>
              </a:solidFill>
              <a:round/>
              <a:headEnd/>
              <a:tailEnd type="triangle" w="med" len="med"/>
            </a:ln>
          </p:spPr>
          <p:txBody>
            <a:bodyPr/>
            <a:lstStyle/>
            <a:p>
              <a:endParaRPr lang="zh-CN" altLang="en-US"/>
            </a:p>
          </p:txBody>
        </p:sp>
        <p:sp>
          <p:nvSpPr>
            <p:cNvPr id="66570" name="Rectangle 8"/>
            <p:cNvSpPr>
              <a:spLocks noChangeArrowheads="1"/>
            </p:cNvSpPr>
            <p:nvPr/>
          </p:nvSpPr>
          <p:spPr bwMode="auto">
            <a:xfrm>
              <a:off x="2784" y="2736"/>
              <a:ext cx="672" cy="288"/>
            </a:xfrm>
            <a:prstGeom prst="rect">
              <a:avLst/>
            </a:prstGeom>
            <a:noFill/>
            <a:ln w="9525">
              <a:noFill/>
              <a:miter lim="800000"/>
              <a:headEnd/>
              <a:tailEnd/>
            </a:ln>
          </p:spPr>
          <p:txBody>
            <a:bodyPr wrap="none" anchor="ctr"/>
            <a:lstStyle/>
            <a:p>
              <a:r>
                <a:rPr kumimoji="1" lang="en-US" altLang="zh-CN" sz="1400">
                  <a:solidFill>
                    <a:srgbClr val="800080"/>
                  </a:solidFill>
                  <a:latin typeface="Times New Roman" pitchFamily="18" charset="0"/>
                  <a:ea typeface="仿宋_GB2312" pitchFamily="49" charset="-122"/>
                </a:rPr>
                <a:t>“</a:t>
              </a:r>
              <a:r>
                <a:rPr kumimoji="1" lang="en-US" altLang="zh-CN" sz="1400">
                  <a:solidFill>
                    <a:srgbClr val="800080"/>
                  </a:solidFill>
                  <a:latin typeface="仿宋_GB2312" pitchFamily="49" charset="-122"/>
                  <a:ea typeface="仿宋_GB2312" pitchFamily="49" charset="-122"/>
                </a:rPr>
                <a:t>CAD</a:t>
              </a:r>
              <a:r>
                <a:rPr kumimoji="1" lang="en-US" altLang="zh-CN" sz="1400">
                  <a:solidFill>
                    <a:srgbClr val="800080"/>
                  </a:solidFill>
                  <a:latin typeface="Times New Roman" pitchFamily="18" charset="0"/>
                  <a:ea typeface="仿宋_GB2312" pitchFamily="49" charset="-122"/>
                </a:rPr>
                <a:t>”</a:t>
              </a:r>
              <a:r>
                <a:rPr kumimoji="1" lang="zh-CN" altLang="en-US" sz="1400">
                  <a:solidFill>
                    <a:srgbClr val="800080"/>
                  </a:solidFill>
                  <a:latin typeface="仿宋_GB2312" pitchFamily="49" charset="-122"/>
                  <a:ea typeface="仿宋_GB2312" pitchFamily="49" charset="-122"/>
                </a:rPr>
                <a:t>的同义词</a:t>
              </a:r>
            </a:p>
          </p:txBody>
        </p:sp>
        <p:sp>
          <p:nvSpPr>
            <p:cNvPr id="66571" name="Rectangle 9"/>
            <p:cNvSpPr>
              <a:spLocks noChangeArrowheads="1"/>
            </p:cNvSpPr>
            <p:nvPr/>
          </p:nvSpPr>
          <p:spPr bwMode="auto">
            <a:xfrm>
              <a:off x="672" y="2064"/>
              <a:ext cx="384" cy="144"/>
            </a:xfrm>
            <a:prstGeom prst="rect">
              <a:avLst/>
            </a:prstGeom>
            <a:noFill/>
            <a:ln w="22225">
              <a:solidFill>
                <a:srgbClr val="800080"/>
              </a:solidFill>
              <a:miter lim="800000"/>
              <a:headEnd/>
              <a:tailEnd/>
            </a:ln>
          </p:spPr>
          <p:txBody>
            <a:bodyPr wrap="none" anchor="ctr"/>
            <a:lstStyle/>
            <a:p>
              <a:endParaRPr lang="zh-CN" altLang="en-US"/>
            </a:p>
          </p:txBody>
        </p:sp>
        <p:sp>
          <p:nvSpPr>
            <p:cNvPr id="66572" name="Rectangle 10"/>
            <p:cNvSpPr>
              <a:spLocks noChangeArrowheads="1"/>
            </p:cNvSpPr>
            <p:nvPr/>
          </p:nvSpPr>
          <p:spPr bwMode="auto">
            <a:xfrm>
              <a:off x="672" y="2256"/>
              <a:ext cx="2400" cy="144"/>
            </a:xfrm>
            <a:prstGeom prst="rect">
              <a:avLst/>
            </a:prstGeom>
            <a:noFill/>
            <a:ln w="22225">
              <a:solidFill>
                <a:srgbClr val="800080"/>
              </a:solidFill>
              <a:miter lim="800000"/>
              <a:headEnd/>
              <a:tailEnd/>
            </a:ln>
          </p:spPr>
          <p:txBody>
            <a:bodyPr wrap="none" anchor="ctr"/>
            <a:lstStyle/>
            <a:p>
              <a:endParaRPr lang="zh-CN" altLang="en-US"/>
            </a:p>
          </p:txBody>
        </p:sp>
      </p:grpSp>
      <p:sp>
        <p:nvSpPr>
          <p:cNvPr id="66565" name="Rectangle 11"/>
          <p:cNvSpPr>
            <a:spLocks noChangeArrowheads="1"/>
          </p:cNvSpPr>
          <p:nvPr/>
        </p:nvSpPr>
        <p:spPr bwMode="auto">
          <a:xfrm>
            <a:off x="533400" y="1828800"/>
            <a:ext cx="7848600" cy="915988"/>
          </a:xfrm>
          <a:prstGeom prst="rect">
            <a:avLst/>
          </a:prstGeom>
          <a:noFill/>
          <a:ln w="9525">
            <a:noFill/>
            <a:miter lim="800000"/>
            <a:headEnd/>
            <a:tailEnd/>
          </a:ln>
        </p:spPr>
        <p:txBody>
          <a:bodyPr>
            <a:spAutoFit/>
          </a:bodyPr>
          <a:lstStyle/>
          <a:p>
            <a:pPr algn="l">
              <a:spcBef>
                <a:spcPct val="20000"/>
              </a:spcBef>
            </a:pPr>
            <a:r>
              <a:rPr kumimoji="1" lang="en-US" altLang="zh-CN">
                <a:solidFill>
                  <a:schemeClr val="hlink"/>
                </a:solidFill>
                <a:latin typeface="华文中宋" pitchFamily="2" charset="-122"/>
                <a:ea typeface="华文中宋" pitchFamily="2" charset="-122"/>
              </a:rPr>
              <a:t>       </a:t>
            </a:r>
            <a:r>
              <a:rPr kumimoji="1" lang="zh-CN" altLang="en-US">
                <a:solidFill>
                  <a:schemeClr val="hlink"/>
                </a:solidFill>
                <a:latin typeface="华文中宋" pitchFamily="2" charset="-122"/>
                <a:ea typeface="华文中宋" pitchFamily="2" charset="-122"/>
              </a:rPr>
              <a:t>例如：勾选同义词功能，在关键词字段输入</a:t>
            </a:r>
            <a:r>
              <a:rPr kumimoji="1" lang="zh-CN" altLang="en-US">
                <a:solidFill>
                  <a:schemeClr val="hlink"/>
                </a:solidFill>
                <a:latin typeface="Times New Roman" pitchFamily="18" charset="0"/>
                <a:ea typeface="华文中宋" pitchFamily="2" charset="-122"/>
              </a:rPr>
              <a:t>“</a:t>
            </a:r>
            <a:r>
              <a:rPr kumimoji="1" lang="en-US" altLang="zh-CN">
                <a:solidFill>
                  <a:schemeClr val="hlink"/>
                </a:solidFill>
                <a:latin typeface="华文中宋" pitchFamily="2" charset="-122"/>
                <a:ea typeface="华文中宋" pitchFamily="2" charset="-122"/>
              </a:rPr>
              <a:t>CAD</a:t>
            </a:r>
            <a:r>
              <a:rPr kumimoji="1" lang="en-US" altLang="zh-CN">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并点击</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检索</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按钮，可查看到</a:t>
            </a:r>
            <a:r>
              <a:rPr kumimoji="1" lang="zh-CN" altLang="en-US">
                <a:solidFill>
                  <a:schemeClr val="hlink"/>
                </a:solidFill>
                <a:latin typeface="Times New Roman" pitchFamily="18" charset="0"/>
                <a:ea typeface="华文中宋" pitchFamily="2" charset="-122"/>
              </a:rPr>
              <a:t>“</a:t>
            </a:r>
            <a:r>
              <a:rPr kumimoji="1" lang="en-US" altLang="zh-CN">
                <a:solidFill>
                  <a:schemeClr val="hlink"/>
                </a:solidFill>
                <a:latin typeface="华文中宋" pitchFamily="2" charset="-122"/>
                <a:ea typeface="华文中宋" pitchFamily="2" charset="-122"/>
              </a:rPr>
              <a:t>CAD</a:t>
            </a:r>
            <a:r>
              <a:rPr kumimoji="1" lang="en-US" altLang="zh-CN">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的同义词，勾选</a:t>
            </a:r>
            <a:r>
              <a:rPr kumimoji="1" lang="zh-CN" altLang="en-US">
                <a:solidFill>
                  <a:schemeClr val="hlink"/>
                </a:solidFill>
                <a:latin typeface="Times New Roman" pitchFamily="18" charset="0"/>
                <a:ea typeface="华文中宋" pitchFamily="2" charset="-122"/>
              </a:rPr>
              <a:t>“</a:t>
            </a:r>
            <a:r>
              <a:rPr kumimoji="1" lang="en-US" altLang="zh-CN">
                <a:solidFill>
                  <a:schemeClr val="hlink"/>
                </a:solidFill>
                <a:latin typeface="华文中宋" pitchFamily="2" charset="-122"/>
                <a:ea typeface="华文中宋" pitchFamily="2" charset="-122"/>
              </a:rPr>
              <a:t>CAD</a:t>
            </a:r>
            <a:r>
              <a:rPr kumimoji="1" lang="zh-CN" altLang="en-US">
                <a:solidFill>
                  <a:schemeClr val="hlink"/>
                </a:solidFill>
                <a:latin typeface="华文中宋" pitchFamily="2" charset="-122"/>
                <a:ea typeface="华文中宋" pitchFamily="2" charset="-122"/>
              </a:rPr>
              <a:t>系统</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并点击</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确定</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按钮，即可得到</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关键词</a:t>
            </a:r>
            <a:r>
              <a:rPr kumimoji="1" lang="en-US" altLang="zh-CN">
                <a:solidFill>
                  <a:schemeClr val="hlink"/>
                </a:solidFill>
                <a:latin typeface="华文中宋" pitchFamily="2" charset="-122"/>
                <a:ea typeface="华文中宋" pitchFamily="2" charset="-122"/>
              </a:rPr>
              <a:t>=CAD+CAD</a:t>
            </a:r>
            <a:r>
              <a:rPr kumimoji="1" lang="zh-CN" altLang="en-US">
                <a:solidFill>
                  <a:schemeClr val="hlink"/>
                </a:solidFill>
                <a:latin typeface="华文中宋" pitchFamily="2" charset="-122"/>
                <a:ea typeface="华文中宋" pitchFamily="2" charset="-122"/>
              </a:rPr>
              <a:t>系统</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华文中宋" pitchFamily="2" charset="-122"/>
                <a:ea typeface="华文中宋" pitchFamily="2" charset="-122"/>
              </a:rPr>
              <a:t>的检索结果。</a:t>
            </a:r>
          </a:p>
        </p:txBody>
      </p:sp>
      <p:sp>
        <p:nvSpPr>
          <p:cNvPr id="66566" name="Rectangle 12"/>
          <p:cNvSpPr>
            <a:spLocks noGrp="1" noRot="1" noChangeArrowheads="1"/>
          </p:cNvSpPr>
          <p:nvPr>
            <p:ph type="title"/>
          </p:nvPr>
        </p:nvSpPr>
        <p:spPr>
          <a:xfrm>
            <a:off x="2635250" y="427038"/>
            <a:ext cx="3873500" cy="838200"/>
          </a:xfrm>
          <a:solidFill>
            <a:schemeClr val="bg1"/>
          </a:solidFill>
        </p:spPr>
        <p:txBody>
          <a:bodyPr/>
          <a:lstStyle/>
          <a:p>
            <a:pPr eaLnBrk="1" hangingPunct="1"/>
            <a:r>
              <a:rPr lang="zh-CN" altLang="en-US" b="0" smtClean="0">
                <a:ea typeface="华文中宋" pitchFamily="2" charset="-122"/>
              </a:rPr>
              <a:t>同义词</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67587" name="Rectangle 3"/>
          <p:cNvSpPr>
            <a:spLocks noChangeArrowheads="1"/>
          </p:cNvSpPr>
          <p:nvPr/>
        </p:nvSpPr>
        <p:spPr bwMode="auto">
          <a:xfrm>
            <a:off x="3276600" y="6461125"/>
            <a:ext cx="2740025" cy="396875"/>
          </a:xfrm>
          <a:prstGeom prst="rect">
            <a:avLst/>
          </a:prstGeom>
          <a:noFill/>
          <a:ln w="9525">
            <a:noFill/>
            <a:miter lim="800000"/>
            <a:headEnd/>
            <a:tailEnd/>
          </a:ln>
        </p:spPr>
        <p:txBody>
          <a:bodyPr wrap="none">
            <a:spAutoFit/>
          </a:bodyPr>
          <a:lstStyle/>
          <a:p>
            <a:pPr algn="l"/>
            <a:r>
              <a:rPr kumimoji="1" lang="zh-CN" altLang="en-US" sz="2000">
                <a:solidFill>
                  <a:schemeClr val="hlink"/>
                </a:solidFill>
                <a:latin typeface="Times New Roman" pitchFamily="18" charset="0"/>
                <a:ea typeface="楷体_GB2312" pitchFamily="49" charset="-122"/>
              </a:rPr>
              <a:t>（同名作者功能图示）</a:t>
            </a:r>
          </a:p>
        </p:txBody>
      </p:sp>
      <p:grpSp>
        <p:nvGrpSpPr>
          <p:cNvPr id="2" name="Group 4"/>
          <p:cNvGrpSpPr>
            <a:grpSpLocks/>
          </p:cNvGrpSpPr>
          <p:nvPr/>
        </p:nvGrpSpPr>
        <p:grpSpPr bwMode="auto">
          <a:xfrm>
            <a:off x="609600" y="2576513"/>
            <a:ext cx="8382000" cy="3671887"/>
            <a:chOff x="538" y="1671"/>
            <a:chExt cx="3734" cy="1977"/>
          </a:xfrm>
        </p:grpSpPr>
        <p:pic>
          <p:nvPicPr>
            <p:cNvPr id="67592" name="Picture 5" descr="14"/>
            <p:cNvPicPr>
              <a:picLocks noChangeAspect="1" noChangeArrowheads="1"/>
            </p:cNvPicPr>
            <p:nvPr/>
          </p:nvPicPr>
          <p:blipFill>
            <a:blip r:embed="rId2" cstate="print"/>
            <a:srcRect/>
            <a:stretch>
              <a:fillRect/>
            </a:stretch>
          </p:blipFill>
          <p:spPr bwMode="auto">
            <a:xfrm>
              <a:off x="538" y="1671"/>
              <a:ext cx="3547" cy="1970"/>
            </a:xfrm>
            <a:prstGeom prst="rect">
              <a:avLst/>
            </a:prstGeom>
            <a:noFill/>
            <a:ln w="9525">
              <a:noFill/>
              <a:miter lim="800000"/>
              <a:headEnd/>
              <a:tailEnd/>
            </a:ln>
          </p:spPr>
        </p:pic>
        <p:sp>
          <p:nvSpPr>
            <p:cNvPr id="67593" name="Rectangle 6"/>
            <p:cNvSpPr>
              <a:spLocks noChangeArrowheads="1"/>
            </p:cNvSpPr>
            <p:nvPr/>
          </p:nvSpPr>
          <p:spPr bwMode="auto">
            <a:xfrm>
              <a:off x="960" y="1671"/>
              <a:ext cx="480" cy="144"/>
            </a:xfrm>
            <a:prstGeom prst="rect">
              <a:avLst/>
            </a:prstGeom>
            <a:noFill/>
            <a:ln w="19050">
              <a:solidFill>
                <a:srgbClr val="800080"/>
              </a:solidFill>
              <a:miter lim="800000"/>
              <a:headEnd/>
              <a:tailEnd/>
            </a:ln>
          </p:spPr>
          <p:txBody>
            <a:bodyPr wrap="none" anchor="ctr"/>
            <a:lstStyle/>
            <a:p>
              <a:endParaRPr lang="zh-CN" altLang="en-US"/>
            </a:p>
          </p:txBody>
        </p:sp>
        <p:sp>
          <p:nvSpPr>
            <p:cNvPr id="67594" name="Rectangle 7"/>
            <p:cNvSpPr>
              <a:spLocks noChangeArrowheads="1"/>
            </p:cNvSpPr>
            <p:nvPr/>
          </p:nvSpPr>
          <p:spPr bwMode="auto">
            <a:xfrm>
              <a:off x="1584" y="2448"/>
              <a:ext cx="1440" cy="1200"/>
            </a:xfrm>
            <a:prstGeom prst="rect">
              <a:avLst/>
            </a:prstGeom>
            <a:noFill/>
            <a:ln w="22225">
              <a:solidFill>
                <a:srgbClr val="800080"/>
              </a:solidFill>
              <a:miter lim="800000"/>
              <a:headEnd/>
              <a:tailEnd/>
            </a:ln>
          </p:spPr>
          <p:txBody>
            <a:bodyPr wrap="none" anchor="ctr"/>
            <a:lstStyle/>
            <a:p>
              <a:endParaRPr lang="zh-CN" altLang="en-US"/>
            </a:p>
          </p:txBody>
        </p:sp>
        <p:sp>
          <p:nvSpPr>
            <p:cNvPr id="67595" name="Rectangle 8"/>
            <p:cNvSpPr>
              <a:spLocks noChangeArrowheads="1"/>
            </p:cNvSpPr>
            <p:nvPr/>
          </p:nvSpPr>
          <p:spPr bwMode="auto">
            <a:xfrm>
              <a:off x="3024" y="2784"/>
              <a:ext cx="1248" cy="336"/>
            </a:xfrm>
            <a:prstGeom prst="rect">
              <a:avLst/>
            </a:prstGeom>
            <a:noFill/>
            <a:ln w="9525">
              <a:noFill/>
              <a:miter lim="800000"/>
              <a:headEnd/>
              <a:tailEnd/>
            </a:ln>
          </p:spPr>
          <p:txBody>
            <a:bodyPr wrap="none" lIns="18000" tIns="0" rIns="18000" bIns="0" anchor="ctr"/>
            <a:lstStyle/>
            <a:p>
              <a:r>
                <a:rPr kumimoji="1" lang="zh-CN" altLang="en-US" sz="1400">
                  <a:solidFill>
                    <a:srgbClr val="800080"/>
                  </a:solidFill>
                  <a:latin typeface="Times New Roman" pitchFamily="18" charset="0"/>
                  <a:ea typeface="仿宋_GB2312" pitchFamily="49" charset="-122"/>
                </a:rPr>
                <a:t>同名作者单位列表</a:t>
              </a:r>
            </a:p>
          </p:txBody>
        </p:sp>
        <p:sp>
          <p:nvSpPr>
            <p:cNvPr id="67596" name="Line 9"/>
            <p:cNvSpPr>
              <a:spLocks noChangeShapeType="1"/>
            </p:cNvSpPr>
            <p:nvPr/>
          </p:nvSpPr>
          <p:spPr bwMode="auto">
            <a:xfrm flipH="1">
              <a:off x="3003" y="2966"/>
              <a:ext cx="192" cy="0"/>
            </a:xfrm>
            <a:prstGeom prst="line">
              <a:avLst/>
            </a:prstGeom>
            <a:noFill/>
            <a:ln w="19050">
              <a:solidFill>
                <a:srgbClr val="800080"/>
              </a:solidFill>
              <a:round/>
              <a:headEnd/>
              <a:tailEnd type="triangle" w="med" len="med"/>
            </a:ln>
          </p:spPr>
          <p:txBody>
            <a:bodyPr/>
            <a:lstStyle/>
            <a:p>
              <a:endParaRPr lang="zh-CN" altLang="en-US"/>
            </a:p>
          </p:txBody>
        </p:sp>
        <p:sp>
          <p:nvSpPr>
            <p:cNvPr id="67597" name="Rectangle 10"/>
            <p:cNvSpPr>
              <a:spLocks noChangeArrowheads="1"/>
            </p:cNvSpPr>
            <p:nvPr/>
          </p:nvSpPr>
          <p:spPr bwMode="auto">
            <a:xfrm>
              <a:off x="576" y="1851"/>
              <a:ext cx="2640" cy="192"/>
            </a:xfrm>
            <a:prstGeom prst="rect">
              <a:avLst/>
            </a:prstGeom>
            <a:noFill/>
            <a:ln w="22225">
              <a:solidFill>
                <a:srgbClr val="800080"/>
              </a:solidFill>
              <a:miter lim="800000"/>
              <a:headEnd/>
              <a:tailEnd/>
            </a:ln>
          </p:spPr>
          <p:txBody>
            <a:bodyPr wrap="none" anchor="ctr"/>
            <a:lstStyle/>
            <a:p>
              <a:endParaRPr lang="zh-CN" altLang="en-US"/>
            </a:p>
          </p:txBody>
        </p:sp>
      </p:grpSp>
      <p:sp>
        <p:nvSpPr>
          <p:cNvPr id="67589" name="Line 11"/>
          <p:cNvSpPr>
            <a:spLocks noChangeShapeType="1"/>
          </p:cNvSpPr>
          <p:nvPr/>
        </p:nvSpPr>
        <p:spPr bwMode="auto">
          <a:xfrm flipH="1" flipV="1">
            <a:off x="5867400" y="3124200"/>
            <a:ext cx="228600" cy="228600"/>
          </a:xfrm>
          <a:prstGeom prst="line">
            <a:avLst/>
          </a:prstGeom>
          <a:noFill/>
          <a:ln w="9525">
            <a:solidFill>
              <a:srgbClr val="800080"/>
            </a:solidFill>
            <a:round/>
            <a:headEnd/>
            <a:tailEnd type="triangle" w="med" len="med"/>
          </a:ln>
        </p:spPr>
        <p:txBody>
          <a:bodyPr/>
          <a:lstStyle/>
          <a:p>
            <a:endParaRPr lang="zh-CN" altLang="en-US"/>
          </a:p>
        </p:txBody>
      </p:sp>
      <p:sp>
        <p:nvSpPr>
          <p:cNvPr id="67590" name="Rectangle 12"/>
          <p:cNvSpPr>
            <a:spLocks noChangeArrowheads="1"/>
          </p:cNvSpPr>
          <p:nvPr/>
        </p:nvSpPr>
        <p:spPr bwMode="auto">
          <a:xfrm>
            <a:off x="609600" y="1524000"/>
            <a:ext cx="7848600" cy="915988"/>
          </a:xfrm>
          <a:prstGeom prst="rect">
            <a:avLst/>
          </a:prstGeom>
          <a:noFill/>
          <a:ln w="9525">
            <a:noFill/>
            <a:miter lim="800000"/>
            <a:headEnd/>
            <a:tailEnd/>
          </a:ln>
        </p:spPr>
        <p:txBody>
          <a:bodyPr>
            <a:spAutoFit/>
          </a:bodyPr>
          <a:lstStyle/>
          <a:p>
            <a:pPr algn="l"/>
            <a:r>
              <a:rPr kumimoji="1" lang="zh-CN" altLang="en-US">
                <a:solidFill>
                  <a:schemeClr val="hlink"/>
                </a:solidFill>
                <a:latin typeface="Times New Roman" pitchFamily="18" charset="0"/>
                <a:ea typeface="华文中宋" pitchFamily="2" charset="-122"/>
              </a:rPr>
              <a:t>例如：</a:t>
            </a:r>
            <a:r>
              <a:rPr kumimoji="1" lang="zh-CN" altLang="en-US">
                <a:solidFill>
                  <a:schemeClr val="hlink"/>
                </a:solidFill>
                <a:latin typeface="宋体" pitchFamily="2" charset="-122"/>
                <a:ea typeface="华文中宋" pitchFamily="2" charset="-122"/>
              </a:rPr>
              <a:t>勾选页面左上角的同名作者，选择检索入口为作者（或第一作者），输入检索词</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张三</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，点击</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检索</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按钮，即可找到作者名为</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张三</a:t>
            </a:r>
            <a:r>
              <a:rPr kumimoji="1" lang="zh-CN" altLang="en-US">
                <a:solidFill>
                  <a:schemeClr val="hlink"/>
                </a:solidFill>
                <a:latin typeface="Times New Roman" pitchFamily="18" charset="0"/>
                <a:ea typeface="华文中宋" pitchFamily="2" charset="-122"/>
              </a:rPr>
              <a:t>”</a:t>
            </a:r>
            <a:r>
              <a:rPr kumimoji="1" lang="zh-CN" altLang="en-US">
                <a:solidFill>
                  <a:schemeClr val="hlink"/>
                </a:solidFill>
                <a:latin typeface="宋体" pitchFamily="2" charset="-122"/>
                <a:ea typeface="华文中宋" pitchFamily="2" charset="-122"/>
              </a:rPr>
              <a:t>的作者单位列表，用户可以查找需要的信息以做进一步选择。</a:t>
            </a:r>
          </a:p>
        </p:txBody>
      </p:sp>
      <p:sp>
        <p:nvSpPr>
          <p:cNvPr id="67591" name="Rectangle 13"/>
          <p:cNvSpPr>
            <a:spLocks noGrp="1" noRot="1" noChangeArrowheads="1"/>
          </p:cNvSpPr>
          <p:nvPr>
            <p:ph type="title"/>
          </p:nvPr>
        </p:nvSpPr>
        <p:spPr>
          <a:xfrm>
            <a:off x="2232025" y="274638"/>
            <a:ext cx="4679950" cy="760412"/>
          </a:xfrm>
          <a:solidFill>
            <a:schemeClr val="bg1"/>
          </a:solidFill>
        </p:spPr>
        <p:txBody>
          <a:bodyPr>
            <a:normAutofit fontScale="90000"/>
          </a:bodyPr>
          <a:lstStyle/>
          <a:p>
            <a:pPr eaLnBrk="1" hangingPunct="1"/>
            <a:r>
              <a:rPr lang="zh-CN" altLang="en-US" smtClean="0">
                <a:ea typeface="华文中宋" pitchFamily="2" charset="-122"/>
              </a:rPr>
              <a:t>同名作者库</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685800" y="333375"/>
            <a:ext cx="7772400" cy="1419225"/>
          </a:xfrm>
        </p:spPr>
        <p:txBody>
          <a:bodyPr/>
          <a:lstStyle/>
          <a:p>
            <a:pPr algn="l" eaLnBrk="1" hangingPunct="1"/>
            <a:r>
              <a:rPr lang="en-US" altLang="zh-CN" sz="3600" smtClean="0">
                <a:solidFill>
                  <a:schemeClr val="tx1"/>
                </a:solidFill>
                <a:ea typeface="黑体" pitchFamily="2" charset="-122"/>
              </a:rPr>
              <a:t>                </a:t>
            </a:r>
            <a:r>
              <a:rPr lang="zh-CN" altLang="en-US" sz="4000" smtClean="0">
                <a:solidFill>
                  <a:schemeClr val="tx1"/>
                </a:solidFill>
                <a:ea typeface="黑体" pitchFamily="2" charset="-122"/>
              </a:rPr>
              <a:t>数据库特点</a:t>
            </a:r>
            <a:r>
              <a:rPr lang="zh-CN" altLang="en-US" sz="4000" smtClean="0">
                <a:solidFill>
                  <a:schemeClr val="tx1"/>
                </a:solidFill>
              </a:rPr>
              <a:t/>
            </a:r>
            <a:br>
              <a:rPr lang="zh-CN" altLang="en-US" sz="4000" smtClean="0">
                <a:solidFill>
                  <a:schemeClr val="tx1"/>
                </a:solidFill>
              </a:rPr>
            </a:br>
            <a:endParaRPr lang="zh-CN" altLang="en-US" sz="4000" smtClean="0">
              <a:solidFill>
                <a:schemeClr val="tx1"/>
              </a:solidFill>
            </a:endParaRPr>
          </a:p>
        </p:txBody>
      </p:sp>
      <p:sp>
        <p:nvSpPr>
          <p:cNvPr id="48131" name="Rectangle 3"/>
          <p:cNvSpPr>
            <a:spLocks noGrp="1" noChangeArrowheads="1"/>
          </p:cNvSpPr>
          <p:nvPr>
            <p:ph idx="1"/>
          </p:nvPr>
        </p:nvSpPr>
        <p:spPr>
          <a:xfrm>
            <a:off x="323850" y="1412875"/>
            <a:ext cx="8362950" cy="5445125"/>
          </a:xfrm>
        </p:spPr>
        <p:txBody>
          <a:bodyPr/>
          <a:lstStyle/>
          <a:p>
            <a:pPr algn="just" eaLnBrk="1" hangingPunct="1"/>
            <a:r>
              <a:rPr lang="zh-CN" altLang="en-US" smtClean="0">
                <a:latin typeface="华文中宋" pitchFamily="2" charset="-122"/>
                <a:ea typeface="楷体_GB2312" pitchFamily="49" charset="-122"/>
              </a:rPr>
              <a:t>我国最大的数字期刊数据库</a:t>
            </a:r>
          </a:p>
          <a:p>
            <a:pPr algn="just" eaLnBrk="1" hangingPunct="1"/>
            <a:r>
              <a:rPr lang="en-US" altLang="zh-CN" smtClean="0">
                <a:ea typeface="楷体_GB2312" pitchFamily="49" charset="-122"/>
              </a:rPr>
              <a:t>1.</a:t>
            </a:r>
            <a:r>
              <a:rPr lang="en-US" altLang="zh-CN" smtClean="0">
                <a:latin typeface="宋体" pitchFamily="2" charset="-122"/>
                <a:cs typeface="Times New Roman" pitchFamily="18" charset="0"/>
              </a:rPr>
              <a:t> </a:t>
            </a:r>
            <a:r>
              <a:rPr lang="en-US" altLang="zh-CN" smtClean="0">
                <a:cs typeface="Times New Roman" pitchFamily="18" charset="0"/>
              </a:rPr>
              <a:t> </a:t>
            </a:r>
            <a:r>
              <a:rPr lang="zh-CN" altLang="en-US" smtClean="0">
                <a:ea typeface="楷体_GB2312" pitchFamily="49" charset="-122"/>
              </a:rPr>
              <a:t>期刊总数：</a:t>
            </a:r>
            <a:r>
              <a:rPr lang="en-US" altLang="zh-CN" smtClean="0">
                <a:ea typeface="楷体_GB2312" pitchFamily="49" charset="-122"/>
              </a:rPr>
              <a:t>12000</a:t>
            </a:r>
            <a:r>
              <a:rPr lang="zh-CN" altLang="en-US" smtClean="0">
                <a:ea typeface="楷体_GB2312" pitchFamily="49" charset="-122"/>
              </a:rPr>
              <a:t>余种</a:t>
            </a:r>
            <a:endParaRPr lang="zh-CN" altLang="en-US" smtClean="0"/>
          </a:p>
          <a:p>
            <a:pPr algn="just" eaLnBrk="1" hangingPunct="1"/>
            <a:r>
              <a:rPr lang="en-US" altLang="zh-CN" smtClean="0">
                <a:ea typeface="楷体_GB2312" pitchFamily="49" charset="-122"/>
              </a:rPr>
              <a:t>2.</a:t>
            </a:r>
            <a:r>
              <a:rPr lang="en-US" altLang="zh-CN" smtClean="0">
                <a:latin typeface="宋体" pitchFamily="2" charset="-122"/>
                <a:cs typeface="Times New Roman" pitchFamily="18" charset="0"/>
              </a:rPr>
              <a:t> </a:t>
            </a:r>
            <a:r>
              <a:rPr lang="en-US" altLang="zh-CN" smtClean="0">
                <a:cs typeface="Times New Roman" pitchFamily="18" charset="0"/>
              </a:rPr>
              <a:t> </a:t>
            </a:r>
            <a:r>
              <a:rPr lang="zh-CN" altLang="en-US" smtClean="0">
                <a:ea typeface="楷体_GB2312" pitchFamily="49" charset="-122"/>
              </a:rPr>
              <a:t>核心期刊：</a:t>
            </a:r>
            <a:r>
              <a:rPr lang="en-US" altLang="zh-CN" smtClean="0">
                <a:ea typeface="楷体_GB2312" pitchFamily="49" charset="-122"/>
              </a:rPr>
              <a:t>1810</a:t>
            </a:r>
            <a:r>
              <a:rPr lang="zh-CN" altLang="en-US" smtClean="0">
                <a:ea typeface="楷体_GB2312" pitchFamily="49" charset="-122"/>
              </a:rPr>
              <a:t>种</a:t>
            </a:r>
            <a:endParaRPr lang="zh-CN" altLang="en-US" smtClean="0"/>
          </a:p>
          <a:p>
            <a:pPr algn="just" eaLnBrk="1" hangingPunct="1"/>
            <a:r>
              <a:rPr lang="en-US" altLang="zh-CN" smtClean="0">
                <a:ea typeface="楷体_GB2312" pitchFamily="49" charset="-122"/>
              </a:rPr>
              <a:t>3.</a:t>
            </a:r>
            <a:r>
              <a:rPr lang="en-US" altLang="zh-CN" smtClean="0">
                <a:latin typeface="宋体" pitchFamily="2" charset="-122"/>
                <a:cs typeface="Times New Roman" pitchFamily="18" charset="0"/>
              </a:rPr>
              <a:t> </a:t>
            </a:r>
            <a:r>
              <a:rPr lang="en-US" altLang="zh-CN" smtClean="0">
                <a:cs typeface="Times New Roman" pitchFamily="18" charset="0"/>
              </a:rPr>
              <a:t> </a:t>
            </a:r>
            <a:r>
              <a:rPr lang="zh-CN" altLang="en-US" smtClean="0">
                <a:ea typeface="楷体_GB2312" pitchFamily="49" charset="-122"/>
              </a:rPr>
              <a:t>文献总量：</a:t>
            </a:r>
            <a:r>
              <a:rPr lang="en-US" altLang="zh-CN" smtClean="0">
                <a:ea typeface="楷体_GB2312" pitchFamily="49" charset="-122"/>
              </a:rPr>
              <a:t>1700</a:t>
            </a:r>
            <a:r>
              <a:rPr lang="zh-CN" altLang="en-US" smtClean="0">
                <a:ea typeface="楷体_GB2312" pitchFamily="49" charset="-122"/>
              </a:rPr>
              <a:t>余万篇</a:t>
            </a:r>
            <a:endParaRPr lang="zh-CN" altLang="en-US" smtClean="0"/>
          </a:p>
          <a:p>
            <a:pPr algn="just" eaLnBrk="1" hangingPunct="1"/>
            <a:r>
              <a:rPr lang="en-US" altLang="zh-CN" smtClean="0">
                <a:ea typeface="楷体_GB2312" pitchFamily="49" charset="-122"/>
              </a:rPr>
              <a:t>4.</a:t>
            </a:r>
            <a:r>
              <a:rPr lang="en-US" altLang="zh-CN" smtClean="0">
                <a:latin typeface="宋体" pitchFamily="2" charset="-122"/>
                <a:cs typeface="Times New Roman" pitchFamily="18" charset="0"/>
              </a:rPr>
              <a:t> </a:t>
            </a:r>
            <a:r>
              <a:rPr lang="en-US" altLang="zh-CN" smtClean="0">
                <a:cs typeface="Times New Roman" pitchFamily="18" charset="0"/>
              </a:rPr>
              <a:t> </a:t>
            </a:r>
            <a:r>
              <a:rPr lang="zh-CN" altLang="en-US" smtClean="0">
                <a:ea typeface="楷体_GB2312" pitchFamily="49" charset="-122"/>
              </a:rPr>
              <a:t>更新周期：中心网站日更新</a:t>
            </a:r>
            <a:endParaRPr lang="zh-CN" altLang="en-US" smtClean="0"/>
          </a:p>
          <a:p>
            <a:pPr algn="just" eaLnBrk="1" hangingPunct="1"/>
            <a:r>
              <a:rPr lang="en-US" altLang="zh-CN" smtClean="0">
                <a:ea typeface="楷体_GB2312" pitchFamily="49" charset="-122"/>
              </a:rPr>
              <a:t>5.</a:t>
            </a:r>
            <a:r>
              <a:rPr lang="en-US" altLang="zh-CN" smtClean="0">
                <a:latin typeface="宋体" pitchFamily="2" charset="-122"/>
                <a:cs typeface="Times New Roman" pitchFamily="18" charset="0"/>
              </a:rPr>
              <a:t> </a:t>
            </a:r>
            <a:r>
              <a:rPr lang="en-US" altLang="zh-CN" smtClean="0">
                <a:cs typeface="Times New Roman" pitchFamily="18" charset="0"/>
              </a:rPr>
              <a:t> </a:t>
            </a:r>
            <a:r>
              <a:rPr lang="zh-CN" altLang="en-US" smtClean="0">
                <a:ea typeface="楷体_GB2312" pitchFamily="49" charset="-122"/>
              </a:rPr>
              <a:t>学科范围：社会科学、自然科学、工程技术、农业科学、医药卫生、经济管理、教育科学和图书情报</a:t>
            </a:r>
            <a:endParaRPr lang="zh-CN" altLang="en-US" smtClean="0">
              <a:latin typeface="宋体" pitchFamily="2"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038350" y="2300288"/>
            <a:ext cx="9144000" cy="0"/>
          </a:xfrm>
          <a:prstGeom prst="rect">
            <a:avLst/>
          </a:prstGeom>
          <a:noFill/>
          <a:ln w="9525">
            <a:noFill/>
            <a:miter lim="800000"/>
            <a:headEnd/>
            <a:tailEnd/>
          </a:ln>
        </p:spPr>
        <p:txBody>
          <a:bodyPr>
            <a:spAutoFit/>
          </a:bodyPr>
          <a:lstStyle/>
          <a:p>
            <a:endParaRPr lang="zh-CN" altLang="en-US"/>
          </a:p>
        </p:txBody>
      </p:sp>
      <p:sp>
        <p:nvSpPr>
          <p:cNvPr id="68611" name="Rectangle 3"/>
          <p:cNvSpPr>
            <a:spLocks noChangeArrowheads="1"/>
          </p:cNvSpPr>
          <p:nvPr/>
        </p:nvSpPr>
        <p:spPr bwMode="auto">
          <a:xfrm>
            <a:off x="990600" y="2819400"/>
            <a:ext cx="6781800" cy="2543175"/>
          </a:xfrm>
          <a:prstGeom prst="rect">
            <a:avLst/>
          </a:prstGeom>
          <a:noFill/>
          <a:ln w="9525">
            <a:noFill/>
            <a:miter lim="800000"/>
            <a:headEnd/>
            <a:tailEnd/>
          </a:ln>
        </p:spPr>
        <p:txBody>
          <a:bodyPr lIns="0" tIns="0" rIns="0" bIns="0">
            <a:spAutoFit/>
          </a:bodyPr>
          <a:lstStyle/>
          <a:p>
            <a:pPr eaLnBrk="0" hangingPunct="0">
              <a:spcAft>
                <a:spcPct val="50000"/>
              </a:spcAft>
            </a:pPr>
            <a:r>
              <a:rPr kumimoji="1" lang="zh-CN" altLang="en-US" sz="2400">
                <a:solidFill>
                  <a:schemeClr val="hlink"/>
                </a:solidFill>
                <a:latin typeface="Times New Roman" pitchFamily="18" charset="0"/>
                <a:ea typeface="仿宋_GB2312" pitchFamily="49" charset="-122"/>
              </a:rPr>
              <a:t>同义词功能只适用于三个检索字段：</a:t>
            </a:r>
          </a:p>
          <a:p>
            <a:pPr algn="l" eaLnBrk="0" hangingPunct="0"/>
            <a:r>
              <a:rPr kumimoji="1" lang="zh-CN" altLang="en-US" sz="2400">
                <a:solidFill>
                  <a:schemeClr val="hlink"/>
                </a:solidFill>
                <a:latin typeface="Times New Roman" pitchFamily="18" charset="0"/>
                <a:ea typeface="仿宋_GB2312" pitchFamily="49" charset="-122"/>
              </a:rPr>
              <a:t>            </a:t>
            </a:r>
            <a:r>
              <a:rPr kumimoji="1" lang="zh-CN" altLang="en-US" sz="3200">
                <a:solidFill>
                  <a:schemeClr val="hlink"/>
                </a:solidFill>
                <a:latin typeface="Times New Roman" pitchFamily="18" charset="0"/>
                <a:ea typeface="仿宋_GB2312" pitchFamily="49" charset="-122"/>
              </a:rPr>
              <a:t>关键词、题名或题名与关键词</a:t>
            </a:r>
          </a:p>
          <a:p>
            <a:pPr algn="l" eaLnBrk="0" hangingPunct="0"/>
            <a:endParaRPr kumimoji="1" lang="zh-CN" altLang="en-US" sz="3200">
              <a:solidFill>
                <a:schemeClr val="hlink"/>
              </a:solidFill>
              <a:latin typeface="Times New Roman" pitchFamily="18" charset="0"/>
              <a:ea typeface="仿宋_GB2312" pitchFamily="49" charset="-122"/>
            </a:endParaRPr>
          </a:p>
          <a:p>
            <a:pPr algn="l" eaLnBrk="0" hangingPunct="0"/>
            <a:r>
              <a:rPr kumimoji="1" lang="zh-CN" altLang="en-US" sz="2400">
                <a:solidFill>
                  <a:schemeClr val="hlink"/>
                </a:solidFill>
                <a:latin typeface="Times New Roman" pitchFamily="18" charset="0"/>
                <a:ea typeface="仿宋_GB2312" pitchFamily="49" charset="-122"/>
              </a:rPr>
              <a:t>             同名作者功能只适用于两个检索字段：</a:t>
            </a:r>
          </a:p>
          <a:p>
            <a:pPr algn="l" eaLnBrk="0" hangingPunct="0"/>
            <a:r>
              <a:rPr kumimoji="1" lang="zh-CN" altLang="en-US" sz="3200">
                <a:solidFill>
                  <a:schemeClr val="hlink"/>
                </a:solidFill>
                <a:latin typeface="Times New Roman" pitchFamily="18" charset="0"/>
                <a:ea typeface="仿宋_GB2312" pitchFamily="49" charset="-122"/>
              </a:rPr>
              <a:t>                      作者、第一作者</a:t>
            </a:r>
          </a:p>
          <a:p>
            <a:pPr algn="l" eaLnBrk="0" hangingPunct="0"/>
            <a:r>
              <a:rPr kumimoji="1" lang="zh-CN" altLang="en-US" sz="1100">
                <a:latin typeface="Times New Roman" pitchFamily="18" charset="0"/>
              </a:rPr>
              <a:t> </a:t>
            </a:r>
          </a:p>
        </p:txBody>
      </p:sp>
      <p:sp>
        <p:nvSpPr>
          <p:cNvPr id="68612" name="Rectangle 4"/>
          <p:cNvSpPr>
            <a:spLocks noGrp="1" noRot="1" noChangeArrowheads="1"/>
          </p:cNvSpPr>
          <p:nvPr>
            <p:ph type="title"/>
          </p:nvPr>
        </p:nvSpPr>
        <p:spPr>
          <a:xfrm>
            <a:off x="1524000" y="1295400"/>
            <a:ext cx="6553200" cy="990600"/>
          </a:xfrm>
          <a:solidFill>
            <a:schemeClr val="bg1"/>
          </a:solidFill>
        </p:spPr>
        <p:txBody>
          <a:bodyPr/>
          <a:lstStyle/>
          <a:p>
            <a:pPr eaLnBrk="1" hangingPunct="1"/>
            <a:r>
              <a:rPr lang="zh-CN" altLang="en-US" smtClean="0">
                <a:ea typeface="华文中宋" pitchFamily="2" charset="-122"/>
              </a:rPr>
              <a:t>注    意</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高级检索"/>
          <p:cNvPicPr>
            <a:picLocks noChangeAspect="1" noChangeArrowheads="1"/>
          </p:cNvPicPr>
          <p:nvPr/>
        </p:nvPicPr>
        <p:blipFill>
          <a:blip r:embed="rId3" cstate="print"/>
          <a:srcRect/>
          <a:stretch>
            <a:fillRect/>
          </a:stretch>
        </p:blipFill>
        <p:spPr bwMode="auto">
          <a:xfrm>
            <a:off x="3276600" y="1470025"/>
            <a:ext cx="5638800" cy="2416175"/>
          </a:xfrm>
          <a:prstGeom prst="rect">
            <a:avLst/>
          </a:prstGeom>
          <a:noFill/>
          <a:effectLst>
            <a:outerShdw dist="107763" dir="18900000" algn="ctr" rotWithShape="0">
              <a:schemeClr val="hlink"/>
            </a:outerShdw>
          </a:effectLst>
        </p:spPr>
      </p:pic>
      <p:sp>
        <p:nvSpPr>
          <p:cNvPr id="69635" name="Rectangle 3"/>
          <p:cNvSpPr>
            <a:spLocks noGrp="1" noRot="1" noChangeArrowheads="1"/>
          </p:cNvSpPr>
          <p:nvPr>
            <p:ph type="title"/>
          </p:nvPr>
        </p:nvSpPr>
        <p:spPr>
          <a:xfrm>
            <a:off x="228600" y="457200"/>
            <a:ext cx="4876800" cy="838200"/>
          </a:xfrm>
          <a:solidFill>
            <a:schemeClr val="bg1"/>
          </a:solidFill>
        </p:spPr>
        <p:txBody>
          <a:bodyPr/>
          <a:lstStyle/>
          <a:p>
            <a:pPr eaLnBrk="1" hangingPunct="1"/>
            <a:r>
              <a:rPr lang="zh-CN" altLang="en-US" sz="4000" smtClean="0">
                <a:latin typeface="华文中宋" pitchFamily="2" charset="-122"/>
                <a:ea typeface="华文中宋" pitchFamily="2" charset="-122"/>
              </a:rPr>
              <a:t>扩展检索条件 </a:t>
            </a:r>
          </a:p>
        </p:txBody>
      </p:sp>
      <p:sp>
        <p:nvSpPr>
          <p:cNvPr id="69636" name="Rectangle 4"/>
          <p:cNvSpPr>
            <a:spLocks noChangeArrowheads="1"/>
          </p:cNvSpPr>
          <p:nvPr/>
        </p:nvSpPr>
        <p:spPr bwMode="auto">
          <a:xfrm>
            <a:off x="1938338" y="1176338"/>
            <a:ext cx="9144000" cy="0"/>
          </a:xfrm>
          <a:prstGeom prst="rect">
            <a:avLst/>
          </a:prstGeom>
          <a:noFill/>
          <a:ln w="9525">
            <a:noFill/>
            <a:miter lim="800000"/>
            <a:headEnd/>
            <a:tailEnd/>
          </a:ln>
        </p:spPr>
        <p:txBody>
          <a:bodyPr>
            <a:spAutoFit/>
          </a:bodyPr>
          <a:lstStyle/>
          <a:p>
            <a:endParaRPr lang="zh-CN" altLang="en-US"/>
          </a:p>
        </p:txBody>
      </p:sp>
      <p:sp>
        <p:nvSpPr>
          <p:cNvPr id="69637" name="Rectangle 5"/>
          <p:cNvSpPr>
            <a:spLocks noChangeArrowheads="1"/>
          </p:cNvSpPr>
          <p:nvPr/>
        </p:nvSpPr>
        <p:spPr bwMode="auto">
          <a:xfrm>
            <a:off x="2228850" y="2524125"/>
            <a:ext cx="9144000" cy="0"/>
          </a:xfrm>
          <a:prstGeom prst="rect">
            <a:avLst/>
          </a:prstGeom>
          <a:noFill/>
          <a:ln w="9525">
            <a:noFill/>
            <a:miter lim="800000"/>
            <a:headEnd/>
            <a:tailEnd/>
          </a:ln>
        </p:spPr>
        <p:txBody>
          <a:bodyPr>
            <a:spAutoFit/>
          </a:bodyPr>
          <a:lstStyle/>
          <a:p>
            <a:endParaRPr lang="zh-CN" altLang="en-US"/>
          </a:p>
        </p:txBody>
      </p:sp>
      <p:sp>
        <p:nvSpPr>
          <p:cNvPr id="172038" name="Rectangle 6"/>
          <p:cNvSpPr>
            <a:spLocks noChangeArrowheads="1"/>
          </p:cNvSpPr>
          <p:nvPr/>
        </p:nvSpPr>
        <p:spPr bwMode="auto">
          <a:xfrm>
            <a:off x="0" y="2057400"/>
            <a:ext cx="7543800" cy="1066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lstStyle/>
          <a:p>
            <a:pPr algn="just" eaLnBrk="0" hangingPunct="0">
              <a:buFontTx/>
              <a:buChar char="•"/>
              <a:defRPr/>
            </a:pPr>
            <a:r>
              <a:rPr lang="en-US" altLang="zh-CN" sz="2400">
                <a:solidFill>
                  <a:schemeClr val="hlink"/>
                </a:solidFill>
                <a:latin typeface="Times New Roman"/>
              </a:rPr>
              <a:t>“</a:t>
            </a:r>
            <a:r>
              <a:rPr lang="zh-CN" altLang="en-US" sz="2400">
                <a:solidFill>
                  <a:schemeClr val="hlink"/>
                </a:solidFill>
                <a:latin typeface="宋体" pitchFamily="2" charset="-122"/>
              </a:rPr>
              <a:t>扩展检索条件</a:t>
            </a:r>
            <a:r>
              <a:rPr lang="zh-CN" altLang="en-US" sz="2400">
                <a:solidFill>
                  <a:schemeClr val="hlink"/>
                </a:solidFill>
                <a:latin typeface="Times New Roman"/>
              </a:rPr>
              <a:t>”</a:t>
            </a:r>
            <a:r>
              <a:rPr lang="zh-CN" altLang="en-US" sz="2400">
                <a:solidFill>
                  <a:schemeClr val="hlink"/>
                </a:solidFill>
                <a:latin typeface="宋体" pitchFamily="2" charset="-122"/>
              </a:rPr>
              <a:t>功能，可以进一步的减小搜索范围，获得符合检索需求的检索结果。</a:t>
            </a:r>
          </a:p>
        </p:txBody>
      </p:sp>
      <p:sp>
        <p:nvSpPr>
          <p:cNvPr id="69639" name="Rectangle 7"/>
          <p:cNvSpPr>
            <a:spLocks noChangeArrowheads="1"/>
          </p:cNvSpPr>
          <p:nvPr/>
        </p:nvSpPr>
        <p:spPr bwMode="auto">
          <a:xfrm>
            <a:off x="2514600" y="2605088"/>
            <a:ext cx="9144000" cy="0"/>
          </a:xfrm>
          <a:prstGeom prst="rect">
            <a:avLst/>
          </a:prstGeom>
          <a:noFill/>
          <a:ln w="9525">
            <a:noFill/>
            <a:miter lim="800000"/>
            <a:headEnd/>
            <a:tailEnd/>
          </a:ln>
        </p:spPr>
        <p:txBody>
          <a:bodyPr>
            <a:spAutoFit/>
          </a:bodyPr>
          <a:lstStyle/>
          <a:p>
            <a:endParaRPr lang="zh-CN" altLang="en-US"/>
          </a:p>
        </p:txBody>
      </p:sp>
      <p:grpSp>
        <p:nvGrpSpPr>
          <p:cNvPr id="2" name="Group 8"/>
          <p:cNvGrpSpPr>
            <a:grpSpLocks/>
          </p:cNvGrpSpPr>
          <p:nvPr/>
        </p:nvGrpSpPr>
        <p:grpSpPr bwMode="auto">
          <a:xfrm>
            <a:off x="76200" y="3381375"/>
            <a:ext cx="6172200" cy="3354388"/>
            <a:chOff x="0" y="2064"/>
            <a:chExt cx="3888" cy="2113"/>
          </a:xfrm>
        </p:grpSpPr>
        <p:pic>
          <p:nvPicPr>
            <p:cNvPr id="69642" name="Picture 9"/>
            <p:cNvPicPr>
              <a:picLocks noChangeAspect="1" noChangeArrowheads="1"/>
            </p:cNvPicPr>
            <p:nvPr/>
          </p:nvPicPr>
          <p:blipFill>
            <a:blip r:embed="rId4" cstate="print"/>
            <a:srcRect/>
            <a:stretch>
              <a:fillRect/>
            </a:stretch>
          </p:blipFill>
          <p:spPr bwMode="auto">
            <a:xfrm>
              <a:off x="0" y="2064"/>
              <a:ext cx="3744" cy="1499"/>
            </a:xfrm>
            <a:prstGeom prst="rect">
              <a:avLst/>
            </a:prstGeom>
            <a:noFill/>
            <a:ln w="9525">
              <a:noFill/>
              <a:miter lim="800000"/>
              <a:headEnd/>
              <a:tailEnd/>
            </a:ln>
          </p:spPr>
        </p:pic>
        <p:sp>
          <p:nvSpPr>
            <p:cNvPr id="69643" name="Rectangle 10"/>
            <p:cNvSpPr>
              <a:spLocks noChangeArrowheads="1"/>
            </p:cNvSpPr>
            <p:nvPr/>
          </p:nvSpPr>
          <p:spPr bwMode="auto">
            <a:xfrm>
              <a:off x="48" y="3600"/>
              <a:ext cx="3840" cy="577"/>
            </a:xfrm>
            <a:prstGeom prst="rect">
              <a:avLst/>
            </a:prstGeom>
            <a:noFill/>
            <a:ln w="9525">
              <a:noFill/>
              <a:miter lim="800000"/>
              <a:headEnd/>
              <a:tailEnd/>
            </a:ln>
          </p:spPr>
          <p:txBody>
            <a:bodyPr>
              <a:spAutoFit/>
            </a:bodyPr>
            <a:lstStyle/>
            <a:p>
              <a:pPr algn="just"/>
              <a:r>
                <a:rPr kumimoji="1" lang="zh-CN" altLang="en-US">
                  <a:solidFill>
                    <a:schemeClr val="hlink"/>
                  </a:solidFill>
                  <a:latin typeface="宋体" pitchFamily="2" charset="-122"/>
                  <a:ea typeface="华文中宋" pitchFamily="2" charset="-122"/>
                </a:rPr>
                <a:t>读者在选定限制分类，并输入检索词检索后，页面自动跳转到搜索结果页面，后面的检索操作同快速检索。</a:t>
              </a:r>
              <a:endParaRPr kumimoji="1" lang="zh-CN" altLang="en-US">
                <a:solidFill>
                  <a:schemeClr val="hlink"/>
                </a:solidFill>
                <a:latin typeface="Times New Roman" pitchFamily="18" charset="0"/>
                <a:ea typeface="华文中宋" pitchFamily="2" charset="-122"/>
              </a:endParaRPr>
            </a:p>
            <a:p>
              <a:pPr algn="l" eaLnBrk="0" hangingPunct="0"/>
              <a:endParaRPr kumimoji="1" lang="en-US" altLang="zh-CN">
                <a:solidFill>
                  <a:schemeClr val="hlink"/>
                </a:solidFill>
                <a:latin typeface="Times New Roman" pitchFamily="18" charset="0"/>
                <a:ea typeface="华文中宋" pitchFamily="2" charset="-122"/>
              </a:endParaRPr>
            </a:p>
          </p:txBody>
        </p:sp>
      </p:grpSp>
      <p:sp>
        <p:nvSpPr>
          <p:cNvPr id="69641" name="Oval 11"/>
          <p:cNvSpPr>
            <a:spLocks noChangeArrowheads="1"/>
          </p:cNvSpPr>
          <p:nvPr/>
        </p:nvSpPr>
        <p:spPr bwMode="auto">
          <a:xfrm>
            <a:off x="7162800" y="3276600"/>
            <a:ext cx="1219200" cy="609600"/>
          </a:xfrm>
          <a:prstGeom prst="ellipse">
            <a:avLst/>
          </a:prstGeom>
          <a:noFill/>
          <a:ln w="22225">
            <a:solidFill>
              <a:srgbClr val="FF0000"/>
            </a:solidFill>
            <a:round/>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8"/>
                                        </p:tgtEl>
                                        <p:attrNameLst>
                                          <p:attrName>style.visibility</p:attrName>
                                        </p:attrNameLst>
                                      </p:cBhvr>
                                      <p:to>
                                        <p:strVal val="visible"/>
                                      </p:to>
                                    </p:set>
                                    <p:anim calcmode="lin" valueType="num">
                                      <p:cBhvr additive="base">
                                        <p:cTn id="7" dur="500" fill="hold"/>
                                        <p:tgtEl>
                                          <p:spTgt spid="172038"/>
                                        </p:tgtEl>
                                        <p:attrNameLst>
                                          <p:attrName>ppt_x</p:attrName>
                                        </p:attrNameLst>
                                      </p:cBhvr>
                                      <p:tavLst>
                                        <p:tav tm="0">
                                          <p:val>
                                            <p:strVal val="0-#ppt_w/2"/>
                                          </p:val>
                                        </p:tav>
                                        <p:tav tm="100000">
                                          <p:val>
                                            <p:strVal val="#ppt_x"/>
                                          </p:val>
                                        </p:tav>
                                      </p:tavLst>
                                    </p:anim>
                                    <p:anim calcmode="lin" valueType="num">
                                      <p:cBhvr additive="base">
                                        <p:cTn id="8" dur="500" fill="hold"/>
                                        <p:tgtEl>
                                          <p:spTgt spid="1720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460375" y="1681163"/>
            <a:ext cx="8002588" cy="852487"/>
          </a:xfrm>
        </p:spPr>
        <p:txBody>
          <a:bodyPr/>
          <a:lstStyle/>
          <a:p>
            <a:pPr algn="just" eaLnBrk="1" hangingPunct="1">
              <a:buFont typeface="Wingdings" pitchFamily="2" charset="2"/>
              <a:buNone/>
            </a:pPr>
            <a:r>
              <a:rPr lang="en-US" altLang="zh-CN" sz="2000" smtClean="0">
                <a:solidFill>
                  <a:schemeClr val="hlink"/>
                </a:solidFill>
                <a:latin typeface="华文中宋" pitchFamily="2" charset="-122"/>
                <a:ea typeface="华文中宋" pitchFamily="2" charset="-122"/>
              </a:rPr>
              <a:t>    </a:t>
            </a:r>
            <a:r>
              <a:rPr lang="zh-CN" altLang="en-US" sz="2000" smtClean="0">
                <a:solidFill>
                  <a:schemeClr val="hlink"/>
                </a:solidFill>
                <a:latin typeface="华文中宋" pitchFamily="2" charset="-122"/>
                <a:ea typeface="华文中宋" pitchFamily="2" charset="-122"/>
              </a:rPr>
              <a:t>读者可在检索框中直接输入逻辑运算符、检索代码等，点击</a:t>
            </a:r>
            <a:r>
              <a:rPr lang="zh-CN" altLang="en-US" sz="2000" smtClean="0">
                <a:solidFill>
                  <a:schemeClr val="hlink"/>
                </a:solidFill>
                <a:ea typeface="华文中宋" pitchFamily="2" charset="-122"/>
              </a:rPr>
              <a:t>“</a:t>
            </a:r>
            <a:r>
              <a:rPr lang="zh-CN" altLang="en-US" sz="2000" smtClean="0">
                <a:solidFill>
                  <a:schemeClr val="hlink"/>
                </a:solidFill>
                <a:latin typeface="华文中宋" pitchFamily="2" charset="-122"/>
                <a:ea typeface="华文中宋" pitchFamily="2" charset="-122"/>
              </a:rPr>
              <a:t>扩展检索条件</a:t>
            </a:r>
            <a:r>
              <a:rPr lang="zh-CN" altLang="en-US" sz="2000" smtClean="0">
                <a:solidFill>
                  <a:schemeClr val="hlink"/>
                </a:solidFill>
                <a:ea typeface="华文中宋" pitchFamily="2" charset="-122"/>
              </a:rPr>
              <a:t>”</a:t>
            </a:r>
            <a:r>
              <a:rPr lang="zh-CN" altLang="en-US" sz="2000" smtClean="0">
                <a:solidFill>
                  <a:schemeClr val="hlink"/>
                </a:solidFill>
                <a:latin typeface="华文中宋" pitchFamily="2" charset="-122"/>
                <a:ea typeface="华文中宋" pitchFamily="2" charset="-122"/>
              </a:rPr>
              <a:t>并对相关检索条件进行限制后点击</a:t>
            </a:r>
            <a:r>
              <a:rPr lang="zh-CN" altLang="en-US" sz="2000" smtClean="0">
                <a:solidFill>
                  <a:schemeClr val="hlink"/>
                </a:solidFill>
                <a:ea typeface="华文中宋" pitchFamily="2" charset="-122"/>
              </a:rPr>
              <a:t>“</a:t>
            </a:r>
            <a:r>
              <a:rPr lang="zh-CN" altLang="en-US" sz="2000" smtClean="0">
                <a:solidFill>
                  <a:schemeClr val="hlink"/>
                </a:solidFill>
                <a:latin typeface="华文中宋" pitchFamily="2" charset="-122"/>
                <a:ea typeface="华文中宋" pitchFamily="2" charset="-122"/>
              </a:rPr>
              <a:t>检索</a:t>
            </a:r>
            <a:r>
              <a:rPr lang="zh-CN" altLang="en-US" sz="2000" smtClean="0">
                <a:solidFill>
                  <a:schemeClr val="hlink"/>
                </a:solidFill>
                <a:ea typeface="华文中宋" pitchFamily="2" charset="-122"/>
              </a:rPr>
              <a:t>”</a:t>
            </a:r>
            <a:r>
              <a:rPr lang="zh-CN" altLang="en-US" sz="2000" smtClean="0">
                <a:solidFill>
                  <a:schemeClr val="hlink"/>
                </a:solidFill>
                <a:latin typeface="华文中宋" pitchFamily="2" charset="-122"/>
                <a:ea typeface="华文中宋" pitchFamily="2" charset="-122"/>
              </a:rPr>
              <a:t>按钮即可。</a:t>
            </a:r>
            <a:endParaRPr lang="zh-CN" altLang="en-US" smtClean="0">
              <a:solidFill>
                <a:schemeClr val="hlink"/>
              </a:solidFill>
              <a:latin typeface="华文中宋" pitchFamily="2" charset="-122"/>
              <a:ea typeface="华文中宋" pitchFamily="2" charset="-122"/>
            </a:endParaRPr>
          </a:p>
        </p:txBody>
      </p:sp>
      <p:sp>
        <p:nvSpPr>
          <p:cNvPr id="70659" name="Rectangle 3"/>
          <p:cNvSpPr>
            <a:spLocks noChangeArrowheads="1"/>
          </p:cNvSpPr>
          <p:nvPr/>
        </p:nvSpPr>
        <p:spPr bwMode="auto">
          <a:xfrm>
            <a:off x="2328863" y="2524125"/>
            <a:ext cx="9144000" cy="0"/>
          </a:xfrm>
          <a:prstGeom prst="rect">
            <a:avLst/>
          </a:prstGeom>
          <a:noFill/>
          <a:ln w="9525">
            <a:noFill/>
            <a:miter lim="800000"/>
            <a:headEnd/>
            <a:tailEnd/>
          </a:ln>
        </p:spPr>
        <p:txBody>
          <a:bodyPr>
            <a:spAutoFit/>
          </a:bodyPr>
          <a:lstStyle/>
          <a:p>
            <a:endParaRPr lang="zh-CN" altLang="en-US"/>
          </a:p>
        </p:txBody>
      </p:sp>
      <p:pic>
        <p:nvPicPr>
          <p:cNvPr id="70660" name="Picture 4" descr="高级检索帮助页面7"/>
          <p:cNvPicPr>
            <a:picLocks noChangeAspect="1" noChangeArrowheads="1"/>
          </p:cNvPicPr>
          <p:nvPr/>
        </p:nvPicPr>
        <p:blipFill>
          <a:blip r:embed="rId3" cstate="print"/>
          <a:srcRect/>
          <a:stretch>
            <a:fillRect/>
          </a:stretch>
        </p:blipFill>
        <p:spPr bwMode="auto">
          <a:xfrm>
            <a:off x="762000" y="2819400"/>
            <a:ext cx="7620000" cy="3733800"/>
          </a:xfrm>
          <a:prstGeom prst="rect">
            <a:avLst/>
          </a:prstGeom>
          <a:noFill/>
          <a:ln w="9525">
            <a:noFill/>
            <a:miter lim="800000"/>
            <a:headEnd/>
            <a:tailEnd/>
          </a:ln>
        </p:spPr>
      </p:pic>
      <p:sp>
        <p:nvSpPr>
          <p:cNvPr id="70661" name="Rectangle 5"/>
          <p:cNvSpPr>
            <a:spLocks noChangeArrowheads="1"/>
          </p:cNvSpPr>
          <p:nvPr/>
        </p:nvSpPr>
        <p:spPr bwMode="auto">
          <a:xfrm>
            <a:off x="685800" y="457200"/>
            <a:ext cx="7772400" cy="1066800"/>
          </a:xfrm>
          <a:prstGeom prst="rect">
            <a:avLst/>
          </a:prstGeom>
          <a:solidFill>
            <a:schemeClr val="bg1"/>
          </a:solidFill>
          <a:ln w="9525">
            <a:noFill/>
            <a:miter lim="800000"/>
            <a:headEnd/>
            <a:tailEnd/>
          </a:ln>
        </p:spPr>
        <p:txBody>
          <a:bodyPr anchor="ctr"/>
          <a:lstStyle/>
          <a:p>
            <a:pPr>
              <a:spcBef>
                <a:spcPct val="20000"/>
              </a:spcBef>
            </a:pPr>
            <a:r>
              <a:rPr kumimoji="1" lang="zh-CN" altLang="en-US" sz="4000">
                <a:solidFill>
                  <a:schemeClr val="hlink"/>
                </a:solidFill>
                <a:latin typeface="宋体" pitchFamily="2" charset="-122"/>
                <a:ea typeface="华文中宋" pitchFamily="2" charset="-122"/>
              </a:rPr>
              <a:t>直接输入检索式检索</a:t>
            </a:r>
            <a:endParaRPr kumimoji="1" lang="zh-CN" altLang="en-US" sz="4000">
              <a:solidFill>
                <a:schemeClr val="hlink"/>
              </a:solidFill>
              <a:latin typeface="Times New Roman" pitchFamily="18" charset="0"/>
              <a:ea typeface="华文中宋" pitchFamily="2" charset="-122"/>
            </a:endParaRPr>
          </a:p>
        </p:txBody>
      </p:sp>
      <p:sp>
        <p:nvSpPr>
          <p:cNvPr id="70662" name="Oval 6"/>
          <p:cNvSpPr>
            <a:spLocks noChangeArrowheads="1"/>
          </p:cNvSpPr>
          <p:nvPr/>
        </p:nvSpPr>
        <p:spPr bwMode="auto">
          <a:xfrm>
            <a:off x="6172200" y="5867400"/>
            <a:ext cx="1524000" cy="457200"/>
          </a:xfrm>
          <a:prstGeom prst="ellipse">
            <a:avLst/>
          </a:prstGeom>
          <a:noFill/>
          <a:ln w="22225">
            <a:solidFill>
              <a:srgbClr val="FF0000"/>
            </a:solidFill>
            <a:round/>
            <a:headEnd/>
            <a:tailEnd/>
          </a:ln>
        </p:spPr>
        <p:txBody>
          <a:bodyPr wrap="none" anchor="ctr"/>
          <a:lstStyle/>
          <a:p>
            <a:endParaRPr lang="zh-CN" altLang="en-US"/>
          </a:p>
        </p:txBody>
      </p:sp>
      <p:sp>
        <p:nvSpPr>
          <p:cNvPr id="173063" name="Text Box 7"/>
          <p:cNvSpPr txBox="1">
            <a:spLocks noChangeArrowheads="1"/>
          </p:cNvSpPr>
          <p:nvPr/>
        </p:nvSpPr>
        <p:spPr bwMode="auto">
          <a:xfrm>
            <a:off x="2743200" y="4495800"/>
            <a:ext cx="4572000" cy="641350"/>
          </a:xfrm>
          <a:prstGeom prst="rect">
            <a:avLst/>
          </a:prstGeom>
          <a:solidFill>
            <a:schemeClr val="tx1"/>
          </a:solidFill>
          <a:ln w="12700" cap="sq">
            <a:noFill/>
            <a:miter lim="800000"/>
            <a:headEnd type="none" w="sm" len="sm"/>
            <a:tailEnd type="none" w="sm" len="sm"/>
          </a:ln>
        </p:spPr>
        <p:txBody>
          <a:bodyPr>
            <a:spAutoFit/>
          </a:bodyPr>
          <a:lstStyle/>
          <a:p>
            <a:pPr algn="l">
              <a:spcBef>
                <a:spcPct val="50000"/>
              </a:spcBef>
            </a:pPr>
            <a:r>
              <a:rPr lang="en-US" altLang="zh-CN"/>
              <a:t>(TI=</a:t>
            </a:r>
            <a:r>
              <a:rPr lang="zh-CN" altLang="en-US"/>
              <a:t>大学生*</a:t>
            </a:r>
            <a:r>
              <a:rPr lang="en-US" altLang="zh-CN"/>
              <a:t>TI=</a:t>
            </a:r>
            <a:r>
              <a:rPr lang="zh-CN" altLang="en-US"/>
              <a:t>信息素养</a:t>
            </a:r>
            <a:r>
              <a:rPr lang="en-US" altLang="zh-CN"/>
              <a:t>)+(TI=</a:t>
            </a:r>
            <a:r>
              <a:rPr lang="zh-CN" altLang="en-US"/>
              <a:t>大学生*</a:t>
            </a:r>
            <a:r>
              <a:rPr lang="en-US" altLang="zh-CN"/>
              <a:t>TI=</a:t>
            </a:r>
            <a:r>
              <a:rPr lang="zh-CN" altLang="en-US"/>
              <a:t>检索能力</a:t>
            </a:r>
            <a:r>
              <a:rPr lang="en-US" altLang="zh-CN"/>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063"/>
                                        </p:tgtEl>
                                        <p:attrNameLst>
                                          <p:attrName>style.visibility</p:attrName>
                                        </p:attrNameLst>
                                      </p:cBhvr>
                                      <p:to>
                                        <p:strVal val="visible"/>
                                      </p:to>
                                    </p:set>
                                    <p:animEffect transition="in" filter="dissolve">
                                      <p:cBhvr>
                                        <p:cTn id="7"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3475"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347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657350" y="1905000"/>
            <a:ext cx="9144000" cy="0"/>
          </a:xfrm>
          <a:prstGeom prst="rect">
            <a:avLst/>
          </a:prstGeom>
          <a:noFill/>
          <a:ln w="9525">
            <a:noFill/>
            <a:miter lim="800000"/>
            <a:headEnd/>
            <a:tailEnd/>
          </a:ln>
        </p:spPr>
        <p:txBody>
          <a:bodyPr>
            <a:spAutoFit/>
          </a:bodyPr>
          <a:lstStyle/>
          <a:p>
            <a:endParaRPr lang="zh-CN" altLang="en-US"/>
          </a:p>
        </p:txBody>
      </p:sp>
      <p:sp>
        <p:nvSpPr>
          <p:cNvPr id="72707" name="Rectangle 3"/>
          <p:cNvSpPr>
            <a:spLocks noChangeArrowheads="1"/>
          </p:cNvSpPr>
          <p:nvPr/>
        </p:nvSpPr>
        <p:spPr bwMode="auto">
          <a:xfrm>
            <a:off x="6629400" y="2420938"/>
            <a:ext cx="2514600" cy="4437062"/>
          </a:xfrm>
          <a:prstGeom prst="rect">
            <a:avLst/>
          </a:prstGeom>
          <a:solidFill>
            <a:schemeClr val="bg1"/>
          </a:solidFill>
          <a:ln w="9525">
            <a:solidFill>
              <a:srgbClr val="000000"/>
            </a:solidFill>
            <a:miter lim="800000"/>
            <a:headEnd/>
            <a:tailEnd/>
          </a:ln>
        </p:spPr>
        <p:txBody>
          <a:bodyPr/>
          <a:lstStyle/>
          <a:p>
            <a:pPr algn="just" eaLnBrk="0" hangingPunct="0"/>
            <a:r>
              <a:rPr lang="zh-CN" altLang="en-US" sz="2400">
                <a:latin typeface="Times New Roman" pitchFamily="18" charset="0"/>
              </a:rPr>
              <a:t>说明：</a:t>
            </a:r>
          </a:p>
          <a:p>
            <a:pPr algn="just" eaLnBrk="0" hangingPunct="0"/>
            <a:r>
              <a:rPr lang="zh-CN" altLang="en-US" sz="2400">
                <a:latin typeface="Times New Roman" pitchFamily="18" charset="0"/>
              </a:rPr>
              <a:t>选择不同的学科范围进行检索</a:t>
            </a:r>
          </a:p>
          <a:p>
            <a:pPr algn="just" eaLnBrk="0" hangingPunct="0"/>
            <a:r>
              <a:rPr lang="zh-CN" altLang="en-US" sz="2400">
                <a:latin typeface="Times New Roman" pitchFamily="18" charset="0"/>
              </a:rPr>
              <a:t>技巧：</a:t>
            </a:r>
          </a:p>
          <a:p>
            <a:pPr algn="just" eaLnBrk="0" hangingPunct="0"/>
            <a:r>
              <a:rPr lang="zh-CN" altLang="en-US" sz="2400">
                <a:latin typeface="Times New Roman" pitchFamily="18" charset="0"/>
              </a:rPr>
              <a:t>在                                      中输入类别的名称，系统将快速为您找到所需的学科分类。</a:t>
            </a:r>
          </a:p>
          <a:p>
            <a:pPr algn="just" eaLnBrk="0" hangingPunct="0"/>
            <a:endParaRPr lang="en-US" altLang="zh-CN" sz="2000">
              <a:latin typeface="Times New Roman" pitchFamily="18" charset="0"/>
            </a:endParaRPr>
          </a:p>
        </p:txBody>
      </p:sp>
      <p:sp>
        <p:nvSpPr>
          <p:cNvPr id="72708" name="Rectangle 4"/>
          <p:cNvSpPr>
            <a:spLocks noChangeArrowheads="1"/>
          </p:cNvSpPr>
          <p:nvPr/>
        </p:nvSpPr>
        <p:spPr bwMode="auto">
          <a:xfrm>
            <a:off x="3619500" y="3262313"/>
            <a:ext cx="9144000" cy="0"/>
          </a:xfrm>
          <a:prstGeom prst="rect">
            <a:avLst/>
          </a:prstGeom>
          <a:noFill/>
          <a:ln w="9525">
            <a:noFill/>
            <a:miter lim="800000"/>
            <a:headEnd/>
            <a:tailEnd/>
          </a:ln>
        </p:spPr>
        <p:txBody>
          <a:bodyPr>
            <a:spAutoFit/>
          </a:bodyPr>
          <a:lstStyle/>
          <a:p>
            <a:endParaRPr lang="zh-CN" altLang="en-US"/>
          </a:p>
        </p:txBody>
      </p:sp>
      <p:pic>
        <p:nvPicPr>
          <p:cNvPr id="72709" name="Picture 5" descr="分类检索1"/>
          <p:cNvPicPr>
            <a:picLocks noChangeAspect="1" noChangeArrowheads="1"/>
          </p:cNvPicPr>
          <p:nvPr/>
        </p:nvPicPr>
        <p:blipFill>
          <a:blip r:embed="rId3" cstate="print"/>
          <a:srcRect/>
          <a:stretch>
            <a:fillRect/>
          </a:stretch>
        </p:blipFill>
        <p:spPr bwMode="auto">
          <a:xfrm>
            <a:off x="7092950" y="3933825"/>
            <a:ext cx="1676400" cy="457200"/>
          </a:xfrm>
          <a:prstGeom prst="rect">
            <a:avLst/>
          </a:prstGeom>
          <a:noFill/>
          <a:ln w="9525">
            <a:noFill/>
            <a:miter lim="800000"/>
            <a:headEnd/>
            <a:tailEnd/>
          </a:ln>
        </p:spPr>
      </p:pic>
      <p:pic>
        <p:nvPicPr>
          <p:cNvPr id="72710" name="Picture 6"/>
          <p:cNvPicPr>
            <a:picLocks noChangeAspect="1" noChangeArrowheads="1"/>
          </p:cNvPicPr>
          <p:nvPr/>
        </p:nvPicPr>
        <p:blipFill>
          <a:blip r:embed="rId4" cstate="print"/>
          <a:srcRect/>
          <a:stretch>
            <a:fillRect/>
          </a:stretch>
        </p:blipFill>
        <p:spPr bwMode="auto">
          <a:xfrm>
            <a:off x="152400" y="1676400"/>
            <a:ext cx="6400800" cy="5181600"/>
          </a:xfrm>
          <a:prstGeom prst="rect">
            <a:avLst/>
          </a:prstGeom>
          <a:noFill/>
          <a:ln w="9525">
            <a:noFill/>
            <a:miter lim="800000"/>
            <a:headEnd/>
            <a:tailEnd/>
          </a:ln>
        </p:spPr>
      </p:pic>
      <p:sp>
        <p:nvSpPr>
          <p:cNvPr id="72711" name="Rectangle 7"/>
          <p:cNvSpPr>
            <a:spLocks noGrp="1" noRot="1" noChangeArrowheads="1"/>
          </p:cNvSpPr>
          <p:nvPr>
            <p:ph type="title"/>
          </p:nvPr>
        </p:nvSpPr>
        <p:spPr>
          <a:xfrm>
            <a:off x="1344613" y="274638"/>
            <a:ext cx="6410325" cy="919162"/>
          </a:xfrm>
          <a:solidFill>
            <a:schemeClr val="bg1"/>
          </a:solidFill>
        </p:spPr>
        <p:txBody>
          <a:bodyPr/>
          <a:lstStyle/>
          <a:p>
            <a:pPr eaLnBrk="1" hangingPunct="1"/>
            <a:r>
              <a:rPr lang="zh-CN" altLang="en-US" smtClean="0"/>
              <a:t>分类检索界面</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1935163" y="538163"/>
            <a:ext cx="5746750" cy="655637"/>
          </a:xfrm>
          <a:solidFill>
            <a:schemeClr val="bg1"/>
          </a:solidFill>
        </p:spPr>
        <p:txBody>
          <a:bodyPr/>
          <a:lstStyle/>
          <a:p>
            <a:pPr eaLnBrk="1" hangingPunct="1"/>
            <a:r>
              <a:rPr lang="zh-CN" altLang="en-US" sz="3600" smtClean="0">
                <a:ea typeface="华文中宋" pitchFamily="2" charset="-122"/>
              </a:rPr>
              <a:t>分类检索的操作步骤</a:t>
            </a:r>
          </a:p>
        </p:txBody>
      </p:sp>
      <p:sp>
        <p:nvSpPr>
          <p:cNvPr id="73731" name="Rectangle 3"/>
          <p:cNvSpPr>
            <a:spLocks noChangeArrowheads="1"/>
          </p:cNvSpPr>
          <p:nvPr/>
        </p:nvSpPr>
        <p:spPr bwMode="auto">
          <a:xfrm>
            <a:off x="4491038" y="3352800"/>
            <a:ext cx="9144000" cy="0"/>
          </a:xfrm>
          <a:prstGeom prst="rect">
            <a:avLst/>
          </a:prstGeom>
          <a:noFill/>
          <a:ln w="9525">
            <a:noFill/>
            <a:miter lim="800000"/>
            <a:headEnd/>
            <a:tailEnd/>
          </a:ln>
        </p:spPr>
        <p:txBody>
          <a:bodyPr>
            <a:spAutoFit/>
          </a:bodyPr>
          <a:lstStyle/>
          <a:p>
            <a:endParaRPr lang="zh-CN" altLang="en-US"/>
          </a:p>
        </p:txBody>
      </p:sp>
      <p:sp>
        <p:nvSpPr>
          <p:cNvPr id="73732" name="Rectangle 4"/>
          <p:cNvSpPr>
            <a:spLocks noChangeArrowheads="1"/>
          </p:cNvSpPr>
          <p:nvPr/>
        </p:nvSpPr>
        <p:spPr bwMode="auto">
          <a:xfrm>
            <a:off x="4410075" y="3357563"/>
            <a:ext cx="9144000" cy="0"/>
          </a:xfrm>
          <a:prstGeom prst="rect">
            <a:avLst/>
          </a:prstGeom>
          <a:noFill/>
          <a:ln w="9525">
            <a:noFill/>
            <a:miter lim="800000"/>
            <a:headEnd/>
            <a:tailEnd/>
          </a:ln>
        </p:spPr>
        <p:txBody>
          <a:bodyPr>
            <a:spAutoFit/>
          </a:bodyPr>
          <a:lstStyle/>
          <a:p>
            <a:endParaRPr lang="zh-CN" altLang="en-US"/>
          </a:p>
        </p:txBody>
      </p:sp>
      <p:grpSp>
        <p:nvGrpSpPr>
          <p:cNvPr id="2" name="Group 5"/>
          <p:cNvGrpSpPr>
            <a:grpSpLocks/>
          </p:cNvGrpSpPr>
          <p:nvPr/>
        </p:nvGrpSpPr>
        <p:grpSpPr bwMode="auto">
          <a:xfrm>
            <a:off x="900113" y="1557338"/>
            <a:ext cx="8001000" cy="4606925"/>
            <a:chOff x="720" y="816"/>
            <a:chExt cx="5040" cy="2902"/>
          </a:xfrm>
        </p:grpSpPr>
        <p:sp>
          <p:nvSpPr>
            <p:cNvPr id="73734" name="Rectangle 6"/>
            <p:cNvSpPr>
              <a:spLocks noChangeArrowheads="1"/>
            </p:cNvSpPr>
            <p:nvPr/>
          </p:nvSpPr>
          <p:spPr bwMode="auto">
            <a:xfrm>
              <a:off x="720" y="816"/>
              <a:ext cx="5040" cy="2902"/>
            </a:xfrm>
            <a:prstGeom prst="rect">
              <a:avLst/>
            </a:prstGeom>
            <a:noFill/>
            <a:ln w="9525">
              <a:noFill/>
              <a:miter lim="800000"/>
              <a:headEnd/>
              <a:tailEnd/>
            </a:ln>
          </p:spPr>
          <p:txBody>
            <a:bodyPr>
              <a:spAutoFit/>
            </a:bodyPr>
            <a:lstStyle/>
            <a:p>
              <a:pPr algn="l">
                <a:lnSpc>
                  <a:spcPct val="90000"/>
                </a:lnSpc>
                <a:spcBef>
                  <a:spcPct val="50000"/>
                </a:spcBef>
              </a:pPr>
              <a:r>
                <a:rPr kumimoji="1" lang="zh-CN" altLang="en-US" sz="2000">
                  <a:latin typeface="华文中宋" pitchFamily="2" charset="-122"/>
                  <a:ea typeface="华文中宋" pitchFamily="2" charset="-122"/>
                </a:rPr>
                <a:t>学科类别选择</a:t>
              </a:r>
            </a:p>
            <a:p>
              <a:pPr algn="l">
                <a:lnSpc>
                  <a:spcPct val="90000"/>
                </a:lnSpc>
                <a:spcBef>
                  <a:spcPct val="50000"/>
                </a:spcBef>
                <a:buFontTx/>
                <a:buChar char="•"/>
              </a:pPr>
              <a:r>
                <a:rPr kumimoji="1" lang="zh-CN" altLang="en-US" sz="2000">
                  <a:latin typeface="华文中宋" pitchFamily="2" charset="-122"/>
                  <a:ea typeface="华文中宋" pitchFamily="2" charset="-122"/>
                </a:rPr>
                <a:t>直接在左边的分类列表中按照学科类别逐级点开查找</a:t>
              </a:r>
            </a:p>
            <a:p>
              <a:pPr algn="l">
                <a:lnSpc>
                  <a:spcPct val="90000"/>
                </a:lnSpc>
                <a:spcBef>
                  <a:spcPct val="50000"/>
                </a:spcBef>
                <a:buFontTx/>
                <a:buChar char="•"/>
              </a:pPr>
              <a:r>
                <a:rPr kumimoji="1" lang="zh-CN" altLang="en-US" sz="2000">
                  <a:latin typeface="华文中宋" pitchFamily="2" charset="-122"/>
                  <a:ea typeface="华文中宋" pitchFamily="2" charset="-122"/>
                </a:rPr>
                <a:t>运用左边方框中的搜索框对学科类别进行查找定位。这里采用的是模糊查找，如果检索结果有多个，则定位在第一个类别上。</a:t>
              </a:r>
            </a:p>
            <a:p>
              <a:pPr algn="l">
                <a:lnSpc>
                  <a:spcPct val="90000"/>
                </a:lnSpc>
                <a:spcBef>
                  <a:spcPct val="50000"/>
                </a:spcBef>
              </a:pPr>
              <a:r>
                <a:rPr kumimoji="1" lang="zh-CN" altLang="en-US" sz="2000">
                  <a:latin typeface="Times New Roman" pitchFamily="18" charset="0"/>
                  <a:ea typeface="华文中宋" pitchFamily="2" charset="-122"/>
                </a:rPr>
                <a:t> </a:t>
              </a:r>
              <a:endParaRPr kumimoji="1" lang="zh-CN" altLang="en-US" sz="2000">
                <a:latin typeface="华文中宋" pitchFamily="2" charset="-122"/>
                <a:ea typeface="华文中宋" pitchFamily="2" charset="-122"/>
              </a:endParaRPr>
            </a:p>
            <a:p>
              <a:pPr algn="l">
                <a:lnSpc>
                  <a:spcPct val="90000"/>
                </a:lnSpc>
                <a:spcBef>
                  <a:spcPct val="50000"/>
                </a:spcBef>
              </a:pPr>
              <a:r>
                <a:rPr kumimoji="1" lang="zh-CN" altLang="en-US" sz="2000">
                  <a:latin typeface="华文中宋" pitchFamily="2" charset="-122"/>
                  <a:ea typeface="华文中宋" pitchFamily="2" charset="-122"/>
                </a:rPr>
                <a:t>学科类别选中</a:t>
              </a:r>
            </a:p>
            <a:p>
              <a:pPr algn="l">
                <a:lnSpc>
                  <a:spcPct val="90000"/>
                </a:lnSpc>
                <a:spcBef>
                  <a:spcPct val="50000"/>
                </a:spcBef>
              </a:pPr>
              <a:r>
                <a:rPr kumimoji="1" lang="zh-CN" altLang="en-US" sz="2000">
                  <a:latin typeface="华文中宋" pitchFamily="2" charset="-122"/>
                  <a:ea typeface="华文中宋" pitchFamily="2" charset="-122"/>
                </a:rPr>
                <a:t>在目标学科前的      中打上</a:t>
              </a:r>
              <a:r>
                <a:rPr kumimoji="1" lang="zh-CN" altLang="en-US" sz="2000">
                  <a:latin typeface="Times New Roman" pitchFamily="18" charset="0"/>
                  <a:ea typeface="华文中宋" pitchFamily="2" charset="-122"/>
                </a:rPr>
                <a:t>“</a:t>
              </a:r>
              <a:r>
                <a:rPr kumimoji="1" lang="zh-CN" altLang="en-US" sz="2000">
                  <a:latin typeface="华文中宋" pitchFamily="2" charset="-122"/>
                  <a:ea typeface="华文中宋" pitchFamily="2" charset="-122"/>
                </a:rPr>
                <a:t>√</a:t>
              </a:r>
              <a:r>
                <a:rPr kumimoji="1" lang="zh-CN" altLang="en-US" sz="2000">
                  <a:latin typeface="Times New Roman" pitchFamily="18" charset="0"/>
                  <a:ea typeface="华文中宋" pitchFamily="2" charset="-122"/>
                </a:rPr>
                <a:t>”</a:t>
              </a:r>
              <a:r>
                <a:rPr kumimoji="1" lang="zh-CN" altLang="en-US" sz="2000">
                  <a:latin typeface="华文中宋" pitchFamily="2" charset="-122"/>
                  <a:ea typeface="华文中宋" pitchFamily="2" charset="-122"/>
                </a:rPr>
                <a:t>，并点           按钮将类别移到右边的方框中，即完成该学科类别的选中。</a:t>
              </a:r>
            </a:p>
            <a:p>
              <a:pPr algn="l">
                <a:lnSpc>
                  <a:spcPct val="90000"/>
                </a:lnSpc>
                <a:spcBef>
                  <a:spcPct val="50000"/>
                </a:spcBef>
              </a:pPr>
              <a:r>
                <a:rPr kumimoji="1" lang="zh-CN" altLang="en-US" sz="2000">
                  <a:solidFill>
                    <a:schemeClr val="hlink"/>
                  </a:solidFill>
                  <a:latin typeface="Times New Roman" pitchFamily="18" charset="0"/>
                  <a:ea typeface="华文中宋" pitchFamily="2" charset="-122"/>
                </a:rPr>
                <a:t> </a:t>
              </a:r>
              <a:endParaRPr kumimoji="1" lang="zh-CN" altLang="en-US" sz="2000">
                <a:solidFill>
                  <a:schemeClr val="hlink"/>
                </a:solidFill>
                <a:latin typeface="华文中宋" pitchFamily="2" charset="-122"/>
                <a:ea typeface="华文中宋" pitchFamily="2" charset="-122"/>
              </a:endParaRPr>
            </a:p>
            <a:p>
              <a:pPr algn="l">
                <a:lnSpc>
                  <a:spcPct val="90000"/>
                </a:lnSpc>
                <a:spcBef>
                  <a:spcPct val="50000"/>
                </a:spcBef>
              </a:pPr>
              <a:r>
                <a:rPr kumimoji="1" lang="zh-CN" altLang="en-US" sz="2000">
                  <a:latin typeface="华文中宋" pitchFamily="2" charset="-122"/>
                  <a:ea typeface="华文中宋" pitchFamily="2" charset="-122"/>
                </a:rPr>
                <a:t>在所选类别中搜索</a:t>
              </a:r>
            </a:p>
            <a:p>
              <a:pPr algn="l">
                <a:lnSpc>
                  <a:spcPct val="90000"/>
                </a:lnSpc>
                <a:spcBef>
                  <a:spcPct val="50000"/>
                </a:spcBef>
                <a:buFontTx/>
                <a:buChar char="•"/>
              </a:pPr>
              <a:r>
                <a:rPr kumimoji="1" lang="zh-CN" altLang="en-US" sz="2000">
                  <a:latin typeface="华文中宋" pitchFamily="2" charset="-122"/>
                  <a:ea typeface="华文中宋" pitchFamily="2" charset="-122"/>
                </a:rPr>
                <a:t>在选中学科类别以后，在页面上放的检索框处选择检索入口、输入检索条件，即可进行在选中学科范围内的检索操作。</a:t>
              </a:r>
            </a:p>
          </p:txBody>
        </p:sp>
        <p:pic>
          <p:nvPicPr>
            <p:cNvPr id="73735" name="Picture 7"/>
            <p:cNvPicPr>
              <a:picLocks noChangeAspect="1" noChangeArrowheads="1"/>
            </p:cNvPicPr>
            <p:nvPr/>
          </p:nvPicPr>
          <p:blipFill>
            <a:blip r:embed="rId3" cstate="print"/>
            <a:srcRect/>
            <a:stretch>
              <a:fillRect/>
            </a:stretch>
          </p:blipFill>
          <p:spPr bwMode="auto">
            <a:xfrm>
              <a:off x="2064" y="2352"/>
              <a:ext cx="195" cy="184"/>
            </a:xfrm>
            <a:prstGeom prst="rect">
              <a:avLst/>
            </a:prstGeom>
            <a:noFill/>
            <a:ln w="9525">
              <a:noFill/>
              <a:miter lim="800000"/>
              <a:headEnd/>
              <a:tailEnd/>
            </a:ln>
          </p:spPr>
        </p:pic>
        <p:pic>
          <p:nvPicPr>
            <p:cNvPr id="73736" name="Picture 8"/>
            <p:cNvPicPr>
              <a:picLocks noChangeAspect="1" noChangeArrowheads="1"/>
            </p:cNvPicPr>
            <p:nvPr/>
          </p:nvPicPr>
          <p:blipFill>
            <a:blip r:embed="rId4" cstate="print"/>
            <a:srcRect/>
            <a:stretch>
              <a:fillRect/>
            </a:stretch>
          </p:blipFill>
          <p:spPr bwMode="auto">
            <a:xfrm>
              <a:off x="3696" y="2352"/>
              <a:ext cx="390" cy="17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4499"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449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943100" y="2205038"/>
            <a:ext cx="9144000" cy="0"/>
          </a:xfrm>
          <a:prstGeom prst="rect">
            <a:avLst/>
          </a:prstGeom>
          <a:noFill/>
          <a:ln w="9525">
            <a:noFill/>
            <a:miter lim="800000"/>
            <a:headEnd/>
            <a:tailEnd/>
          </a:ln>
        </p:spPr>
        <p:txBody>
          <a:bodyPr>
            <a:spAutoFit/>
          </a:bodyPr>
          <a:lstStyle/>
          <a:p>
            <a:endParaRPr lang="zh-CN" altLang="en-US"/>
          </a:p>
        </p:txBody>
      </p:sp>
      <p:sp>
        <p:nvSpPr>
          <p:cNvPr id="75779" name="Rectangle 3"/>
          <p:cNvSpPr>
            <a:spLocks noChangeArrowheads="1"/>
          </p:cNvSpPr>
          <p:nvPr/>
        </p:nvSpPr>
        <p:spPr bwMode="auto">
          <a:xfrm>
            <a:off x="179388" y="1196975"/>
            <a:ext cx="7367587" cy="336550"/>
          </a:xfrm>
          <a:prstGeom prst="rect">
            <a:avLst/>
          </a:prstGeom>
          <a:noFill/>
          <a:ln w="9525">
            <a:noFill/>
            <a:miter lim="800000"/>
            <a:headEnd/>
            <a:tailEnd/>
          </a:ln>
        </p:spPr>
        <p:txBody>
          <a:bodyPr>
            <a:spAutoFit/>
          </a:bodyPr>
          <a:lstStyle/>
          <a:p>
            <a:pPr algn="just"/>
            <a:r>
              <a:rPr kumimoji="1" lang="en-US" altLang="zh-CN" sz="1600">
                <a:solidFill>
                  <a:schemeClr val="hlink"/>
                </a:solidFill>
                <a:latin typeface="华文中宋" pitchFamily="2" charset="-122"/>
                <a:ea typeface="华文中宋" pitchFamily="2" charset="-122"/>
              </a:rPr>
              <a:t>  </a:t>
            </a:r>
            <a:r>
              <a:rPr kumimoji="1" lang="zh-CN" altLang="en-US" sz="1600">
                <a:solidFill>
                  <a:schemeClr val="hlink"/>
                </a:solidFill>
                <a:latin typeface="华文中宋" pitchFamily="2" charset="-122"/>
                <a:ea typeface="华文中宋" pitchFamily="2" charset="-122"/>
              </a:rPr>
              <a:t>点击首页               按钮可直接进入期刊导航检索界面。</a:t>
            </a:r>
          </a:p>
        </p:txBody>
      </p:sp>
      <p:pic>
        <p:nvPicPr>
          <p:cNvPr id="75780" name="Picture 4"/>
          <p:cNvPicPr>
            <a:picLocks noChangeAspect="1" noChangeArrowheads="1"/>
          </p:cNvPicPr>
          <p:nvPr/>
        </p:nvPicPr>
        <p:blipFill>
          <a:blip r:embed="rId2" cstate="print"/>
          <a:srcRect/>
          <a:stretch>
            <a:fillRect/>
          </a:stretch>
        </p:blipFill>
        <p:spPr bwMode="auto">
          <a:xfrm>
            <a:off x="1476375" y="1268413"/>
            <a:ext cx="1019175" cy="269875"/>
          </a:xfrm>
          <a:prstGeom prst="rect">
            <a:avLst/>
          </a:prstGeom>
          <a:noFill/>
          <a:ln w="9525">
            <a:noFill/>
            <a:miter lim="800000"/>
            <a:headEnd/>
            <a:tailEnd/>
          </a:ln>
        </p:spPr>
      </p:pic>
      <p:pic>
        <p:nvPicPr>
          <p:cNvPr id="75781" name="Picture 5" descr="期刊导航1"/>
          <p:cNvPicPr>
            <a:picLocks noChangeAspect="1" noChangeArrowheads="1"/>
          </p:cNvPicPr>
          <p:nvPr/>
        </p:nvPicPr>
        <p:blipFill>
          <a:blip r:embed="rId3" cstate="print"/>
          <a:srcRect/>
          <a:stretch>
            <a:fillRect/>
          </a:stretch>
        </p:blipFill>
        <p:spPr bwMode="auto">
          <a:xfrm>
            <a:off x="0" y="1752600"/>
            <a:ext cx="6629400" cy="5105400"/>
          </a:xfrm>
          <a:prstGeom prst="rect">
            <a:avLst/>
          </a:prstGeom>
          <a:noFill/>
          <a:ln w="9525">
            <a:noFill/>
            <a:miter lim="800000"/>
            <a:headEnd/>
            <a:tailEnd/>
          </a:ln>
        </p:spPr>
      </p:pic>
      <p:sp>
        <p:nvSpPr>
          <p:cNvPr id="75782" name="Rectangle 6"/>
          <p:cNvSpPr>
            <a:spLocks noGrp="1" noRot="1" noChangeArrowheads="1"/>
          </p:cNvSpPr>
          <p:nvPr>
            <p:ph type="title"/>
          </p:nvPr>
        </p:nvSpPr>
        <p:spPr>
          <a:xfrm>
            <a:off x="1638300" y="339725"/>
            <a:ext cx="5746750" cy="657225"/>
          </a:xfrm>
          <a:solidFill>
            <a:schemeClr val="bg1"/>
          </a:solidFill>
        </p:spPr>
        <p:txBody>
          <a:bodyPr/>
          <a:lstStyle/>
          <a:p>
            <a:pPr eaLnBrk="1" hangingPunct="1"/>
            <a:r>
              <a:rPr lang="zh-CN" altLang="en-US" sz="3600" smtClean="0">
                <a:ea typeface="华文中宋" pitchFamily="2" charset="-122"/>
              </a:rPr>
              <a:t>期刊导航界面</a:t>
            </a:r>
          </a:p>
        </p:txBody>
      </p:sp>
      <p:grpSp>
        <p:nvGrpSpPr>
          <p:cNvPr id="2" name="Group 7"/>
          <p:cNvGrpSpPr>
            <a:grpSpLocks/>
          </p:cNvGrpSpPr>
          <p:nvPr/>
        </p:nvGrpSpPr>
        <p:grpSpPr bwMode="auto">
          <a:xfrm>
            <a:off x="0" y="1600200"/>
            <a:ext cx="8839200" cy="1014413"/>
            <a:chOff x="336" y="943"/>
            <a:chExt cx="5232" cy="639"/>
          </a:xfrm>
        </p:grpSpPr>
        <p:sp>
          <p:nvSpPr>
            <p:cNvPr id="75793" name="Oval 8"/>
            <p:cNvSpPr>
              <a:spLocks noChangeArrowheads="1"/>
            </p:cNvSpPr>
            <p:nvPr/>
          </p:nvSpPr>
          <p:spPr bwMode="auto">
            <a:xfrm>
              <a:off x="336" y="1104"/>
              <a:ext cx="480" cy="192"/>
            </a:xfrm>
            <a:prstGeom prst="ellipse">
              <a:avLst/>
            </a:prstGeom>
            <a:noFill/>
            <a:ln w="28575">
              <a:solidFill>
                <a:schemeClr val="bg1"/>
              </a:solidFill>
              <a:round/>
              <a:headEnd/>
              <a:tailEnd/>
            </a:ln>
          </p:spPr>
          <p:txBody>
            <a:bodyPr wrap="none" anchor="ctr"/>
            <a:lstStyle/>
            <a:p>
              <a:endParaRPr lang="zh-CN" altLang="en-US"/>
            </a:p>
          </p:txBody>
        </p:sp>
        <p:sp>
          <p:nvSpPr>
            <p:cNvPr id="75794" name="Rectangle 9"/>
            <p:cNvSpPr>
              <a:spLocks noChangeArrowheads="1"/>
            </p:cNvSpPr>
            <p:nvPr/>
          </p:nvSpPr>
          <p:spPr bwMode="auto">
            <a:xfrm>
              <a:off x="4272" y="943"/>
              <a:ext cx="1296" cy="639"/>
            </a:xfrm>
            <a:prstGeom prst="rect">
              <a:avLst/>
            </a:prstGeom>
            <a:noFill/>
            <a:ln w="9525">
              <a:solidFill>
                <a:schemeClr val="bg1"/>
              </a:solidFill>
              <a:miter lim="800000"/>
              <a:headEnd/>
              <a:tailEnd/>
            </a:ln>
          </p:spPr>
          <p:txBody>
            <a:bodyPr>
              <a:spAutoFit/>
            </a:bodyPr>
            <a:lstStyle/>
            <a:p>
              <a:pPr algn="l">
                <a:spcBef>
                  <a:spcPct val="50000"/>
                </a:spcBef>
                <a:buFontTx/>
                <a:buChar char="•"/>
              </a:pPr>
              <a:r>
                <a:rPr kumimoji="1" lang="zh-CN" altLang="en-US" sz="2400">
                  <a:solidFill>
                    <a:srgbClr val="FFCC00"/>
                  </a:solidFill>
                  <a:latin typeface="华文中宋" pitchFamily="2" charset="-122"/>
                  <a:ea typeface="华文中宋" pitchFamily="2" charset="-122"/>
                </a:rPr>
                <a:t>按刊名进行</a:t>
              </a:r>
            </a:p>
            <a:p>
              <a:pPr algn="l">
                <a:spcBef>
                  <a:spcPct val="50000"/>
                </a:spcBef>
              </a:pPr>
              <a:r>
                <a:rPr kumimoji="1" lang="zh-CN" altLang="en-US" sz="2400">
                  <a:solidFill>
                    <a:srgbClr val="FFCC00"/>
                  </a:solidFill>
                  <a:latin typeface="华文中宋" pitchFamily="2" charset="-122"/>
                  <a:ea typeface="华文中宋" pitchFamily="2" charset="-122"/>
                </a:rPr>
                <a:t>  搜索查找</a:t>
              </a:r>
              <a:endParaRPr kumimoji="1" lang="zh-CN" altLang="en-US" sz="2400">
                <a:solidFill>
                  <a:schemeClr val="hlink"/>
                </a:solidFill>
                <a:latin typeface="华文中宋" pitchFamily="2" charset="-122"/>
                <a:ea typeface="华文中宋" pitchFamily="2" charset="-122"/>
              </a:endParaRPr>
            </a:p>
          </p:txBody>
        </p:sp>
        <p:sp>
          <p:nvSpPr>
            <p:cNvPr id="75795" name="Line 10"/>
            <p:cNvSpPr>
              <a:spLocks noChangeShapeType="1"/>
            </p:cNvSpPr>
            <p:nvPr/>
          </p:nvSpPr>
          <p:spPr bwMode="auto">
            <a:xfrm flipH="1">
              <a:off x="816" y="1104"/>
              <a:ext cx="3456" cy="96"/>
            </a:xfrm>
            <a:prstGeom prst="line">
              <a:avLst/>
            </a:prstGeom>
            <a:noFill/>
            <a:ln w="28575">
              <a:solidFill>
                <a:schemeClr val="bg1"/>
              </a:solidFill>
              <a:round/>
              <a:headEnd/>
              <a:tailEnd type="triangle" w="med" len="med"/>
            </a:ln>
          </p:spPr>
          <p:txBody>
            <a:bodyPr wrap="none"/>
            <a:lstStyle/>
            <a:p>
              <a:endParaRPr lang="zh-CN" altLang="en-US"/>
            </a:p>
          </p:txBody>
        </p:sp>
      </p:grpSp>
      <p:grpSp>
        <p:nvGrpSpPr>
          <p:cNvPr id="3" name="Group 11"/>
          <p:cNvGrpSpPr>
            <a:grpSpLocks/>
          </p:cNvGrpSpPr>
          <p:nvPr/>
        </p:nvGrpSpPr>
        <p:grpSpPr bwMode="auto">
          <a:xfrm>
            <a:off x="228600" y="2209800"/>
            <a:ext cx="8610600" cy="1458913"/>
            <a:chOff x="336" y="1296"/>
            <a:chExt cx="5184" cy="919"/>
          </a:xfrm>
        </p:grpSpPr>
        <p:sp>
          <p:nvSpPr>
            <p:cNvPr id="75790" name="Oval 12"/>
            <p:cNvSpPr>
              <a:spLocks noChangeArrowheads="1"/>
            </p:cNvSpPr>
            <p:nvPr/>
          </p:nvSpPr>
          <p:spPr bwMode="auto">
            <a:xfrm>
              <a:off x="336" y="1296"/>
              <a:ext cx="480" cy="192"/>
            </a:xfrm>
            <a:prstGeom prst="ellipse">
              <a:avLst/>
            </a:prstGeom>
            <a:noFill/>
            <a:ln w="28575">
              <a:solidFill>
                <a:schemeClr val="bg1"/>
              </a:solidFill>
              <a:round/>
              <a:headEnd/>
              <a:tailEnd/>
            </a:ln>
          </p:spPr>
          <p:txBody>
            <a:bodyPr wrap="none" anchor="ctr"/>
            <a:lstStyle/>
            <a:p>
              <a:endParaRPr lang="zh-CN" altLang="en-US"/>
            </a:p>
          </p:txBody>
        </p:sp>
        <p:sp>
          <p:nvSpPr>
            <p:cNvPr id="75791" name="Rectangle 13"/>
            <p:cNvSpPr>
              <a:spLocks noChangeArrowheads="1"/>
            </p:cNvSpPr>
            <p:nvPr/>
          </p:nvSpPr>
          <p:spPr bwMode="auto">
            <a:xfrm>
              <a:off x="4272" y="1633"/>
              <a:ext cx="1248" cy="582"/>
            </a:xfrm>
            <a:prstGeom prst="rect">
              <a:avLst/>
            </a:prstGeom>
            <a:noFill/>
            <a:ln w="9525">
              <a:solidFill>
                <a:schemeClr val="bg1"/>
              </a:solidFill>
              <a:miter lim="800000"/>
              <a:headEnd/>
              <a:tailEnd/>
            </a:ln>
          </p:spPr>
          <p:txBody>
            <a:bodyPr>
              <a:spAutoFit/>
            </a:bodyPr>
            <a:lstStyle/>
            <a:p>
              <a:pPr algn="l">
                <a:spcBef>
                  <a:spcPct val="50000"/>
                </a:spcBef>
              </a:pPr>
              <a:endParaRPr kumimoji="1" lang="en-US" altLang="zh-CN">
                <a:latin typeface="华文中宋" pitchFamily="2" charset="-122"/>
                <a:ea typeface="华文中宋" pitchFamily="2" charset="-122"/>
              </a:endParaRPr>
            </a:p>
            <a:p>
              <a:pPr algn="l">
                <a:spcBef>
                  <a:spcPct val="50000"/>
                </a:spcBef>
                <a:buFontTx/>
                <a:buChar char="•"/>
              </a:pPr>
              <a:r>
                <a:rPr kumimoji="1" lang="zh-CN" altLang="en-US" sz="2400">
                  <a:solidFill>
                    <a:srgbClr val="FFCC00"/>
                  </a:solidFill>
                  <a:latin typeface="华文中宋" pitchFamily="2" charset="-122"/>
                  <a:ea typeface="华文中宋" pitchFamily="2" charset="-122"/>
                </a:rPr>
                <a:t>按字顺查</a:t>
              </a:r>
              <a:endParaRPr kumimoji="1" lang="zh-CN" altLang="en-US" sz="2400">
                <a:latin typeface="华文中宋" pitchFamily="2" charset="-122"/>
                <a:ea typeface="华文中宋" pitchFamily="2" charset="-122"/>
              </a:endParaRPr>
            </a:p>
          </p:txBody>
        </p:sp>
        <p:sp>
          <p:nvSpPr>
            <p:cNvPr id="75792" name="Line 14"/>
            <p:cNvSpPr>
              <a:spLocks noChangeShapeType="1"/>
            </p:cNvSpPr>
            <p:nvPr/>
          </p:nvSpPr>
          <p:spPr bwMode="auto">
            <a:xfrm flipH="1" flipV="1">
              <a:off x="816" y="1440"/>
              <a:ext cx="3408" cy="576"/>
            </a:xfrm>
            <a:prstGeom prst="line">
              <a:avLst/>
            </a:prstGeom>
            <a:noFill/>
            <a:ln w="28575">
              <a:solidFill>
                <a:schemeClr val="bg1"/>
              </a:solidFill>
              <a:round/>
              <a:headEnd/>
              <a:tailEnd type="triangle" w="med" len="med"/>
            </a:ln>
          </p:spPr>
          <p:txBody>
            <a:bodyPr wrap="none"/>
            <a:lstStyle/>
            <a:p>
              <a:endParaRPr lang="zh-CN" altLang="en-US"/>
            </a:p>
          </p:txBody>
        </p:sp>
      </p:grpSp>
      <p:grpSp>
        <p:nvGrpSpPr>
          <p:cNvPr id="4" name="Group 15"/>
          <p:cNvGrpSpPr>
            <a:grpSpLocks/>
          </p:cNvGrpSpPr>
          <p:nvPr/>
        </p:nvGrpSpPr>
        <p:grpSpPr bwMode="auto">
          <a:xfrm>
            <a:off x="1752600" y="2819400"/>
            <a:ext cx="7162800" cy="2286000"/>
            <a:chOff x="1296" y="1632"/>
            <a:chExt cx="4320" cy="1440"/>
          </a:xfrm>
        </p:grpSpPr>
        <p:sp>
          <p:nvSpPr>
            <p:cNvPr id="75787" name="Rectangle 16"/>
            <p:cNvSpPr>
              <a:spLocks noChangeArrowheads="1"/>
            </p:cNvSpPr>
            <p:nvPr/>
          </p:nvSpPr>
          <p:spPr bwMode="auto">
            <a:xfrm>
              <a:off x="4272" y="2222"/>
              <a:ext cx="1344" cy="792"/>
            </a:xfrm>
            <a:prstGeom prst="rect">
              <a:avLst/>
            </a:prstGeom>
            <a:noFill/>
            <a:ln w="9525">
              <a:solidFill>
                <a:schemeClr val="bg1"/>
              </a:solidFill>
              <a:miter lim="800000"/>
              <a:headEnd/>
              <a:tailEnd/>
            </a:ln>
          </p:spPr>
          <p:txBody>
            <a:bodyPr>
              <a:spAutoFit/>
            </a:bodyPr>
            <a:lstStyle/>
            <a:p>
              <a:pPr algn="l">
                <a:spcBef>
                  <a:spcPct val="50000"/>
                </a:spcBef>
              </a:pPr>
              <a:endParaRPr kumimoji="1" lang="en-US" altLang="zh-CN" sz="1400">
                <a:latin typeface="华文中宋" pitchFamily="2" charset="-122"/>
                <a:ea typeface="华文中宋" pitchFamily="2" charset="-122"/>
              </a:endParaRPr>
            </a:p>
            <a:p>
              <a:pPr algn="l"/>
              <a:endParaRPr kumimoji="1" lang="en-US" altLang="zh-CN" sz="1400">
                <a:latin typeface="华文中宋" pitchFamily="2" charset="-122"/>
                <a:ea typeface="华文中宋" pitchFamily="2" charset="-122"/>
              </a:endParaRPr>
            </a:p>
            <a:p>
              <a:pPr algn="l">
                <a:buFontTx/>
                <a:buChar char="•"/>
              </a:pPr>
              <a:r>
                <a:rPr kumimoji="1" lang="zh-CN" altLang="en-US" sz="2400">
                  <a:solidFill>
                    <a:srgbClr val="FFCC00"/>
                  </a:solidFill>
                  <a:latin typeface="华文中宋" pitchFamily="2" charset="-122"/>
                  <a:ea typeface="华文中宋" pitchFamily="2" charset="-122"/>
                </a:rPr>
                <a:t>按学科分类进行查找</a:t>
              </a:r>
              <a:endParaRPr kumimoji="1" lang="zh-CN" altLang="en-US" sz="2400">
                <a:solidFill>
                  <a:schemeClr val="hlink"/>
                </a:solidFill>
                <a:latin typeface="华文中宋" pitchFamily="2" charset="-122"/>
                <a:ea typeface="华文中宋" pitchFamily="2" charset="-122"/>
              </a:endParaRPr>
            </a:p>
          </p:txBody>
        </p:sp>
        <p:sp>
          <p:nvSpPr>
            <p:cNvPr id="75788" name="Oval 17"/>
            <p:cNvSpPr>
              <a:spLocks noChangeArrowheads="1"/>
            </p:cNvSpPr>
            <p:nvPr/>
          </p:nvSpPr>
          <p:spPr bwMode="auto">
            <a:xfrm>
              <a:off x="1296" y="1632"/>
              <a:ext cx="912" cy="192"/>
            </a:xfrm>
            <a:prstGeom prst="ellipse">
              <a:avLst/>
            </a:prstGeom>
            <a:noFill/>
            <a:ln w="28575">
              <a:solidFill>
                <a:schemeClr val="bg1"/>
              </a:solidFill>
              <a:round/>
              <a:headEnd/>
              <a:tailEnd/>
            </a:ln>
          </p:spPr>
          <p:txBody>
            <a:bodyPr wrap="none" anchor="ctr"/>
            <a:lstStyle/>
            <a:p>
              <a:endParaRPr lang="zh-CN" altLang="en-US"/>
            </a:p>
          </p:txBody>
        </p:sp>
        <p:sp>
          <p:nvSpPr>
            <p:cNvPr id="75789" name="Line 18"/>
            <p:cNvSpPr>
              <a:spLocks noChangeShapeType="1"/>
            </p:cNvSpPr>
            <p:nvPr/>
          </p:nvSpPr>
          <p:spPr bwMode="auto">
            <a:xfrm flipH="1" flipV="1">
              <a:off x="2112" y="1824"/>
              <a:ext cx="2112" cy="1248"/>
            </a:xfrm>
            <a:prstGeom prst="line">
              <a:avLst/>
            </a:prstGeom>
            <a:noFill/>
            <a:ln w="28575">
              <a:solidFill>
                <a:schemeClr val="bg1"/>
              </a:solidFill>
              <a:round/>
              <a:headEnd/>
              <a:tailEnd type="triangle" w="med" len="med"/>
            </a:ln>
          </p:spPr>
          <p:txBody>
            <a:bodyPr wrap="none"/>
            <a:lstStyle/>
            <a:p>
              <a:endParaRPr lang="zh-CN" altLang="en-US"/>
            </a:p>
          </p:txBody>
        </p:sp>
      </p:grpSp>
      <p:sp>
        <p:nvSpPr>
          <p:cNvPr id="180243" name="Line 19"/>
          <p:cNvSpPr>
            <a:spLocks noChangeShapeType="1"/>
          </p:cNvSpPr>
          <p:nvPr/>
        </p:nvSpPr>
        <p:spPr bwMode="auto">
          <a:xfrm>
            <a:off x="1828800" y="4953000"/>
            <a:ext cx="609600" cy="0"/>
          </a:xfrm>
          <a:prstGeom prst="line">
            <a:avLst/>
          </a:prstGeom>
          <a:noFill/>
          <a:ln w="38100" cap="sq">
            <a:solidFill>
              <a:schemeClr val="bg1"/>
            </a:solidFill>
            <a:miter lim="800000"/>
            <a:headEnd type="none" w="sm" len="sm"/>
            <a:tailEnd type="none" w="sm" len="sm"/>
          </a:ln>
        </p:spPr>
        <p:txBody>
          <a:bodyPr wrap="none"/>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0243"/>
                                        </p:tgtEl>
                                        <p:attrNameLst>
                                          <p:attrName>style.visibility</p:attrName>
                                        </p:attrNameLst>
                                      </p:cBhvr>
                                      <p:to>
                                        <p:strVal val="visible"/>
                                      </p:to>
                                    </p:set>
                                    <p:animEffect transition="in" filter="dissolve">
                                      <p:cBhvr>
                                        <p:cTn id="7" dur="500"/>
                                        <p:tgtEl>
                                          <p:spTgt spid="18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381000" y="1371600"/>
            <a:ext cx="8305800" cy="3657600"/>
          </a:xfrm>
        </p:spPr>
        <p:txBody>
          <a:bodyPr/>
          <a:lstStyle/>
          <a:p>
            <a:pPr algn="just" eaLnBrk="1" hangingPunct="1">
              <a:buFont typeface="Wingdings" pitchFamily="2" charset="2"/>
              <a:buNone/>
            </a:pPr>
            <a:endParaRPr lang="en-US" altLang="zh-CN" sz="2000" smtClean="0">
              <a:solidFill>
                <a:srgbClr val="FFFFFF"/>
              </a:solidFill>
              <a:latin typeface="华文中宋" pitchFamily="2" charset="-122"/>
              <a:ea typeface="华文中宋" pitchFamily="2" charset="-122"/>
            </a:endParaRPr>
          </a:p>
          <a:p>
            <a:pPr algn="just" eaLnBrk="1" hangingPunct="1"/>
            <a:r>
              <a:rPr lang="zh-CN" altLang="en-US" sz="2400" smtClean="0">
                <a:solidFill>
                  <a:srgbClr val="FFFFFF"/>
                </a:solidFill>
                <a:latin typeface="华文中宋" pitchFamily="2" charset="-122"/>
                <a:ea typeface="华文中宋" pitchFamily="2" charset="-122"/>
              </a:rPr>
              <a:t>点击某一分类可查看期刊列表，期刊列表页面上提供的期刊信息有：刊名、</a:t>
            </a:r>
            <a:r>
              <a:rPr lang="en-US" altLang="zh-CN" sz="2400" smtClean="0">
                <a:solidFill>
                  <a:srgbClr val="FFFFFF"/>
                </a:solidFill>
                <a:latin typeface="华文中宋" pitchFamily="2" charset="-122"/>
                <a:ea typeface="华文中宋" pitchFamily="2" charset="-122"/>
              </a:rPr>
              <a:t>ISSN</a:t>
            </a:r>
            <a:r>
              <a:rPr lang="zh-CN" altLang="en-US" sz="2400" smtClean="0">
                <a:solidFill>
                  <a:srgbClr val="FFFFFF"/>
                </a:solidFill>
                <a:latin typeface="华文中宋" pitchFamily="2" charset="-122"/>
                <a:ea typeface="华文中宋" pitchFamily="2" charset="-122"/>
              </a:rPr>
              <a:t>号、</a:t>
            </a:r>
            <a:r>
              <a:rPr lang="en-US" altLang="zh-CN" sz="2400" smtClean="0">
                <a:solidFill>
                  <a:srgbClr val="FFFFFF"/>
                </a:solidFill>
                <a:latin typeface="华文中宋" pitchFamily="2" charset="-122"/>
                <a:ea typeface="华文中宋" pitchFamily="2" charset="-122"/>
              </a:rPr>
              <a:t>CN</a:t>
            </a:r>
            <a:r>
              <a:rPr lang="zh-CN" altLang="en-US" sz="2400" smtClean="0">
                <a:solidFill>
                  <a:srgbClr val="FFFFFF"/>
                </a:solidFill>
                <a:latin typeface="华文中宋" pitchFamily="2" charset="-122"/>
                <a:ea typeface="华文中宋" pitchFamily="2" charset="-122"/>
              </a:rPr>
              <a:t>号、核心期刊标记（有★标记的为核心期刊）。</a:t>
            </a:r>
          </a:p>
          <a:p>
            <a:pPr algn="just" eaLnBrk="1" hangingPunct="1"/>
            <a:endParaRPr lang="zh-CN" altLang="en-US" sz="2400" smtClean="0">
              <a:solidFill>
                <a:srgbClr val="FFFFFF"/>
              </a:solidFill>
              <a:latin typeface="华文中宋" pitchFamily="2" charset="-122"/>
              <a:ea typeface="华文中宋" pitchFamily="2" charset="-122"/>
            </a:endParaRPr>
          </a:p>
          <a:p>
            <a:pPr algn="just" eaLnBrk="1" hangingPunct="1"/>
            <a:r>
              <a:rPr lang="zh-CN" altLang="en-US" sz="2400" smtClean="0">
                <a:solidFill>
                  <a:srgbClr val="FFFFFF"/>
                </a:solidFill>
                <a:latin typeface="华文中宋" pitchFamily="2" charset="-122"/>
                <a:ea typeface="华文中宋" pitchFamily="2" charset="-122"/>
              </a:rPr>
              <a:t>在期刊列表中如果包含有核心期刊和相关期刊，点击                    </a:t>
            </a:r>
          </a:p>
          <a:p>
            <a:pPr algn="just" eaLnBrk="1" hangingPunct="1">
              <a:buFont typeface="Wingdings" pitchFamily="2" charset="2"/>
              <a:buNone/>
            </a:pPr>
            <a:r>
              <a:rPr lang="zh-CN" altLang="en-US" sz="2400" smtClean="0">
                <a:solidFill>
                  <a:srgbClr val="FFFFFF"/>
                </a:solidFill>
                <a:latin typeface="华文中宋" pitchFamily="2" charset="-122"/>
                <a:ea typeface="华文中宋" pitchFamily="2" charset="-122"/>
              </a:rPr>
              <a:t>                即可将列表中的核心期刊全部筛选出来，此时按钮                  变成黄色。</a:t>
            </a:r>
          </a:p>
        </p:txBody>
      </p:sp>
      <p:sp>
        <p:nvSpPr>
          <p:cNvPr id="76803" name="Rectangle 3"/>
          <p:cNvSpPr>
            <a:spLocks noChangeArrowheads="1"/>
          </p:cNvSpPr>
          <p:nvPr/>
        </p:nvSpPr>
        <p:spPr bwMode="auto">
          <a:xfrm>
            <a:off x="4229100" y="3333750"/>
            <a:ext cx="9144000" cy="0"/>
          </a:xfrm>
          <a:prstGeom prst="rect">
            <a:avLst/>
          </a:prstGeom>
          <a:noFill/>
          <a:ln w="9525">
            <a:noFill/>
            <a:miter lim="800000"/>
            <a:headEnd/>
            <a:tailEnd/>
          </a:ln>
        </p:spPr>
        <p:txBody>
          <a:bodyPr>
            <a:spAutoFit/>
          </a:bodyPr>
          <a:lstStyle/>
          <a:p>
            <a:endParaRPr lang="zh-CN" altLang="en-US"/>
          </a:p>
        </p:txBody>
      </p:sp>
      <p:pic>
        <p:nvPicPr>
          <p:cNvPr id="76804" name="Picture 4"/>
          <p:cNvPicPr>
            <a:picLocks noChangeAspect="1" noChangeArrowheads="1"/>
          </p:cNvPicPr>
          <p:nvPr/>
        </p:nvPicPr>
        <p:blipFill>
          <a:blip r:embed="rId3" cstate="print"/>
          <a:srcRect/>
          <a:stretch>
            <a:fillRect/>
          </a:stretch>
        </p:blipFill>
        <p:spPr bwMode="auto">
          <a:xfrm>
            <a:off x="762000" y="3886200"/>
            <a:ext cx="1219200" cy="317500"/>
          </a:xfrm>
          <a:prstGeom prst="rect">
            <a:avLst/>
          </a:prstGeom>
          <a:noFill/>
          <a:ln w="9525">
            <a:noFill/>
            <a:miter lim="800000"/>
            <a:headEnd/>
            <a:tailEnd/>
          </a:ln>
        </p:spPr>
      </p:pic>
      <p:sp>
        <p:nvSpPr>
          <p:cNvPr id="76805" name="Rectangle 5"/>
          <p:cNvSpPr>
            <a:spLocks noChangeArrowheads="1"/>
          </p:cNvSpPr>
          <p:nvPr/>
        </p:nvSpPr>
        <p:spPr bwMode="auto">
          <a:xfrm>
            <a:off x="4248150" y="3338513"/>
            <a:ext cx="9144000" cy="0"/>
          </a:xfrm>
          <a:prstGeom prst="rect">
            <a:avLst/>
          </a:prstGeom>
          <a:noFill/>
          <a:ln w="9525">
            <a:noFill/>
            <a:miter lim="800000"/>
            <a:headEnd/>
            <a:tailEnd/>
          </a:ln>
        </p:spPr>
        <p:txBody>
          <a:bodyPr>
            <a:spAutoFit/>
          </a:bodyPr>
          <a:lstStyle/>
          <a:p>
            <a:endParaRPr lang="zh-CN" altLang="en-US"/>
          </a:p>
        </p:txBody>
      </p:sp>
      <p:pic>
        <p:nvPicPr>
          <p:cNvPr id="76806" name="Picture 6"/>
          <p:cNvPicPr>
            <a:picLocks noChangeAspect="1" noChangeArrowheads="1"/>
          </p:cNvPicPr>
          <p:nvPr/>
        </p:nvPicPr>
        <p:blipFill>
          <a:blip r:embed="rId4" cstate="print"/>
          <a:srcRect/>
          <a:stretch>
            <a:fillRect/>
          </a:stretch>
        </p:blipFill>
        <p:spPr bwMode="auto">
          <a:xfrm>
            <a:off x="2700338" y="4365625"/>
            <a:ext cx="1219200" cy="341313"/>
          </a:xfrm>
          <a:prstGeom prst="rect">
            <a:avLst/>
          </a:prstGeom>
          <a:noFill/>
          <a:ln w="9525">
            <a:noFill/>
            <a:miter lim="800000"/>
            <a:headEnd/>
            <a:tailEnd/>
          </a:ln>
        </p:spPr>
      </p:pic>
      <p:sp>
        <p:nvSpPr>
          <p:cNvPr id="76807" name="Rectangle 7"/>
          <p:cNvSpPr>
            <a:spLocks noChangeArrowheads="1"/>
          </p:cNvSpPr>
          <p:nvPr/>
        </p:nvSpPr>
        <p:spPr bwMode="auto">
          <a:xfrm>
            <a:off x="1995488" y="2809875"/>
            <a:ext cx="9144000" cy="0"/>
          </a:xfrm>
          <a:prstGeom prst="rect">
            <a:avLst/>
          </a:prstGeom>
          <a:noFill/>
          <a:ln w="9525">
            <a:noFill/>
            <a:miter lim="800000"/>
            <a:headEnd/>
            <a:tailEnd/>
          </a:ln>
        </p:spPr>
        <p:txBody>
          <a:bodyPr>
            <a:spAutoFit/>
          </a:bodyPr>
          <a:lstStyle/>
          <a:p>
            <a:endParaRPr lang="zh-CN" altLang="en-US"/>
          </a:p>
        </p:txBody>
      </p:sp>
      <p:sp>
        <p:nvSpPr>
          <p:cNvPr id="181256" name="Rectangle 8"/>
          <p:cNvSpPr>
            <a:spLocks noChangeArrowheads="1"/>
          </p:cNvSpPr>
          <p:nvPr/>
        </p:nvSpPr>
        <p:spPr bwMode="auto">
          <a:xfrm>
            <a:off x="533400" y="6019800"/>
            <a:ext cx="8001000" cy="533400"/>
          </a:xfrm>
          <a:prstGeom prst="rect">
            <a:avLst/>
          </a:prstGeom>
          <a:solidFill>
            <a:schemeClr val="bg1"/>
          </a:solidFill>
          <a:ln w="9525">
            <a:noFill/>
            <a:miter lim="800000"/>
            <a:headEnd/>
            <a:tailEnd/>
          </a:ln>
        </p:spPr>
        <p:txBody>
          <a:bodyPr wrap="none" anchor="ctr"/>
          <a:lstStyle/>
          <a:p>
            <a:r>
              <a:rPr lang="zh-CN" altLang="en-US">
                <a:latin typeface="Times New Roman" pitchFamily="18" charset="0"/>
                <a:ea typeface="华文隶书" pitchFamily="2" charset="-122"/>
              </a:rPr>
              <a:t>技巧：选择核心期刊能够缩小检索范围，快速检索到权威、专业、重要的文章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slide(fromBottom)">
                                      <p:cBhvr>
                                        <p:cTn id="7" dur="500"/>
                                        <p:tgtEl>
                                          <p:spTgt spid="181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Rot="1" noChangeArrowheads="1"/>
          </p:cNvSpPr>
          <p:nvPr>
            <p:ph type="title"/>
          </p:nvPr>
        </p:nvSpPr>
        <p:spPr/>
        <p:txBody>
          <a:bodyPr/>
          <a:lstStyle/>
          <a:p>
            <a:pPr eaLnBrk="1" hangingPunct="1"/>
            <a:r>
              <a:rPr lang="zh-CN" altLang="en-US" smtClean="0"/>
              <a:t>数据库主界面</a:t>
            </a:r>
          </a:p>
        </p:txBody>
      </p:sp>
      <p:sp>
        <p:nvSpPr>
          <p:cNvPr id="3076" name="Rectangle 3"/>
          <p:cNvSpPr>
            <a:spLocks noGrp="1" noChangeArrowheads="1"/>
          </p:cNvSpPr>
          <p:nvPr>
            <p:ph idx="1"/>
          </p:nvPr>
        </p:nvSpPr>
        <p:spPr/>
        <p:txBody>
          <a:bodyPr/>
          <a:lstStyle/>
          <a:p>
            <a:pPr eaLnBrk="1" hangingPunct="1"/>
            <a:endParaRPr lang="zh-CN" altLang="zh-CN" smtClean="0"/>
          </a:p>
        </p:txBody>
      </p:sp>
      <p:graphicFrame>
        <p:nvGraphicFramePr>
          <p:cNvPr id="3074" name="Object 2"/>
          <p:cNvGraphicFramePr>
            <a:graphicFrameLocks noChangeAspect="1"/>
          </p:cNvGraphicFramePr>
          <p:nvPr/>
        </p:nvGraphicFramePr>
        <p:xfrm>
          <a:off x="0" y="12700"/>
          <a:ext cx="9144000" cy="6845300"/>
        </p:xfrm>
        <a:graphic>
          <a:graphicData uri="http://schemas.openxmlformats.org/presentationml/2006/ole">
            <p:oleObj spid="_x0000_s1026" name="位图图像" r:id="rId3" imgW="6771429" imgH="5304762" progId="Paint.Picture">
              <p:embed/>
            </p:oleObj>
          </a:graphicData>
        </a:graphic>
      </p:graphicFrame>
      <p:grpSp>
        <p:nvGrpSpPr>
          <p:cNvPr id="2" name="Group 5"/>
          <p:cNvGrpSpPr>
            <a:grpSpLocks/>
          </p:cNvGrpSpPr>
          <p:nvPr/>
        </p:nvGrpSpPr>
        <p:grpSpPr bwMode="auto">
          <a:xfrm>
            <a:off x="2438400" y="1295400"/>
            <a:ext cx="4724400" cy="619125"/>
            <a:chOff x="1536" y="816"/>
            <a:chExt cx="2976" cy="390"/>
          </a:xfrm>
        </p:grpSpPr>
        <p:sp>
          <p:nvSpPr>
            <p:cNvPr id="3091" name="Rectangle 6"/>
            <p:cNvSpPr>
              <a:spLocks noChangeArrowheads="1"/>
            </p:cNvSpPr>
            <p:nvPr/>
          </p:nvSpPr>
          <p:spPr bwMode="auto">
            <a:xfrm>
              <a:off x="1536" y="816"/>
              <a:ext cx="2304" cy="240"/>
            </a:xfrm>
            <a:prstGeom prst="rect">
              <a:avLst/>
            </a:prstGeom>
            <a:noFill/>
            <a:ln w="28575">
              <a:solidFill>
                <a:srgbClr val="800080"/>
              </a:solidFill>
              <a:miter lim="800000"/>
              <a:headEnd/>
              <a:tailEnd/>
            </a:ln>
          </p:spPr>
          <p:txBody>
            <a:bodyPr wrap="none" anchor="ctr"/>
            <a:lstStyle/>
            <a:p>
              <a:endParaRPr lang="zh-CN" altLang="en-US"/>
            </a:p>
          </p:txBody>
        </p:sp>
        <p:grpSp>
          <p:nvGrpSpPr>
            <p:cNvPr id="3" name="Group 7"/>
            <p:cNvGrpSpPr>
              <a:grpSpLocks/>
            </p:cNvGrpSpPr>
            <p:nvPr/>
          </p:nvGrpSpPr>
          <p:grpSpPr bwMode="auto">
            <a:xfrm>
              <a:off x="1920" y="864"/>
              <a:ext cx="2064" cy="240"/>
              <a:chOff x="1920" y="864"/>
              <a:chExt cx="2064" cy="240"/>
            </a:xfrm>
          </p:grpSpPr>
          <p:sp>
            <p:nvSpPr>
              <p:cNvPr id="3094" name="Rectangle 8"/>
              <p:cNvSpPr>
                <a:spLocks noChangeArrowheads="1"/>
              </p:cNvSpPr>
              <p:nvPr/>
            </p:nvSpPr>
            <p:spPr bwMode="auto">
              <a:xfrm>
                <a:off x="1920" y="864"/>
                <a:ext cx="528" cy="144"/>
              </a:xfrm>
              <a:prstGeom prst="rect">
                <a:avLst/>
              </a:prstGeom>
              <a:noFill/>
              <a:ln w="9525">
                <a:noFill/>
                <a:miter lim="800000"/>
                <a:headEnd/>
                <a:tailEnd/>
              </a:ln>
            </p:spPr>
            <p:txBody>
              <a:bodyPr wrap="none" anchor="ctr"/>
              <a:lstStyle/>
              <a:p>
                <a:r>
                  <a:rPr kumimoji="1" lang="en-US" altLang="zh-CN">
                    <a:latin typeface="Times New Roman" pitchFamily="18" charset="0"/>
                  </a:rPr>
                  <a:t>******</a:t>
                </a:r>
              </a:p>
            </p:txBody>
          </p:sp>
          <p:sp>
            <p:nvSpPr>
              <p:cNvPr id="3095" name="Rectangle 9"/>
              <p:cNvSpPr>
                <a:spLocks noChangeArrowheads="1"/>
              </p:cNvSpPr>
              <p:nvPr/>
            </p:nvSpPr>
            <p:spPr bwMode="auto">
              <a:xfrm>
                <a:off x="2880" y="864"/>
                <a:ext cx="528" cy="144"/>
              </a:xfrm>
              <a:prstGeom prst="rect">
                <a:avLst/>
              </a:prstGeom>
              <a:noFill/>
              <a:ln w="9525">
                <a:noFill/>
                <a:miter lim="800000"/>
                <a:headEnd/>
                <a:tailEnd/>
              </a:ln>
            </p:spPr>
            <p:txBody>
              <a:bodyPr wrap="none" anchor="ctr"/>
              <a:lstStyle/>
              <a:p>
                <a:r>
                  <a:rPr kumimoji="1" lang="en-US" altLang="zh-CN">
                    <a:latin typeface="Times New Roman" pitchFamily="18" charset="0"/>
                  </a:rPr>
                  <a:t>******</a:t>
                </a:r>
              </a:p>
            </p:txBody>
          </p:sp>
          <p:sp>
            <p:nvSpPr>
              <p:cNvPr id="3096" name="Line 10"/>
              <p:cNvSpPr>
                <a:spLocks noChangeShapeType="1"/>
              </p:cNvSpPr>
              <p:nvPr/>
            </p:nvSpPr>
            <p:spPr bwMode="auto">
              <a:xfrm flipH="1" flipV="1">
                <a:off x="3648" y="912"/>
                <a:ext cx="336" cy="192"/>
              </a:xfrm>
              <a:prstGeom prst="line">
                <a:avLst/>
              </a:prstGeom>
              <a:noFill/>
              <a:ln w="22225">
                <a:solidFill>
                  <a:srgbClr val="800080"/>
                </a:solidFill>
                <a:round/>
                <a:headEnd/>
                <a:tailEnd type="triangle" w="med" len="med"/>
              </a:ln>
            </p:spPr>
            <p:txBody>
              <a:bodyPr/>
              <a:lstStyle/>
              <a:p>
                <a:endParaRPr lang="zh-CN" altLang="en-US"/>
              </a:p>
            </p:txBody>
          </p:sp>
        </p:grpSp>
        <p:sp>
          <p:nvSpPr>
            <p:cNvPr id="3093" name="Text Box 11"/>
            <p:cNvSpPr txBox="1">
              <a:spLocks noChangeArrowheads="1"/>
            </p:cNvSpPr>
            <p:nvPr/>
          </p:nvSpPr>
          <p:spPr bwMode="auto">
            <a:xfrm>
              <a:off x="3936" y="912"/>
              <a:ext cx="576" cy="294"/>
            </a:xfrm>
            <a:prstGeom prst="rect">
              <a:avLst/>
            </a:prstGeom>
            <a:solidFill>
              <a:srgbClr val="800080"/>
            </a:solidFill>
            <a:ln w="9525">
              <a:solidFill>
                <a:schemeClr val="folHlink"/>
              </a:solidFill>
              <a:miter lim="800000"/>
              <a:headEnd/>
              <a:tailEnd/>
            </a:ln>
          </p:spPr>
          <p:txBody>
            <a:bodyPr>
              <a:spAutoFit/>
            </a:bodyPr>
            <a:lstStyle/>
            <a:p>
              <a:pPr>
                <a:spcBef>
                  <a:spcPct val="50000"/>
                </a:spcBef>
              </a:pPr>
              <a:r>
                <a:rPr kumimoji="1" lang="zh-CN" altLang="en-US" sz="2400">
                  <a:solidFill>
                    <a:srgbClr val="FFFFFF"/>
                  </a:solidFill>
                  <a:latin typeface="Times New Roman" pitchFamily="18" charset="0"/>
                  <a:ea typeface="华文隶书" pitchFamily="2" charset="-122"/>
                </a:rPr>
                <a:t>登录</a:t>
              </a:r>
            </a:p>
          </p:txBody>
        </p:sp>
      </p:grpSp>
      <p:grpSp>
        <p:nvGrpSpPr>
          <p:cNvPr id="4" name="Group 12"/>
          <p:cNvGrpSpPr>
            <a:grpSpLocks/>
          </p:cNvGrpSpPr>
          <p:nvPr/>
        </p:nvGrpSpPr>
        <p:grpSpPr bwMode="auto">
          <a:xfrm>
            <a:off x="0" y="1295400"/>
            <a:ext cx="1981200" cy="3165475"/>
            <a:chOff x="0" y="816"/>
            <a:chExt cx="1248" cy="1994"/>
          </a:xfrm>
        </p:grpSpPr>
        <p:sp>
          <p:nvSpPr>
            <p:cNvPr id="3088" name="Rectangle 13"/>
            <p:cNvSpPr>
              <a:spLocks noChangeArrowheads="1"/>
            </p:cNvSpPr>
            <p:nvPr/>
          </p:nvSpPr>
          <p:spPr bwMode="auto">
            <a:xfrm>
              <a:off x="144" y="816"/>
              <a:ext cx="960" cy="1488"/>
            </a:xfrm>
            <a:prstGeom prst="rect">
              <a:avLst/>
            </a:prstGeom>
            <a:noFill/>
            <a:ln w="28575">
              <a:solidFill>
                <a:schemeClr val="accent1"/>
              </a:solidFill>
              <a:miter lim="800000"/>
              <a:headEnd/>
              <a:tailEnd/>
            </a:ln>
          </p:spPr>
          <p:txBody>
            <a:bodyPr wrap="none" anchor="ctr"/>
            <a:lstStyle/>
            <a:p>
              <a:endParaRPr lang="zh-CN" altLang="en-US"/>
            </a:p>
          </p:txBody>
        </p:sp>
        <p:sp>
          <p:nvSpPr>
            <p:cNvPr id="3089" name="Line 14"/>
            <p:cNvSpPr>
              <a:spLocks noChangeShapeType="1"/>
            </p:cNvSpPr>
            <p:nvPr/>
          </p:nvSpPr>
          <p:spPr bwMode="auto">
            <a:xfrm flipH="1" flipV="1">
              <a:off x="240" y="2256"/>
              <a:ext cx="240" cy="432"/>
            </a:xfrm>
            <a:prstGeom prst="line">
              <a:avLst/>
            </a:prstGeom>
            <a:noFill/>
            <a:ln w="28575">
              <a:solidFill>
                <a:schemeClr val="accent1"/>
              </a:solidFill>
              <a:round/>
              <a:headEnd/>
              <a:tailEnd type="triangle" w="med" len="med"/>
            </a:ln>
          </p:spPr>
          <p:txBody>
            <a:bodyPr wrap="none"/>
            <a:lstStyle/>
            <a:p>
              <a:endParaRPr lang="zh-CN" altLang="en-US"/>
            </a:p>
          </p:txBody>
        </p:sp>
        <p:sp>
          <p:nvSpPr>
            <p:cNvPr id="3090" name="Text Box 15"/>
            <p:cNvSpPr txBox="1">
              <a:spLocks noChangeArrowheads="1"/>
            </p:cNvSpPr>
            <p:nvPr/>
          </p:nvSpPr>
          <p:spPr bwMode="auto">
            <a:xfrm>
              <a:off x="0" y="2592"/>
              <a:ext cx="1248" cy="218"/>
            </a:xfrm>
            <a:prstGeom prst="rect">
              <a:avLst/>
            </a:prstGeom>
            <a:solidFill>
              <a:schemeClr val="accent1"/>
            </a:solidFill>
            <a:ln w="9525">
              <a:solidFill>
                <a:schemeClr val="accent1"/>
              </a:solidFill>
              <a:miter lim="800000"/>
              <a:headEnd/>
              <a:tailEnd/>
            </a:ln>
          </p:spPr>
          <p:txBody>
            <a:bodyPr>
              <a:spAutoFit/>
            </a:bodyPr>
            <a:lstStyle/>
            <a:p>
              <a:pPr>
                <a:spcBef>
                  <a:spcPct val="50000"/>
                </a:spcBef>
              </a:pPr>
              <a:r>
                <a:rPr kumimoji="1" lang="zh-CN" altLang="en-US" sz="1600">
                  <a:latin typeface="Times New Roman" pitchFamily="18" charset="0"/>
                  <a:ea typeface="华文隶书" pitchFamily="2" charset="-122"/>
                </a:rPr>
                <a:t>我的数据库功能块</a:t>
              </a:r>
            </a:p>
          </p:txBody>
        </p:sp>
      </p:grpSp>
      <p:grpSp>
        <p:nvGrpSpPr>
          <p:cNvPr id="5" name="Group 16"/>
          <p:cNvGrpSpPr>
            <a:grpSpLocks/>
          </p:cNvGrpSpPr>
          <p:nvPr/>
        </p:nvGrpSpPr>
        <p:grpSpPr bwMode="auto">
          <a:xfrm>
            <a:off x="2438400" y="2971800"/>
            <a:ext cx="6553200" cy="1762125"/>
            <a:chOff x="1536" y="1872"/>
            <a:chExt cx="4128" cy="1110"/>
          </a:xfrm>
        </p:grpSpPr>
        <p:sp>
          <p:nvSpPr>
            <p:cNvPr id="3085" name="Rectangle 17"/>
            <p:cNvSpPr>
              <a:spLocks noChangeArrowheads="1"/>
            </p:cNvSpPr>
            <p:nvPr/>
          </p:nvSpPr>
          <p:spPr bwMode="auto">
            <a:xfrm>
              <a:off x="1536" y="1872"/>
              <a:ext cx="4128" cy="528"/>
            </a:xfrm>
            <a:prstGeom prst="rect">
              <a:avLst/>
            </a:prstGeom>
            <a:noFill/>
            <a:ln w="28575">
              <a:solidFill>
                <a:schemeClr val="accent2"/>
              </a:solidFill>
              <a:miter lim="800000"/>
              <a:headEnd/>
              <a:tailEnd/>
            </a:ln>
          </p:spPr>
          <p:txBody>
            <a:bodyPr wrap="none" anchor="ctr"/>
            <a:lstStyle/>
            <a:p>
              <a:endParaRPr lang="zh-CN" altLang="en-US"/>
            </a:p>
          </p:txBody>
        </p:sp>
        <p:sp>
          <p:nvSpPr>
            <p:cNvPr id="3086" name="Line 18"/>
            <p:cNvSpPr>
              <a:spLocks noChangeShapeType="1"/>
            </p:cNvSpPr>
            <p:nvPr/>
          </p:nvSpPr>
          <p:spPr bwMode="auto">
            <a:xfrm flipH="1" flipV="1">
              <a:off x="3312" y="2352"/>
              <a:ext cx="240" cy="432"/>
            </a:xfrm>
            <a:prstGeom prst="line">
              <a:avLst/>
            </a:prstGeom>
            <a:noFill/>
            <a:ln w="28575">
              <a:solidFill>
                <a:schemeClr val="accent2"/>
              </a:solidFill>
              <a:round/>
              <a:headEnd/>
              <a:tailEnd type="triangle" w="med" len="med"/>
            </a:ln>
          </p:spPr>
          <p:txBody>
            <a:bodyPr wrap="none"/>
            <a:lstStyle/>
            <a:p>
              <a:endParaRPr lang="zh-CN" altLang="en-US"/>
            </a:p>
          </p:txBody>
        </p:sp>
        <p:sp>
          <p:nvSpPr>
            <p:cNvPr id="3087" name="Text Box 19"/>
            <p:cNvSpPr txBox="1">
              <a:spLocks noChangeArrowheads="1"/>
            </p:cNvSpPr>
            <p:nvPr/>
          </p:nvSpPr>
          <p:spPr bwMode="auto">
            <a:xfrm>
              <a:off x="3312" y="2688"/>
              <a:ext cx="768" cy="294"/>
            </a:xfrm>
            <a:prstGeom prst="rect">
              <a:avLst/>
            </a:prstGeom>
            <a:solidFill>
              <a:schemeClr val="accent2"/>
            </a:solidFill>
            <a:ln w="9525">
              <a:solidFill>
                <a:srgbClr val="000099"/>
              </a:solidFill>
              <a:miter lim="800000"/>
              <a:headEnd/>
              <a:tailEnd/>
            </a:ln>
          </p:spPr>
          <p:txBody>
            <a:bodyPr>
              <a:spAutoFit/>
            </a:bodyPr>
            <a:lstStyle/>
            <a:p>
              <a:pPr>
                <a:spcBef>
                  <a:spcPct val="50000"/>
                </a:spcBef>
              </a:pPr>
              <a:r>
                <a:rPr kumimoji="1" lang="zh-CN" altLang="en-US" sz="2400">
                  <a:solidFill>
                    <a:srgbClr val="FFFFFF"/>
                  </a:solidFill>
                  <a:latin typeface="Times New Roman" pitchFamily="18" charset="0"/>
                  <a:ea typeface="华文隶书" pitchFamily="2" charset="-122"/>
                </a:rPr>
                <a:t>检索框</a:t>
              </a:r>
            </a:p>
          </p:txBody>
        </p:sp>
      </p:grpSp>
      <p:grpSp>
        <p:nvGrpSpPr>
          <p:cNvPr id="6" name="Group 20"/>
          <p:cNvGrpSpPr>
            <a:grpSpLocks/>
          </p:cNvGrpSpPr>
          <p:nvPr/>
        </p:nvGrpSpPr>
        <p:grpSpPr bwMode="auto">
          <a:xfrm>
            <a:off x="2195513" y="2205038"/>
            <a:ext cx="5791200" cy="2514600"/>
            <a:chOff x="1392" y="1392"/>
            <a:chExt cx="3648" cy="1584"/>
          </a:xfrm>
        </p:grpSpPr>
        <p:sp>
          <p:nvSpPr>
            <p:cNvPr id="3082" name="Text Box 21"/>
            <p:cNvSpPr txBox="1">
              <a:spLocks noChangeArrowheads="1"/>
            </p:cNvSpPr>
            <p:nvPr/>
          </p:nvSpPr>
          <p:spPr bwMode="auto">
            <a:xfrm>
              <a:off x="1488" y="1392"/>
              <a:ext cx="3552" cy="306"/>
            </a:xfrm>
            <a:prstGeom prst="rect">
              <a:avLst/>
            </a:prstGeom>
            <a:noFill/>
            <a:ln w="28575">
              <a:solidFill>
                <a:srgbClr val="FF3300"/>
              </a:solidFill>
              <a:miter lim="800000"/>
              <a:headEnd/>
              <a:tailEnd/>
            </a:ln>
          </p:spPr>
          <p:txBody>
            <a:bodyPr>
              <a:spAutoFit/>
            </a:bodyPr>
            <a:lstStyle/>
            <a:p>
              <a:pPr algn="l">
                <a:spcBef>
                  <a:spcPct val="50000"/>
                </a:spcBef>
              </a:pPr>
              <a:endParaRPr kumimoji="1" lang="zh-CN" altLang="zh-CN" sz="2400">
                <a:latin typeface="Times New Roman" pitchFamily="18" charset="0"/>
              </a:endParaRPr>
            </a:p>
          </p:txBody>
        </p:sp>
        <p:sp>
          <p:nvSpPr>
            <p:cNvPr id="3083" name="Line 22"/>
            <p:cNvSpPr>
              <a:spLocks noChangeShapeType="1"/>
            </p:cNvSpPr>
            <p:nvPr/>
          </p:nvSpPr>
          <p:spPr bwMode="auto">
            <a:xfrm flipH="1" flipV="1">
              <a:off x="1488" y="1728"/>
              <a:ext cx="0" cy="960"/>
            </a:xfrm>
            <a:prstGeom prst="line">
              <a:avLst/>
            </a:prstGeom>
            <a:noFill/>
            <a:ln w="28575">
              <a:solidFill>
                <a:srgbClr val="FF3300"/>
              </a:solidFill>
              <a:round/>
              <a:headEnd/>
              <a:tailEnd type="triangle" w="med" len="med"/>
            </a:ln>
          </p:spPr>
          <p:txBody>
            <a:bodyPr wrap="none"/>
            <a:lstStyle/>
            <a:p>
              <a:endParaRPr lang="zh-CN" altLang="en-US"/>
            </a:p>
          </p:txBody>
        </p:sp>
        <p:sp>
          <p:nvSpPr>
            <p:cNvPr id="3084" name="Text Box 23"/>
            <p:cNvSpPr txBox="1">
              <a:spLocks noChangeArrowheads="1"/>
            </p:cNvSpPr>
            <p:nvPr/>
          </p:nvSpPr>
          <p:spPr bwMode="auto">
            <a:xfrm>
              <a:off x="1392" y="2682"/>
              <a:ext cx="1344" cy="294"/>
            </a:xfrm>
            <a:prstGeom prst="rect">
              <a:avLst/>
            </a:prstGeom>
            <a:solidFill>
              <a:srgbClr val="FF3300"/>
            </a:solidFill>
            <a:ln w="9525">
              <a:solidFill>
                <a:srgbClr val="FFCC00"/>
              </a:solidFill>
              <a:miter lim="800000"/>
              <a:headEnd/>
              <a:tailEnd/>
            </a:ln>
          </p:spPr>
          <p:txBody>
            <a:bodyPr>
              <a:spAutoFit/>
            </a:bodyPr>
            <a:lstStyle/>
            <a:p>
              <a:pPr>
                <a:spcBef>
                  <a:spcPct val="50000"/>
                </a:spcBef>
              </a:pPr>
              <a:r>
                <a:rPr kumimoji="1" lang="zh-CN" altLang="en-US" sz="2400">
                  <a:solidFill>
                    <a:srgbClr val="FFFFFF"/>
                  </a:solidFill>
                  <a:latin typeface="Times New Roman" pitchFamily="18" charset="0"/>
                  <a:ea typeface="华文隶书" pitchFamily="2" charset="-122"/>
                </a:rPr>
                <a:t>检索方式切换</a:t>
              </a:r>
            </a:p>
          </p:txBody>
        </p:sp>
      </p:grpSp>
      <p:sp>
        <p:nvSpPr>
          <p:cNvPr id="3081" name="Rectangle 24"/>
          <p:cNvSpPr>
            <a:spLocks noChangeArrowheads="1"/>
          </p:cNvSpPr>
          <p:nvPr/>
        </p:nvSpPr>
        <p:spPr bwMode="auto">
          <a:xfrm>
            <a:off x="2195513" y="5949950"/>
            <a:ext cx="6948487" cy="908050"/>
          </a:xfrm>
          <a:prstGeom prst="rect">
            <a:avLst/>
          </a:prstGeom>
          <a:solidFill>
            <a:schemeClr val="accent1"/>
          </a:solidFill>
          <a:ln w="9525" algn="ctr">
            <a:solidFill>
              <a:schemeClr val="tx1"/>
            </a:solidFill>
            <a:miter lim="800000"/>
            <a:headEnd/>
            <a:tailEnd/>
          </a:ln>
        </p:spPr>
        <p:txBody>
          <a:bodyPr wrap="none" anchor="ctr"/>
          <a:lstStyle/>
          <a:p>
            <a:r>
              <a:rPr lang="zh-CN" altLang="en-US">
                <a:ea typeface="黑体" pitchFamily="2" charset="-122"/>
              </a:rPr>
              <a:t>登录页面</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p:txBody>
          <a:bodyPr/>
          <a:lstStyle/>
          <a:p>
            <a:pPr eaLnBrk="1" hangingPunct="1"/>
            <a:endParaRPr lang="zh-CN" altLang="zh-CN" smtClean="0"/>
          </a:p>
        </p:txBody>
      </p:sp>
      <p:pic>
        <p:nvPicPr>
          <p:cNvPr id="78851" name="Picture 3"/>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12700" cap="sq">
            <a:noFill/>
            <a:miter lim="800000"/>
            <a:headEnd type="none" w="sm" len="sm"/>
            <a:tailEnd type="none" w="sm" len="sm"/>
          </a:ln>
        </p:spPr>
      </p:pic>
      <p:sp>
        <p:nvSpPr>
          <p:cNvPr id="183300" name="Line 4"/>
          <p:cNvSpPr>
            <a:spLocks noChangeShapeType="1"/>
          </p:cNvSpPr>
          <p:nvPr/>
        </p:nvSpPr>
        <p:spPr bwMode="auto">
          <a:xfrm>
            <a:off x="1752600" y="3886200"/>
            <a:ext cx="609600" cy="0"/>
          </a:xfrm>
          <a:prstGeom prst="line">
            <a:avLst/>
          </a:prstGeom>
          <a:noFill/>
          <a:ln w="38100" cap="sq">
            <a:solidFill>
              <a:srgbClr val="FF3300"/>
            </a:solidFill>
            <a:miter lim="800000"/>
            <a:headEnd type="none" w="sm" len="sm"/>
            <a:tailEnd type="none" w="sm" len="sm"/>
          </a:ln>
        </p:spPr>
        <p:txBody>
          <a:bodyPr wrap="none"/>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dissolve">
                                      <p:cBhvr>
                                        <p:cTn id="7"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971800" y="533400"/>
            <a:ext cx="2819400" cy="798513"/>
          </a:xfrm>
          <a:prstGeom prst="rect">
            <a:avLst/>
          </a:prstGeom>
          <a:solidFill>
            <a:schemeClr val="bg1"/>
          </a:solidFill>
          <a:ln w="9525">
            <a:noFill/>
            <a:miter lim="800000"/>
            <a:headEnd/>
            <a:tailEnd/>
          </a:ln>
        </p:spPr>
        <p:txBody>
          <a:bodyPr tIns="154800" bIns="154800">
            <a:spAutoFit/>
          </a:bodyPr>
          <a:lstStyle/>
          <a:p>
            <a:r>
              <a:rPr kumimoji="1" lang="zh-CN" altLang="en-US" sz="3200">
                <a:solidFill>
                  <a:schemeClr val="hlink"/>
                </a:solidFill>
                <a:latin typeface="Times New Roman" pitchFamily="18" charset="0"/>
                <a:ea typeface="华文中宋" pitchFamily="2" charset="-122"/>
              </a:rPr>
              <a:t>文章检索</a:t>
            </a:r>
          </a:p>
        </p:txBody>
      </p:sp>
      <p:pic>
        <p:nvPicPr>
          <p:cNvPr id="79875" name="Picture 3"/>
          <p:cNvPicPr>
            <a:picLocks noChangeAspect="1" noChangeArrowheads="1"/>
          </p:cNvPicPr>
          <p:nvPr/>
        </p:nvPicPr>
        <p:blipFill>
          <a:blip r:embed="rId3" cstate="print"/>
          <a:srcRect l="10938" t="16667" r="12500" b="15625"/>
          <a:stretch>
            <a:fillRect/>
          </a:stretch>
        </p:blipFill>
        <p:spPr bwMode="auto">
          <a:xfrm>
            <a:off x="381000" y="1600200"/>
            <a:ext cx="8382000" cy="5257800"/>
          </a:xfrm>
          <a:prstGeom prst="rect">
            <a:avLst/>
          </a:prstGeom>
          <a:noFill/>
          <a:ln w="12700" cap="sq">
            <a:noFill/>
            <a:miter lim="800000"/>
            <a:headEnd type="none" w="sm" len="sm"/>
            <a:tailEnd type="none" w="sm" len="sm"/>
          </a:ln>
        </p:spPr>
      </p:pic>
      <p:sp>
        <p:nvSpPr>
          <p:cNvPr id="184324" name="Line 4"/>
          <p:cNvSpPr>
            <a:spLocks noChangeShapeType="1"/>
          </p:cNvSpPr>
          <p:nvPr/>
        </p:nvSpPr>
        <p:spPr bwMode="auto">
          <a:xfrm>
            <a:off x="4724400" y="3276600"/>
            <a:ext cx="685800" cy="0"/>
          </a:xfrm>
          <a:prstGeom prst="line">
            <a:avLst/>
          </a:prstGeom>
          <a:noFill/>
          <a:ln w="38100" cap="sq">
            <a:solidFill>
              <a:srgbClr val="FF3300"/>
            </a:solidFill>
            <a:miter lim="800000"/>
            <a:headEnd type="none" w="sm" len="sm"/>
            <a:tailEnd type="none" w="sm" len="sm"/>
          </a:ln>
        </p:spPr>
        <p:txBody>
          <a:bodyPr wrap="none"/>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r>
              <a:rPr lang="zh-CN" altLang="en-US" smtClean="0"/>
              <a:t>期刊文章下载</a:t>
            </a:r>
          </a:p>
        </p:txBody>
      </p:sp>
      <p:pic>
        <p:nvPicPr>
          <p:cNvPr id="80899" name="Picture 3"/>
          <p:cNvPicPr>
            <a:picLocks noGrp="1" noChangeAspect="1" noChangeArrowheads="1"/>
          </p:cNvPicPr>
          <p:nvPr>
            <p:ph idx="1"/>
          </p:nvPr>
        </p:nvPicPr>
        <p:blipFill>
          <a:blip r:embed="rId2" cstate="print"/>
          <a:srcRect t="11765" b="4411"/>
          <a:stretch>
            <a:fillRect/>
          </a:stretch>
        </p:blipFill>
        <p:spPr>
          <a:xfrm>
            <a:off x="0" y="0"/>
            <a:ext cx="9144000" cy="6858000"/>
          </a:xfrm>
        </p:spPr>
      </p:pic>
      <p:grpSp>
        <p:nvGrpSpPr>
          <p:cNvPr id="2" name="Group 4"/>
          <p:cNvGrpSpPr>
            <a:grpSpLocks/>
          </p:cNvGrpSpPr>
          <p:nvPr/>
        </p:nvGrpSpPr>
        <p:grpSpPr bwMode="auto">
          <a:xfrm>
            <a:off x="2362200" y="381000"/>
            <a:ext cx="2514600" cy="1371600"/>
            <a:chOff x="1488" y="240"/>
            <a:chExt cx="1584" cy="864"/>
          </a:xfrm>
        </p:grpSpPr>
        <p:sp>
          <p:nvSpPr>
            <p:cNvPr id="80911" name="Rectangle 5"/>
            <p:cNvSpPr>
              <a:spLocks noChangeArrowheads="1"/>
            </p:cNvSpPr>
            <p:nvPr/>
          </p:nvSpPr>
          <p:spPr bwMode="auto">
            <a:xfrm>
              <a:off x="1776" y="912"/>
              <a:ext cx="864" cy="192"/>
            </a:xfrm>
            <a:prstGeom prst="rect">
              <a:avLst/>
            </a:prstGeom>
            <a:noFill/>
            <a:ln w="38100">
              <a:solidFill>
                <a:srgbClr val="FF0000"/>
              </a:solidFill>
              <a:miter lim="800000"/>
              <a:headEnd/>
              <a:tailEnd/>
            </a:ln>
          </p:spPr>
          <p:txBody>
            <a:bodyPr wrap="none" anchor="ctr"/>
            <a:lstStyle/>
            <a:p>
              <a:endParaRPr lang="zh-CN" altLang="en-US"/>
            </a:p>
          </p:txBody>
        </p:sp>
        <p:sp>
          <p:nvSpPr>
            <p:cNvPr id="80912" name="Line 6"/>
            <p:cNvSpPr>
              <a:spLocks noChangeShapeType="1"/>
            </p:cNvSpPr>
            <p:nvPr/>
          </p:nvSpPr>
          <p:spPr bwMode="auto">
            <a:xfrm flipH="1">
              <a:off x="2160" y="720"/>
              <a:ext cx="144" cy="192"/>
            </a:xfrm>
            <a:prstGeom prst="line">
              <a:avLst/>
            </a:prstGeom>
            <a:noFill/>
            <a:ln w="38100">
              <a:solidFill>
                <a:srgbClr val="FF0000"/>
              </a:solidFill>
              <a:round/>
              <a:headEnd/>
              <a:tailEnd type="triangle" w="med" len="med"/>
            </a:ln>
          </p:spPr>
          <p:txBody>
            <a:bodyPr/>
            <a:lstStyle/>
            <a:p>
              <a:endParaRPr lang="zh-CN" altLang="en-US"/>
            </a:p>
          </p:txBody>
        </p:sp>
        <p:sp>
          <p:nvSpPr>
            <p:cNvPr id="80913" name="Rectangle 7"/>
            <p:cNvSpPr>
              <a:spLocks noChangeArrowheads="1"/>
            </p:cNvSpPr>
            <p:nvPr/>
          </p:nvSpPr>
          <p:spPr bwMode="auto">
            <a:xfrm>
              <a:off x="1488" y="240"/>
              <a:ext cx="1584" cy="480"/>
            </a:xfrm>
            <a:prstGeom prst="rect">
              <a:avLst/>
            </a:prstGeom>
            <a:solidFill>
              <a:srgbClr val="FF3300"/>
            </a:solidFill>
            <a:ln w="19050">
              <a:noFill/>
              <a:miter lim="800000"/>
              <a:headEnd/>
              <a:tailEnd/>
            </a:ln>
          </p:spPr>
          <p:txBody>
            <a:bodyPr anchor="ctr"/>
            <a:lstStyle/>
            <a:p>
              <a:pPr algn="l">
                <a:buFontTx/>
                <a:buChar char="•"/>
              </a:pPr>
              <a:r>
                <a:rPr kumimoji="1" lang="zh-CN" altLang="en-US" sz="2000">
                  <a:latin typeface="宋体" pitchFamily="2" charset="-122"/>
                  <a:ea typeface="华文中宋" pitchFamily="2" charset="-122"/>
                </a:rPr>
                <a:t>提供题名、关键词、作者等</a:t>
              </a:r>
              <a:r>
                <a:rPr kumimoji="1" lang="zh-CN" altLang="en-US" sz="2000">
                  <a:latin typeface="Times New Roman" pitchFamily="18" charset="0"/>
                  <a:ea typeface="华文中宋" pitchFamily="2" charset="-122"/>
                </a:rPr>
                <a:t>九个检索入口</a:t>
              </a:r>
            </a:p>
          </p:txBody>
        </p:sp>
      </p:grpSp>
      <p:grpSp>
        <p:nvGrpSpPr>
          <p:cNvPr id="3" name="Group 8"/>
          <p:cNvGrpSpPr>
            <a:grpSpLocks/>
          </p:cNvGrpSpPr>
          <p:nvPr/>
        </p:nvGrpSpPr>
        <p:grpSpPr bwMode="auto">
          <a:xfrm>
            <a:off x="838200" y="3429000"/>
            <a:ext cx="4800600" cy="1524000"/>
            <a:chOff x="528" y="2160"/>
            <a:chExt cx="3024" cy="960"/>
          </a:xfrm>
        </p:grpSpPr>
        <p:sp>
          <p:nvSpPr>
            <p:cNvPr id="80906" name="Rectangle 9"/>
            <p:cNvSpPr>
              <a:spLocks noChangeArrowheads="1"/>
            </p:cNvSpPr>
            <p:nvPr/>
          </p:nvSpPr>
          <p:spPr bwMode="auto">
            <a:xfrm>
              <a:off x="528" y="2208"/>
              <a:ext cx="1221" cy="384"/>
            </a:xfrm>
            <a:prstGeom prst="rect">
              <a:avLst/>
            </a:prstGeom>
            <a:noFill/>
            <a:ln w="38100">
              <a:solidFill>
                <a:srgbClr val="FF0000"/>
              </a:solidFill>
              <a:miter lim="800000"/>
              <a:headEnd/>
              <a:tailEnd/>
            </a:ln>
          </p:spPr>
          <p:txBody>
            <a:bodyPr wrap="none" anchor="ctr"/>
            <a:lstStyle/>
            <a:p>
              <a:endParaRPr lang="zh-CN" altLang="en-US"/>
            </a:p>
          </p:txBody>
        </p:sp>
        <p:sp>
          <p:nvSpPr>
            <p:cNvPr id="80907" name="Rectangle 10"/>
            <p:cNvSpPr>
              <a:spLocks noChangeArrowheads="1"/>
            </p:cNvSpPr>
            <p:nvPr/>
          </p:nvSpPr>
          <p:spPr bwMode="auto">
            <a:xfrm>
              <a:off x="528" y="2640"/>
              <a:ext cx="1221" cy="480"/>
            </a:xfrm>
            <a:prstGeom prst="rect">
              <a:avLst/>
            </a:prstGeom>
            <a:noFill/>
            <a:ln w="38100">
              <a:solidFill>
                <a:srgbClr val="FF0000"/>
              </a:solidFill>
              <a:miter lim="800000"/>
              <a:headEnd/>
              <a:tailEnd/>
            </a:ln>
          </p:spPr>
          <p:txBody>
            <a:bodyPr wrap="none" anchor="ctr"/>
            <a:lstStyle/>
            <a:p>
              <a:endParaRPr lang="zh-CN" altLang="en-US"/>
            </a:p>
          </p:txBody>
        </p:sp>
        <p:sp>
          <p:nvSpPr>
            <p:cNvPr id="80908" name="Line 11"/>
            <p:cNvSpPr>
              <a:spLocks noChangeShapeType="1"/>
            </p:cNvSpPr>
            <p:nvPr/>
          </p:nvSpPr>
          <p:spPr bwMode="auto">
            <a:xfrm flipH="1" flipV="1">
              <a:off x="1749" y="2397"/>
              <a:ext cx="146" cy="119"/>
            </a:xfrm>
            <a:prstGeom prst="line">
              <a:avLst/>
            </a:prstGeom>
            <a:noFill/>
            <a:ln w="19050">
              <a:solidFill>
                <a:srgbClr val="FF0000"/>
              </a:solidFill>
              <a:round/>
              <a:headEnd/>
              <a:tailEnd type="triangle" w="med" len="med"/>
            </a:ln>
          </p:spPr>
          <p:txBody>
            <a:bodyPr/>
            <a:lstStyle/>
            <a:p>
              <a:endParaRPr lang="zh-CN" altLang="en-US"/>
            </a:p>
          </p:txBody>
        </p:sp>
        <p:sp>
          <p:nvSpPr>
            <p:cNvPr id="80909" name="Line 12"/>
            <p:cNvSpPr>
              <a:spLocks noChangeShapeType="1"/>
            </p:cNvSpPr>
            <p:nvPr/>
          </p:nvSpPr>
          <p:spPr bwMode="auto">
            <a:xfrm flipH="1">
              <a:off x="1749" y="2634"/>
              <a:ext cx="146" cy="178"/>
            </a:xfrm>
            <a:prstGeom prst="line">
              <a:avLst/>
            </a:prstGeom>
            <a:noFill/>
            <a:ln w="19050">
              <a:solidFill>
                <a:srgbClr val="FF0000"/>
              </a:solidFill>
              <a:round/>
              <a:headEnd/>
              <a:tailEnd type="triangle" w="med" len="med"/>
            </a:ln>
          </p:spPr>
          <p:txBody>
            <a:bodyPr/>
            <a:lstStyle/>
            <a:p>
              <a:endParaRPr lang="zh-CN" altLang="en-US"/>
            </a:p>
          </p:txBody>
        </p:sp>
        <p:sp>
          <p:nvSpPr>
            <p:cNvPr id="80910" name="Rectangle 13"/>
            <p:cNvSpPr>
              <a:spLocks noChangeArrowheads="1"/>
            </p:cNvSpPr>
            <p:nvPr/>
          </p:nvSpPr>
          <p:spPr bwMode="auto">
            <a:xfrm>
              <a:off x="1895" y="2160"/>
              <a:ext cx="1657" cy="652"/>
            </a:xfrm>
            <a:prstGeom prst="rect">
              <a:avLst/>
            </a:prstGeom>
            <a:solidFill>
              <a:srgbClr val="FF0000"/>
            </a:solidFill>
            <a:ln w="19050">
              <a:solidFill>
                <a:srgbClr val="FF0000"/>
              </a:solidFill>
              <a:miter lim="800000"/>
              <a:headEnd/>
              <a:tailEnd/>
            </a:ln>
          </p:spPr>
          <p:txBody>
            <a:bodyPr anchor="ctr"/>
            <a:lstStyle/>
            <a:p>
              <a:pPr algn="l"/>
              <a:endParaRPr kumimoji="1" lang="en-US" altLang="zh-CN" sz="1600">
                <a:latin typeface="Times New Roman" pitchFamily="18" charset="0"/>
                <a:ea typeface="华文中宋" pitchFamily="2" charset="-122"/>
              </a:endParaRPr>
            </a:p>
            <a:p>
              <a:pPr algn="l"/>
              <a:r>
                <a:rPr kumimoji="1" lang="zh-CN" altLang="en-US" sz="2000">
                  <a:latin typeface="Times New Roman" pitchFamily="18" charset="0"/>
                  <a:ea typeface="华文中宋" pitchFamily="2" charset="-122"/>
                </a:rPr>
                <a:t>提供跨年检索和某年内按期浏览两种方式</a:t>
              </a:r>
            </a:p>
            <a:p>
              <a:endParaRPr kumimoji="1" lang="en-US" altLang="zh-CN" sz="2400">
                <a:latin typeface="Times New Roman" pitchFamily="18" charset="0"/>
                <a:ea typeface="华文中宋" pitchFamily="2" charset="-122"/>
              </a:endParaRPr>
            </a:p>
          </p:txBody>
        </p:sp>
      </p:grpSp>
      <p:grpSp>
        <p:nvGrpSpPr>
          <p:cNvPr id="4" name="Group 14"/>
          <p:cNvGrpSpPr>
            <a:grpSpLocks/>
          </p:cNvGrpSpPr>
          <p:nvPr/>
        </p:nvGrpSpPr>
        <p:grpSpPr bwMode="auto">
          <a:xfrm>
            <a:off x="6096000" y="304800"/>
            <a:ext cx="2133600" cy="1447800"/>
            <a:chOff x="3840" y="192"/>
            <a:chExt cx="1344" cy="912"/>
          </a:xfrm>
        </p:grpSpPr>
        <p:sp>
          <p:nvSpPr>
            <p:cNvPr id="80903" name="Rectangle 15"/>
            <p:cNvSpPr>
              <a:spLocks noChangeArrowheads="1"/>
            </p:cNvSpPr>
            <p:nvPr/>
          </p:nvSpPr>
          <p:spPr bwMode="auto">
            <a:xfrm>
              <a:off x="4233" y="864"/>
              <a:ext cx="711" cy="240"/>
            </a:xfrm>
            <a:prstGeom prst="rect">
              <a:avLst/>
            </a:prstGeom>
            <a:noFill/>
            <a:ln w="38100">
              <a:solidFill>
                <a:srgbClr val="FF0000"/>
              </a:solidFill>
              <a:miter lim="800000"/>
              <a:headEnd/>
              <a:tailEnd/>
            </a:ln>
          </p:spPr>
          <p:txBody>
            <a:bodyPr wrap="none" anchor="ctr"/>
            <a:lstStyle/>
            <a:p>
              <a:endParaRPr lang="zh-CN" altLang="en-US"/>
            </a:p>
          </p:txBody>
        </p:sp>
        <p:sp>
          <p:nvSpPr>
            <p:cNvPr id="80904" name="Line 16"/>
            <p:cNvSpPr>
              <a:spLocks noChangeShapeType="1"/>
            </p:cNvSpPr>
            <p:nvPr/>
          </p:nvSpPr>
          <p:spPr bwMode="auto">
            <a:xfrm flipH="1">
              <a:off x="4512" y="613"/>
              <a:ext cx="6" cy="251"/>
            </a:xfrm>
            <a:prstGeom prst="line">
              <a:avLst/>
            </a:prstGeom>
            <a:noFill/>
            <a:ln w="38100">
              <a:solidFill>
                <a:srgbClr val="FF0000"/>
              </a:solidFill>
              <a:round/>
              <a:headEnd/>
              <a:tailEnd type="triangle" w="med" len="med"/>
            </a:ln>
          </p:spPr>
          <p:txBody>
            <a:bodyPr/>
            <a:lstStyle/>
            <a:p>
              <a:endParaRPr lang="zh-CN" altLang="en-US"/>
            </a:p>
          </p:txBody>
        </p:sp>
        <p:sp>
          <p:nvSpPr>
            <p:cNvPr id="80905" name="Rectangle 17"/>
            <p:cNvSpPr>
              <a:spLocks noChangeArrowheads="1"/>
            </p:cNvSpPr>
            <p:nvPr/>
          </p:nvSpPr>
          <p:spPr bwMode="auto">
            <a:xfrm>
              <a:off x="3840" y="192"/>
              <a:ext cx="1344" cy="421"/>
            </a:xfrm>
            <a:prstGeom prst="rect">
              <a:avLst/>
            </a:prstGeom>
            <a:solidFill>
              <a:srgbClr val="FF0000"/>
            </a:solidFill>
            <a:ln w="19050">
              <a:solidFill>
                <a:srgbClr val="FF0000"/>
              </a:solidFill>
              <a:miter lim="800000"/>
              <a:headEnd/>
              <a:tailEnd/>
            </a:ln>
          </p:spPr>
          <p:txBody>
            <a:bodyPr anchor="ctr"/>
            <a:lstStyle/>
            <a:p>
              <a:pPr algn="l"/>
              <a:r>
                <a:rPr kumimoji="1" lang="zh-CN" altLang="en-US" sz="2000">
                  <a:latin typeface="华文中宋" pitchFamily="2" charset="-122"/>
                  <a:ea typeface="华文中宋" pitchFamily="2" charset="-122"/>
                </a:rPr>
                <a:t>范围整个数据库</a:t>
              </a:r>
              <a:r>
                <a:rPr kumimoji="1" lang="zh-CN" altLang="en-US" sz="1400">
                  <a:latin typeface="华文中宋" pitchFamily="2" charset="-122"/>
                  <a:ea typeface="华文中宋" pitchFamily="2" charset="-122"/>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5523"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2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838200" y="3886200"/>
            <a:ext cx="7772400" cy="3352800"/>
          </a:xfrm>
        </p:spPr>
        <p:txBody>
          <a:bodyPr/>
          <a:lstStyle/>
          <a:p>
            <a:pPr algn="just" eaLnBrk="1" hangingPunct="1">
              <a:spcBef>
                <a:spcPct val="0"/>
              </a:spcBef>
              <a:buFont typeface="Wingdings" pitchFamily="2" charset="2"/>
              <a:buNone/>
            </a:pPr>
            <a:endParaRPr lang="en-US" altLang="zh-CN" sz="2400" b="1" smtClean="0">
              <a:solidFill>
                <a:schemeClr val="hlink"/>
              </a:solidFill>
              <a:latin typeface="华文中宋" pitchFamily="2" charset="-122"/>
              <a:ea typeface="华文中宋" pitchFamily="2" charset="-122"/>
            </a:endParaRPr>
          </a:p>
          <a:p>
            <a:pPr eaLnBrk="1" hangingPunct="1">
              <a:spcBef>
                <a:spcPct val="0"/>
              </a:spcBef>
              <a:buFont typeface="Wingdings" pitchFamily="2" charset="2"/>
              <a:buNone/>
            </a:pPr>
            <a:r>
              <a:rPr lang="en-US" altLang="zh-CN" sz="2400" smtClean="0">
                <a:solidFill>
                  <a:schemeClr val="hlink"/>
                </a:solidFill>
                <a:latin typeface="华文中宋" pitchFamily="2" charset="-122"/>
                <a:ea typeface="华文中宋" pitchFamily="2" charset="-122"/>
              </a:rPr>
              <a:t>  ---</a:t>
            </a:r>
            <a:r>
              <a:rPr lang="zh-CN" altLang="en-US" sz="2400" smtClean="0">
                <a:solidFill>
                  <a:schemeClr val="hlink"/>
                </a:solidFill>
                <a:latin typeface="华文中宋" pitchFamily="2" charset="-122"/>
                <a:ea typeface="华文中宋" pitchFamily="2" charset="-122"/>
              </a:rPr>
              <a:t>由快速检索、高级检索、分类检索等方式得到的检索结果都会在这个窗口里进行查阅：</a:t>
            </a:r>
          </a:p>
        </p:txBody>
      </p:sp>
      <p:sp>
        <p:nvSpPr>
          <p:cNvPr id="82947" name="Rectangle 3"/>
          <p:cNvSpPr>
            <a:spLocks noChangeArrowheads="1"/>
          </p:cNvSpPr>
          <p:nvPr/>
        </p:nvSpPr>
        <p:spPr bwMode="auto">
          <a:xfrm>
            <a:off x="1485900" y="738188"/>
            <a:ext cx="9144000" cy="0"/>
          </a:xfrm>
          <a:prstGeom prst="rect">
            <a:avLst/>
          </a:prstGeom>
          <a:noFill/>
          <a:ln w="9525">
            <a:noFill/>
            <a:miter lim="800000"/>
            <a:headEnd/>
            <a:tailEnd/>
          </a:ln>
        </p:spPr>
        <p:txBody>
          <a:bodyPr>
            <a:spAutoFit/>
          </a:bodyPr>
          <a:lstStyle/>
          <a:p>
            <a:endParaRPr lang="zh-CN" altLang="en-US"/>
          </a:p>
        </p:txBody>
      </p:sp>
      <p:sp>
        <p:nvSpPr>
          <p:cNvPr id="82948" name="AutoShape 4" descr="球体"/>
          <p:cNvSpPr>
            <a:spLocks noChangeArrowheads="1"/>
          </p:cNvSpPr>
          <p:nvPr/>
        </p:nvSpPr>
        <p:spPr bwMode="auto">
          <a:xfrm>
            <a:off x="1676400" y="1981200"/>
            <a:ext cx="5867400" cy="1600200"/>
          </a:xfrm>
          <a:prstGeom prst="roundRect">
            <a:avLst>
              <a:gd name="adj" fmla="val 16667"/>
            </a:avLst>
          </a:prstGeom>
          <a:pattFill prst="sphere">
            <a:fgClr>
              <a:srgbClr val="FFCCCC"/>
            </a:fgClr>
            <a:bgClr>
              <a:schemeClr val="hlink"/>
            </a:bgClr>
          </a:pattFill>
          <a:ln w="9525">
            <a:noFill/>
            <a:round/>
            <a:headEnd/>
            <a:tailEnd/>
          </a:ln>
          <a:effectLst>
            <a:prstShdw prst="shdw13" dist="53882" dir="13500000">
              <a:srgbClr val="FFCC00"/>
            </a:prstShdw>
          </a:effectLst>
        </p:spPr>
        <p:txBody>
          <a:bodyPr anchor="ctr"/>
          <a:lstStyle/>
          <a:p>
            <a:r>
              <a:rPr lang="zh-CN" altLang="en-US" sz="4800">
                <a:solidFill>
                  <a:srgbClr val="FF3300"/>
                </a:solidFill>
                <a:latin typeface="华文中宋" pitchFamily="2" charset="-122"/>
                <a:ea typeface="华文中宋" pitchFamily="2" charset="-122"/>
              </a:rPr>
              <a:t>检索结果显示及全文下载</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未命名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1" name="Rectangle 3"/>
          <p:cNvSpPr>
            <a:spLocks noChangeArrowheads="1"/>
          </p:cNvSpPr>
          <p:nvPr/>
        </p:nvSpPr>
        <p:spPr bwMode="auto">
          <a:xfrm>
            <a:off x="1485900" y="885825"/>
            <a:ext cx="9144000" cy="0"/>
          </a:xfrm>
          <a:prstGeom prst="rect">
            <a:avLst/>
          </a:prstGeom>
          <a:noFill/>
          <a:ln w="9525">
            <a:noFill/>
            <a:miter lim="800000"/>
            <a:headEnd/>
            <a:tailEnd/>
          </a:ln>
        </p:spPr>
        <p:txBody>
          <a:bodyPr>
            <a:spAutoFit/>
          </a:bodyPr>
          <a:lstStyle/>
          <a:p>
            <a:endParaRPr lang="zh-CN" altLang="en-US"/>
          </a:p>
        </p:txBody>
      </p:sp>
      <p:grpSp>
        <p:nvGrpSpPr>
          <p:cNvPr id="2" name="Group 4"/>
          <p:cNvGrpSpPr>
            <a:grpSpLocks/>
          </p:cNvGrpSpPr>
          <p:nvPr/>
        </p:nvGrpSpPr>
        <p:grpSpPr bwMode="auto">
          <a:xfrm>
            <a:off x="6553200" y="0"/>
            <a:ext cx="2590800" cy="1066800"/>
            <a:chOff x="4128" y="0"/>
            <a:chExt cx="1632" cy="672"/>
          </a:xfrm>
        </p:grpSpPr>
        <p:sp>
          <p:nvSpPr>
            <p:cNvPr id="84025" name="Line 5"/>
            <p:cNvSpPr>
              <a:spLocks noChangeShapeType="1"/>
            </p:cNvSpPr>
            <p:nvPr/>
          </p:nvSpPr>
          <p:spPr bwMode="auto">
            <a:xfrm flipH="1">
              <a:off x="4896" y="528"/>
              <a:ext cx="96" cy="144"/>
            </a:xfrm>
            <a:prstGeom prst="line">
              <a:avLst/>
            </a:prstGeom>
            <a:noFill/>
            <a:ln w="15875">
              <a:solidFill>
                <a:srgbClr val="FF0000"/>
              </a:solidFill>
              <a:round/>
              <a:headEnd/>
              <a:tailEnd type="triangle" w="med" len="med"/>
            </a:ln>
          </p:spPr>
          <p:txBody>
            <a:bodyPr/>
            <a:lstStyle/>
            <a:p>
              <a:endParaRPr lang="zh-CN" altLang="en-US"/>
            </a:p>
          </p:txBody>
        </p:sp>
        <p:sp>
          <p:nvSpPr>
            <p:cNvPr id="84026" name="Rectangle 6"/>
            <p:cNvSpPr>
              <a:spLocks noChangeArrowheads="1"/>
            </p:cNvSpPr>
            <p:nvPr/>
          </p:nvSpPr>
          <p:spPr bwMode="auto">
            <a:xfrm>
              <a:off x="4128" y="0"/>
              <a:ext cx="1632" cy="528"/>
            </a:xfrm>
            <a:prstGeom prst="rect">
              <a:avLst/>
            </a:prstGeom>
            <a:solidFill>
              <a:srgbClr val="FF0000"/>
            </a:solidFill>
            <a:ln w="9525">
              <a:noFill/>
              <a:miter lim="800000"/>
              <a:headEnd/>
              <a:tailEnd/>
            </a:ln>
          </p:spPr>
          <p:txBody>
            <a:bodyPr anchor="ctr"/>
            <a:lstStyle/>
            <a:p>
              <a:pPr algn="l"/>
              <a:r>
                <a:rPr kumimoji="1" lang="zh-CN" altLang="en-US" sz="1500">
                  <a:latin typeface="华文中宋" pitchFamily="2" charset="-122"/>
                  <a:ea typeface="华文中宋" pitchFamily="2" charset="-122"/>
                </a:rPr>
                <a:t>检索结果默认为每页显示</a:t>
              </a:r>
              <a:r>
                <a:rPr kumimoji="1" lang="en-US" altLang="zh-CN" sz="1500">
                  <a:latin typeface="华文中宋" pitchFamily="2" charset="-122"/>
                  <a:ea typeface="华文中宋" pitchFamily="2" charset="-122"/>
                </a:rPr>
                <a:t>10</a:t>
              </a:r>
              <a:r>
                <a:rPr kumimoji="1" lang="zh-CN" altLang="en-US" sz="1500">
                  <a:latin typeface="华文中宋" pitchFamily="2" charset="-122"/>
                  <a:ea typeface="华文中宋" pitchFamily="2" charset="-122"/>
                </a:rPr>
                <a:t>条；也可在显示方式处根据个人需求改成</a:t>
              </a:r>
              <a:r>
                <a:rPr kumimoji="1" lang="en-US" altLang="zh-CN" sz="1500">
                  <a:latin typeface="华文中宋" pitchFamily="2" charset="-122"/>
                  <a:ea typeface="华文中宋" pitchFamily="2" charset="-122"/>
                </a:rPr>
                <a:t>20</a:t>
              </a:r>
              <a:r>
                <a:rPr kumimoji="1" lang="zh-CN" altLang="en-US" sz="1500">
                  <a:latin typeface="华文中宋" pitchFamily="2" charset="-122"/>
                  <a:ea typeface="华文中宋" pitchFamily="2" charset="-122"/>
                </a:rPr>
                <a:t>条、</a:t>
              </a:r>
              <a:r>
                <a:rPr kumimoji="1" lang="en-US" altLang="zh-CN" sz="1500">
                  <a:latin typeface="华文中宋" pitchFamily="2" charset="-122"/>
                  <a:ea typeface="华文中宋" pitchFamily="2" charset="-122"/>
                </a:rPr>
                <a:t>50</a:t>
              </a:r>
              <a:r>
                <a:rPr kumimoji="1" lang="zh-CN" altLang="en-US" sz="1500">
                  <a:latin typeface="华文中宋" pitchFamily="2" charset="-122"/>
                  <a:ea typeface="华文中宋" pitchFamily="2" charset="-122"/>
                </a:rPr>
                <a:t>条</a:t>
              </a:r>
              <a:r>
                <a:rPr kumimoji="1" lang="zh-CN" altLang="en-US" sz="1600">
                  <a:latin typeface="华文中宋" pitchFamily="2" charset="-122"/>
                  <a:ea typeface="华文中宋" pitchFamily="2" charset="-122"/>
                </a:rPr>
                <a:t> </a:t>
              </a:r>
              <a:endParaRPr kumimoji="1" lang="zh-CN" altLang="en-US" sz="2400">
                <a:latin typeface="华文中宋" pitchFamily="2" charset="-122"/>
                <a:ea typeface="华文中宋" pitchFamily="2" charset="-122"/>
              </a:endParaRPr>
            </a:p>
          </p:txBody>
        </p:sp>
      </p:grpSp>
      <p:grpSp>
        <p:nvGrpSpPr>
          <p:cNvPr id="3" name="Group 7"/>
          <p:cNvGrpSpPr>
            <a:grpSpLocks/>
          </p:cNvGrpSpPr>
          <p:nvPr/>
        </p:nvGrpSpPr>
        <p:grpSpPr bwMode="auto">
          <a:xfrm>
            <a:off x="1676400" y="3505200"/>
            <a:ext cx="7391400" cy="1219200"/>
            <a:chOff x="1056" y="2208"/>
            <a:chExt cx="4656" cy="768"/>
          </a:xfrm>
        </p:grpSpPr>
        <p:sp>
          <p:nvSpPr>
            <p:cNvPr id="84022" name="Rectangle 8"/>
            <p:cNvSpPr>
              <a:spLocks noChangeArrowheads="1"/>
            </p:cNvSpPr>
            <p:nvPr/>
          </p:nvSpPr>
          <p:spPr bwMode="auto">
            <a:xfrm>
              <a:off x="1056" y="2208"/>
              <a:ext cx="4656" cy="288"/>
            </a:xfrm>
            <a:prstGeom prst="rect">
              <a:avLst/>
            </a:prstGeom>
            <a:noFill/>
            <a:ln w="19050">
              <a:solidFill>
                <a:srgbClr val="FF0000"/>
              </a:solidFill>
              <a:miter lim="800000"/>
              <a:headEnd/>
              <a:tailEnd/>
            </a:ln>
          </p:spPr>
          <p:txBody>
            <a:bodyPr wrap="none" anchor="ctr"/>
            <a:lstStyle/>
            <a:p>
              <a:endParaRPr lang="zh-CN" altLang="en-US"/>
            </a:p>
          </p:txBody>
        </p:sp>
        <p:sp>
          <p:nvSpPr>
            <p:cNvPr id="84023" name="Line 9"/>
            <p:cNvSpPr>
              <a:spLocks noChangeShapeType="1"/>
            </p:cNvSpPr>
            <p:nvPr/>
          </p:nvSpPr>
          <p:spPr bwMode="auto">
            <a:xfrm flipV="1">
              <a:off x="3024" y="2496"/>
              <a:ext cx="0" cy="144"/>
            </a:xfrm>
            <a:prstGeom prst="line">
              <a:avLst/>
            </a:prstGeom>
            <a:noFill/>
            <a:ln w="15875">
              <a:solidFill>
                <a:srgbClr val="FF0000"/>
              </a:solidFill>
              <a:round/>
              <a:headEnd/>
              <a:tailEnd type="triangle" w="med" len="med"/>
            </a:ln>
          </p:spPr>
          <p:txBody>
            <a:bodyPr/>
            <a:lstStyle/>
            <a:p>
              <a:endParaRPr lang="zh-CN" altLang="en-US"/>
            </a:p>
          </p:txBody>
        </p:sp>
        <p:sp>
          <p:nvSpPr>
            <p:cNvPr id="84024" name="Rectangle 10"/>
            <p:cNvSpPr>
              <a:spLocks noChangeArrowheads="1"/>
            </p:cNvSpPr>
            <p:nvPr/>
          </p:nvSpPr>
          <p:spPr bwMode="auto">
            <a:xfrm>
              <a:off x="1632" y="2640"/>
              <a:ext cx="3072" cy="336"/>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概要显示的内容包括：文章的标题、文章前两位作者、文章出处（期刊名、出版年、卷、期）等</a:t>
              </a:r>
            </a:p>
          </p:txBody>
        </p:sp>
      </p:grpSp>
      <p:grpSp>
        <p:nvGrpSpPr>
          <p:cNvPr id="4" name="Group 11"/>
          <p:cNvGrpSpPr>
            <a:grpSpLocks/>
          </p:cNvGrpSpPr>
          <p:nvPr/>
        </p:nvGrpSpPr>
        <p:grpSpPr bwMode="auto">
          <a:xfrm>
            <a:off x="4724400" y="990600"/>
            <a:ext cx="3200400" cy="1447800"/>
            <a:chOff x="2928" y="624"/>
            <a:chExt cx="2016" cy="912"/>
          </a:xfrm>
        </p:grpSpPr>
        <p:sp>
          <p:nvSpPr>
            <p:cNvPr id="84019" name="Rectangle 12"/>
            <p:cNvSpPr>
              <a:spLocks noChangeArrowheads="1"/>
            </p:cNvSpPr>
            <p:nvPr/>
          </p:nvSpPr>
          <p:spPr bwMode="auto">
            <a:xfrm>
              <a:off x="3840" y="624"/>
              <a:ext cx="1104" cy="240"/>
            </a:xfrm>
            <a:prstGeom prst="rect">
              <a:avLst/>
            </a:prstGeom>
            <a:noFill/>
            <a:ln w="19050">
              <a:solidFill>
                <a:srgbClr val="FF0000"/>
              </a:solidFill>
              <a:miter lim="800000"/>
              <a:headEnd/>
              <a:tailEnd/>
            </a:ln>
          </p:spPr>
          <p:txBody>
            <a:bodyPr wrap="none" anchor="ctr"/>
            <a:lstStyle/>
            <a:p>
              <a:endParaRPr lang="zh-CN" altLang="en-US"/>
            </a:p>
          </p:txBody>
        </p:sp>
        <p:sp>
          <p:nvSpPr>
            <p:cNvPr id="84020" name="Rectangle 13"/>
            <p:cNvSpPr>
              <a:spLocks noChangeArrowheads="1"/>
            </p:cNvSpPr>
            <p:nvPr/>
          </p:nvSpPr>
          <p:spPr bwMode="auto">
            <a:xfrm>
              <a:off x="2928" y="1008"/>
              <a:ext cx="2016" cy="528"/>
            </a:xfrm>
            <a:prstGeom prst="rect">
              <a:avLst/>
            </a:prstGeom>
            <a:solidFill>
              <a:srgbClr val="FF0000"/>
            </a:solidFill>
            <a:ln w="9525">
              <a:noFill/>
              <a:miter lim="800000"/>
              <a:headEnd/>
              <a:tailEnd/>
            </a:ln>
          </p:spPr>
          <p:txBody>
            <a:bodyPr anchor="ctr"/>
            <a:lstStyle/>
            <a:p>
              <a:pPr algn="l"/>
              <a:endParaRPr kumimoji="1" lang="en-US" altLang="zh-CN" sz="1600">
                <a:latin typeface="华文中宋" pitchFamily="2" charset="-122"/>
                <a:ea typeface="华文中宋" pitchFamily="2" charset="-122"/>
              </a:endParaRPr>
            </a:p>
            <a:p>
              <a:pPr algn="l"/>
              <a:endParaRPr kumimoji="1" lang="en-US" altLang="zh-CN" sz="1600">
                <a:latin typeface="华文中宋" pitchFamily="2" charset="-122"/>
                <a:ea typeface="华文中宋" pitchFamily="2" charset="-122"/>
              </a:endParaRPr>
            </a:p>
            <a:p>
              <a:pPr algn="l"/>
              <a:r>
                <a:rPr kumimoji="1" lang="en-US" altLang="zh-CN" sz="1600">
                  <a:latin typeface="华文中宋" pitchFamily="2" charset="-122"/>
                  <a:ea typeface="华文中宋" pitchFamily="2" charset="-122"/>
                </a:rPr>
                <a:t> </a:t>
              </a:r>
              <a:r>
                <a:rPr kumimoji="1" lang="zh-CN" altLang="en-US" sz="1600">
                  <a:latin typeface="华文中宋" pitchFamily="2" charset="-122"/>
                  <a:ea typeface="华文中宋" pitchFamily="2" charset="-122"/>
                </a:rPr>
                <a:t>检索结果页面上默认显示方式为</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概要显示</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a:t>
              </a:r>
              <a:r>
                <a:rPr kumimoji="1" lang="zh-CN" altLang="en-US" sz="1600">
                  <a:latin typeface="Times New Roman" pitchFamily="18" charset="0"/>
                  <a:ea typeface="华文中宋" pitchFamily="2" charset="-122"/>
                </a:rPr>
                <a:t> </a:t>
              </a:r>
              <a:r>
                <a:rPr kumimoji="1" lang="zh-CN" altLang="en-US" sz="1600">
                  <a:latin typeface="华文中宋" pitchFamily="2" charset="-122"/>
                  <a:ea typeface="华文中宋" pitchFamily="2" charset="-122"/>
                </a:rPr>
                <a:t>可通过显示方式处选择</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文摘显示</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或</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全记录显示</a:t>
              </a:r>
              <a:r>
                <a:rPr kumimoji="1" lang="zh-CN" altLang="en-US" sz="1600">
                  <a:latin typeface="Times New Roman" pitchFamily="18" charset="0"/>
                  <a:ea typeface="华文中宋" pitchFamily="2" charset="-122"/>
                </a:rPr>
                <a:t>”</a:t>
              </a:r>
              <a:endParaRPr kumimoji="1" lang="zh-CN" altLang="en-US" sz="1600">
                <a:latin typeface="华文中宋" pitchFamily="2" charset="-122"/>
                <a:ea typeface="华文中宋" pitchFamily="2" charset="-122"/>
              </a:endParaRPr>
            </a:p>
            <a:p>
              <a:pPr algn="l"/>
              <a:r>
                <a:rPr kumimoji="1" lang="en-US" altLang="zh-CN" sz="1600">
                  <a:latin typeface="Times New Roman" pitchFamily="18" charset="0"/>
                  <a:ea typeface="华文中宋" pitchFamily="2" charset="-122"/>
                </a:rPr>
                <a:t>Ø </a:t>
              </a:r>
              <a:endParaRPr kumimoji="1" lang="en-US" altLang="zh-CN" sz="1600">
                <a:latin typeface="华文中宋" pitchFamily="2" charset="-122"/>
                <a:ea typeface="华文中宋" pitchFamily="2" charset="-122"/>
              </a:endParaRPr>
            </a:p>
            <a:p>
              <a:endParaRPr kumimoji="1" lang="en-US" altLang="zh-CN" sz="1600">
                <a:latin typeface="华文中宋" pitchFamily="2" charset="-122"/>
                <a:ea typeface="华文中宋" pitchFamily="2" charset="-122"/>
              </a:endParaRPr>
            </a:p>
          </p:txBody>
        </p:sp>
        <p:sp>
          <p:nvSpPr>
            <p:cNvPr id="84021" name="Line 14"/>
            <p:cNvSpPr>
              <a:spLocks noChangeShapeType="1"/>
            </p:cNvSpPr>
            <p:nvPr/>
          </p:nvSpPr>
          <p:spPr bwMode="auto">
            <a:xfrm flipH="1" flipV="1">
              <a:off x="4272" y="864"/>
              <a:ext cx="0" cy="144"/>
            </a:xfrm>
            <a:prstGeom prst="line">
              <a:avLst/>
            </a:prstGeom>
            <a:noFill/>
            <a:ln w="19050">
              <a:solidFill>
                <a:srgbClr val="FF0000"/>
              </a:solidFill>
              <a:round/>
              <a:headEnd/>
              <a:tailEnd type="triangle" w="med" len="med"/>
            </a:ln>
          </p:spPr>
          <p:txBody>
            <a:bodyPr/>
            <a:lstStyle/>
            <a:p>
              <a:endParaRPr lang="zh-CN" altLang="en-US"/>
            </a:p>
          </p:txBody>
        </p:sp>
      </p:grpSp>
      <p:grpSp>
        <p:nvGrpSpPr>
          <p:cNvPr id="5" name="Group 15"/>
          <p:cNvGrpSpPr>
            <a:grpSpLocks/>
          </p:cNvGrpSpPr>
          <p:nvPr/>
        </p:nvGrpSpPr>
        <p:grpSpPr bwMode="auto">
          <a:xfrm>
            <a:off x="1371600" y="5638800"/>
            <a:ext cx="7620000" cy="1066800"/>
            <a:chOff x="864" y="3552"/>
            <a:chExt cx="4800" cy="672"/>
          </a:xfrm>
        </p:grpSpPr>
        <p:sp>
          <p:nvSpPr>
            <p:cNvPr id="84014" name="Rectangle 16"/>
            <p:cNvSpPr>
              <a:spLocks noChangeArrowheads="1"/>
            </p:cNvSpPr>
            <p:nvPr/>
          </p:nvSpPr>
          <p:spPr bwMode="auto">
            <a:xfrm>
              <a:off x="864" y="4032"/>
              <a:ext cx="2592" cy="192"/>
            </a:xfrm>
            <a:prstGeom prst="rect">
              <a:avLst/>
            </a:prstGeom>
            <a:noFill/>
            <a:ln w="19050">
              <a:solidFill>
                <a:srgbClr val="FF0000"/>
              </a:solidFill>
              <a:miter lim="800000"/>
              <a:headEnd/>
              <a:tailEnd/>
            </a:ln>
          </p:spPr>
          <p:txBody>
            <a:bodyPr wrap="none" anchor="ctr"/>
            <a:lstStyle/>
            <a:p>
              <a:endParaRPr lang="zh-CN" altLang="en-US"/>
            </a:p>
          </p:txBody>
        </p:sp>
        <p:sp>
          <p:nvSpPr>
            <p:cNvPr id="84015" name="Rectangle 17"/>
            <p:cNvSpPr>
              <a:spLocks noChangeArrowheads="1"/>
            </p:cNvSpPr>
            <p:nvPr/>
          </p:nvSpPr>
          <p:spPr bwMode="auto">
            <a:xfrm>
              <a:off x="4608" y="4032"/>
              <a:ext cx="1056" cy="192"/>
            </a:xfrm>
            <a:prstGeom prst="rect">
              <a:avLst/>
            </a:prstGeom>
            <a:noFill/>
            <a:ln w="19050">
              <a:solidFill>
                <a:srgbClr val="FF0000"/>
              </a:solidFill>
              <a:miter lim="800000"/>
              <a:headEnd/>
              <a:tailEnd/>
            </a:ln>
          </p:spPr>
          <p:txBody>
            <a:bodyPr wrap="none" anchor="ctr"/>
            <a:lstStyle/>
            <a:p>
              <a:endParaRPr lang="zh-CN" altLang="en-US"/>
            </a:p>
          </p:txBody>
        </p:sp>
        <p:sp>
          <p:nvSpPr>
            <p:cNvPr id="84016" name="Line 18"/>
            <p:cNvSpPr>
              <a:spLocks noChangeShapeType="1"/>
            </p:cNvSpPr>
            <p:nvPr/>
          </p:nvSpPr>
          <p:spPr bwMode="auto">
            <a:xfrm flipH="1">
              <a:off x="3216" y="3936"/>
              <a:ext cx="144" cy="96"/>
            </a:xfrm>
            <a:prstGeom prst="line">
              <a:avLst/>
            </a:prstGeom>
            <a:noFill/>
            <a:ln w="19050">
              <a:solidFill>
                <a:srgbClr val="FF0000"/>
              </a:solidFill>
              <a:round/>
              <a:headEnd/>
              <a:tailEnd type="triangle" w="med" len="med"/>
            </a:ln>
          </p:spPr>
          <p:txBody>
            <a:bodyPr/>
            <a:lstStyle/>
            <a:p>
              <a:endParaRPr lang="zh-CN" altLang="en-US"/>
            </a:p>
          </p:txBody>
        </p:sp>
        <p:sp>
          <p:nvSpPr>
            <p:cNvPr id="84017" name="Line 19"/>
            <p:cNvSpPr>
              <a:spLocks noChangeShapeType="1"/>
            </p:cNvSpPr>
            <p:nvPr/>
          </p:nvSpPr>
          <p:spPr bwMode="auto">
            <a:xfrm>
              <a:off x="4560" y="3936"/>
              <a:ext cx="192" cy="96"/>
            </a:xfrm>
            <a:prstGeom prst="line">
              <a:avLst/>
            </a:prstGeom>
            <a:noFill/>
            <a:ln w="19050">
              <a:solidFill>
                <a:srgbClr val="FF0000"/>
              </a:solidFill>
              <a:round/>
              <a:headEnd/>
              <a:tailEnd type="triangle" w="med" len="med"/>
            </a:ln>
          </p:spPr>
          <p:txBody>
            <a:bodyPr/>
            <a:lstStyle/>
            <a:p>
              <a:endParaRPr lang="zh-CN" altLang="en-US"/>
            </a:p>
          </p:txBody>
        </p:sp>
        <p:sp>
          <p:nvSpPr>
            <p:cNvPr id="84018" name="Rectangle 20"/>
            <p:cNvSpPr>
              <a:spLocks noChangeArrowheads="1"/>
            </p:cNvSpPr>
            <p:nvPr/>
          </p:nvSpPr>
          <p:spPr bwMode="auto">
            <a:xfrm>
              <a:off x="2688" y="3552"/>
              <a:ext cx="2496" cy="384"/>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对于检索结果中的文章，可逐页翻阅，也可用跳转功能跳转至您希望阅读的页号</a:t>
              </a:r>
              <a:r>
                <a:rPr kumimoji="1" lang="zh-CN" altLang="en-US" sz="2400">
                  <a:latin typeface="华文中宋" pitchFamily="2" charset="-122"/>
                  <a:ea typeface="华文中宋" pitchFamily="2" charset="-122"/>
                </a:rPr>
                <a:t> </a:t>
              </a:r>
            </a:p>
          </p:txBody>
        </p:sp>
      </p:grpSp>
      <p:grpSp>
        <p:nvGrpSpPr>
          <p:cNvPr id="6" name="Group 21"/>
          <p:cNvGrpSpPr>
            <a:grpSpLocks/>
          </p:cNvGrpSpPr>
          <p:nvPr/>
        </p:nvGrpSpPr>
        <p:grpSpPr bwMode="auto">
          <a:xfrm>
            <a:off x="914400" y="1447800"/>
            <a:ext cx="8229600" cy="1447800"/>
            <a:chOff x="576" y="912"/>
            <a:chExt cx="5184" cy="912"/>
          </a:xfrm>
        </p:grpSpPr>
        <p:sp>
          <p:nvSpPr>
            <p:cNvPr id="84008" name="Rectangle 22"/>
            <p:cNvSpPr>
              <a:spLocks noChangeArrowheads="1"/>
            </p:cNvSpPr>
            <p:nvPr/>
          </p:nvSpPr>
          <p:spPr bwMode="auto">
            <a:xfrm>
              <a:off x="1008" y="1632"/>
              <a:ext cx="816" cy="192"/>
            </a:xfrm>
            <a:prstGeom prst="rect">
              <a:avLst/>
            </a:prstGeom>
            <a:noFill/>
            <a:ln w="19050">
              <a:solidFill>
                <a:srgbClr val="FF0000"/>
              </a:solidFill>
              <a:miter lim="800000"/>
              <a:headEnd/>
              <a:tailEnd/>
            </a:ln>
          </p:spPr>
          <p:txBody>
            <a:bodyPr wrap="none" anchor="ctr"/>
            <a:lstStyle/>
            <a:p>
              <a:endParaRPr lang="zh-CN" altLang="en-US"/>
            </a:p>
          </p:txBody>
        </p:sp>
        <p:sp>
          <p:nvSpPr>
            <p:cNvPr id="84009" name="Rectangle 23"/>
            <p:cNvSpPr>
              <a:spLocks noChangeArrowheads="1"/>
            </p:cNvSpPr>
            <p:nvPr/>
          </p:nvSpPr>
          <p:spPr bwMode="auto">
            <a:xfrm>
              <a:off x="4896" y="1392"/>
              <a:ext cx="672" cy="192"/>
            </a:xfrm>
            <a:prstGeom prst="rect">
              <a:avLst/>
            </a:prstGeom>
            <a:noFill/>
            <a:ln w="19050">
              <a:solidFill>
                <a:srgbClr val="FF0000"/>
              </a:solidFill>
              <a:miter lim="800000"/>
              <a:headEnd/>
              <a:tailEnd/>
            </a:ln>
          </p:spPr>
          <p:txBody>
            <a:bodyPr wrap="none" anchor="ctr"/>
            <a:lstStyle/>
            <a:p>
              <a:endParaRPr lang="zh-CN" altLang="en-US"/>
            </a:p>
          </p:txBody>
        </p:sp>
        <p:sp>
          <p:nvSpPr>
            <p:cNvPr id="84010" name="Line 24"/>
            <p:cNvSpPr>
              <a:spLocks noChangeShapeType="1"/>
            </p:cNvSpPr>
            <p:nvPr/>
          </p:nvSpPr>
          <p:spPr bwMode="auto">
            <a:xfrm>
              <a:off x="1344" y="1488"/>
              <a:ext cx="0" cy="144"/>
            </a:xfrm>
            <a:prstGeom prst="line">
              <a:avLst/>
            </a:prstGeom>
            <a:noFill/>
            <a:ln w="19050">
              <a:solidFill>
                <a:srgbClr val="FF0000"/>
              </a:solidFill>
              <a:round/>
              <a:headEnd/>
              <a:tailEnd type="triangle" w="med" len="med"/>
            </a:ln>
          </p:spPr>
          <p:txBody>
            <a:bodyPr/>
            <a:lstStyle/>
            <a:p>
              <a:endParaRPr lang="zh-CN" altLang="en-US"/>
            </a:p>
          </p:txBody>
        </p:sp>
        <p:sp>
          <p:nvSpPr>
            <p:cNvPr id="84011" name="Rectangle 25"/>
            <p:cNvSpPr>
              <a:spLocks noChangeArrowheads="1"/>
            </p:cNvSpPr>
            <p:nvPr/>
          </p:nvSpPr>
          <p:spPr bwMode="auto">
            <a:xfrm>
              <a:off x="576" y="1152"/>
              <a:ext cx="1824" cy="336"/>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可将勾选中的文章保存到</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我的数据库</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的我的电子书架中 </a:t>
              </a:r>
            </a:p>
          </p:txBody>
        </p:sp>
        <p:sp>
          <p:nvSpPr>
            <p:cNvPr id="84012" name="Line 26"/>
            <p:cNvSpPr>
              <a:spLocks noChangeShapeType="1"/>
            </p:cNvSpPr>
            <p:nvPr/>
          </p:nvSpPr>
          <p:spPr bwMode="auto">
            <a:xfrm>
              <a:off x="5232" y="1248"/>
              <a:ext cx="0" cy="144"/>
            </a:xfrm>
            <a:prstGeom prst="line">
              <a:avLst/>
            </a:prstGeom>
            <a:noFill/>
            <a:ln w="19050">
              <a:solidFill>
                <a:srgbClr val="FF0000"/>
              </a:solidFill>
              <a:round/>
              <a:headEnd/>
              <a:tailEnd type="triangle" w="med" len="med"/>
            </a:ln>
          </p:spPr>
          <p:txBody>
            <a:bodyPr/>
            <a:lstStyle/>
            <a:p>
              <a:endParaRPr lang="zh-CN" altLang="en-US"/>
            </a:p>
          </p:txBody>
        </p:sp>
        <p:sp>
          <p:nvSpPr>
            <p:cNvPr id="84013" name="Rectangle 27"/>
            <p:cNvSpPr>
              <a:spLocks noChangeArrowheads="1"/>
            </p:cNvSpPr>
            <p:nvPr/>
          </p:nvSpPr>
          <p:spPr bwMode="auto">
            <a:xfrm>
              <a:off x="3840" y="912"/>
              <a:ext cx="1920" cy="336"/>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可将当前检索操作的表达式保存在</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我的数据库</a:t>
              </a:r>
              <a:r>
                <a:rPr kumimoji="1" lang="zh-CN" altLang="en-US" sz="1600">
                  <a:latin typeface="Times New Roman" pitchFamily="18" charset="0"/>
                  <a:ea typeface="华文中宋" pitchFamily="2" charset="-122"/>
                </a:rPr>
                <a:t>”</a:t>
              </a:r>
              <a:r>
                <a:rPr kumimoji="1" lang="zh-CN" altLang="en-US" sz="1600">
                  <a:latin typeface="华文中宋" pitchFamily="2" charset="-122"/>
                  <a:ea typeface="华文中宋" pitchFamily="2" charset="-122"/>
                </a:rPr>
                <a:t>的检索历史中 </a:t>
              </a:r>
            </a:p>
          </p:txBody>
        </p:sp>
      </p:grpSp>
      <p:grpSp>
        <p:nvGrpSpPr>
          <p:cNvPr id="7" name="Group 28"/>
          <p:cNvGrpSpPr>
            <a:grpSpLocks/>
          </p:cNvGrpSpPr>
          <p:nvPr/>
        </p:nvGrpSpPr>
        <p:grpSpPr bwMode="auto">
          <a:xfrm>
            <a:off x="0" y="2590800"/>
            <a:ext cx="1905000" cy="838200"/>
            <a:chOff x="0" y="1632"/>
            <a:chExt cx="1200" cy="528"/>
          </a:xfrm>
        </p:grpSpPr>
        <p:sp>
          <p:nvSpPr>
            <p:cNvPr id="84005" name="Rectangle 29"/>
            <p:cNvSpPr>
              <a:spLocks noChangeArrowheads="1"/>
            </p:cNvSpPr>
            <p:nvPr/>
          </p:nvSpPr>
          <p:spPr bwMode="auto">
            <a:xfrm>
              <a:off x="144" y="1632"/>
              <a:ext cx="336" cy="192"/>
            </a:xfrm>
            <a:prstGeom prst="rect">
              <a:avLst/>
            </a:prstGeom>
            <a:noFill/>
            <a:ln w="19050">
              <a:solidFill>
                <a:srgbClr val="FF0000"/>
              </a:solidFill>
              <a:miter lim="800000"/>
              <a:headEnd/>
              <a:tailEnd/>
            </a:ln>
          </p:spPr>
          <p:txBody>
            <a:bodyPr wrap="none" anchor="ctr"/>
            <a:lstStyle/>
            <a:p>
              <a:endParaRPr lang="zh-CN" altLang="en-US"/>
            </a:p>
          </p:txBody>
        </p:sp>
        <p:sp>
          <p:nvSpPr>
            <p:cNvPr id="84006" name="Line 30"/>
            <p:cNvSpPr>
              <a:spLocks noChangeShapeType="1"/>
            </p:cNvSpPr>
            <p:nvPr/>
          </p:nvSpPr>
          <p:spPr bwMode="auto">
            <a:xfrm flipV="1">
              <a:off x="336" y="1824"/>
              <a:ext cx="0" cy="144"/>
            </a:xfrm>
            <a:prstGeom prst="line">
              <a:avLst/>
            </a:prstGeom>
            <a:noFill/>
            <a:ln w="19050">
              <a:solidFill>
                <a:srgbClr val="FF0000"/>
              </a:solidFill>
              <a:round/>
              <a:headEnd/>
              <a:tailEnd type="triangle" w="med" len="med"/>
            </a:ln>
          </p:spPr>
          <p:txBody>
            <a:bodyPr/>
            <a:lstStyle/>
            <a:p>
              <a:endParaRPr lang="zh-CN" altLang="en-US"/>
            </a:p>
          </p:txBody>
        </p:sp>
        <p:sp>
          <p:nvSpPr>
            <p:cNvPr id="84007" name="Rectangle 31"/>
            <p:cNvSpPr>
              <a:spLocks noChangeArrowheads="1"/>
            </p:cNvSpPr>
            <p:nvPr/>
          </p:nvSpPr>
          <p:spPr bwMode="auto">
            <a:xfrm>
              <a:off x="0" y="1968"/>
              <a:ext cx="1200" cy="192"/>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多篇文章下载按钮 </a:t>
              </a:r>
            </a:p>
          </p:txBody>
        </p:sp>
      </p:grpSp>
      <p:grpSp>
        <p:nvGrpSpPr>
          <p:cNvPr id="8" name="Group 32"/>
          <p:cNvGrpSpPr>
            <a:grpSpLocks/>
          </p:cNvGrpSpPr>
          <p:nvPr/>
        </p:nvGrpSpPr>
        <p:grpSpPr bwMode="auto">
          <a:xfrm>
            <a:off x="152400" y="2057400"/>
            <a:ext cx="1752600" cy="838200"/>
            <a:chOff x="96" y="1296"/>
            <a:chExt cx="1104" cy="528"/>
          </a:xfrm>
        </p:grpSpPr>
        <p:sp>
          <p:nvSpPr>
            <p:cNvPr id="84002" name="Rectangle 33"/>
            <p:cNvSpPr>
              <a:spLocks noChangeArrowheads="1"/>
            </p:cNvSpPr>
            <p:nvPr/>
          </p:nvSpPr>
          <p:spPr bwMode="auto">
            <a:xfrm>
              <a:off x="576" y="1632"/>
              <a:ext cx="336" cy="192"/>
            </a:xfrm>
            <a:prstGeom prst="rect">
              <a:avLst/>
            </a:prstGeom>
            <a:noFill/>
            <a:ln w="19050">
              <a:solidFill>
                <a:srgbClr val="FF0000"/>
              </a:solidFill>
              <a:miter lim="800000"/>
              <a:headEnd/>
              <a:tailEnd/>
            </a:ln>
          </p:spPr>
          <p:txBody>
            <a:bodyPr wrap="none" anchor="ctr"/>
            <a:lstStyle/>
            <a:p>
              <a:endParaRPr lang="zh-CN" altLang="en-US"/>
            </a:p>
          </p:txBody>
        </p:sp>
        <p:sp>
          <p:nvSpPr>
            <p:cNvPr id="84003" name="Line 34"/>
            <p:cNvSpPr>
              <a:spLocks noChangeShapeType="1"/>
            </p:cNvSpPr>
            <p:nvPr/>
          </p:nvSpPr>
          <p:spPr bwMode="auto">
            <a:xfrm>
              <a:off x="720" y="1488"/>
              <a:ext cx="0" cy="144"/>
            </a:xfrm>
            <a:prstGeom prst="line">
              <a:avLst/>
            </a:prstGeom>
            <a:noFill/>
            <a:ln w="19050">
              <a:solidFill>
                <a:srgbClr val="FF0000"/>
              </a:solidFill>
              <a:round/>
              <a:headEnd/>
              <a:tailEnd type="triangle" w="med" len="med"/>
            </a:ln>
          </p:spPr>
          <p:txBody>
            <a:bodyPr/>
            <a:lstStyle/>
            <a:p>
              <a:endParaRPr lang="zh-CN" altLang="en-US"/>
            </a:p>
          </p:txBody>
        </p:sp>
        <p:sp>
          <p:nvSpPr>
            <p:cNvPr id="84004" name="Rectangle 35"/>
            <p:cNvSpPr>
              <a:spLocks noChangeArrowheads="1"/>
            </p:cNvSpPr>
            <p:nvPr/>
          </p:nvSpPr>
          <p:spPr bwMode="auto">
            <a:xfrm>
              <a:off x="96" y="1296"/>
              <a:ext cx="1104" cy="192"/>
            </a:xfrm>
            <a:prstGeom prst="rect">
              <a:avLst/>
            </a:prstGeom>
            <a:solidFill>
              <a:srgbClr val="FF0000"/>
            </a:solidFill>
            <a:ln w="9525">
              <a:noFill/>
              <a:miter lim="800000"/>
              <a:headEnd/>
              <a:tailEnd/>
            </a:ln>
          </p:spPr>
          <p:txBody>
            <a:bodyPr lIns="18000" rIns="18000" anchor="ctr"/>
            <a:lstStyle/>
            <a:p>
              <a:pPr algn="l"/>
              <a:r>
                <a:rPr kumimoji="1" lang="zh-CN" altLang="en-US" sz="1600">
                  <a:latin typeface="华文中宋" pitchFamily="2" charset="-122"/>
                  <a:ea typeface="华文中宋" pitchFamily="2" charset="-122"/>
                </a:rPr>
                <a:t>题录文摘打印按钮 </a:t>
              </a:r>
            </a:p>
          </p:txBody>
        </p:sp>
      </p:grpSp>
      <p:grpSp>
        <p:nvGrpSpPr>
          <p:cNvPr id="9" name="Group 36"/>
          <p:cNvGrpSpPr>
            <a:grpSpLocks/>
          </p:cNvGrpSpPr>
          <p:nvPr/>
        </p:nvGrpSpPr>
        <p:grpSpPr bwMode="auto">
          <a:xfrm>
            <a:off x="3124200" y="2667000"/>
            <a:ext cx="3962400" cy="762000"/>
            <a:chOff x="1968" y="1680"/>
            <a:chExt cx="2496" cy="480"/>
          </a:xfrm>
        </p:grpSpPr>
        <p:sp>
          <p:nvSpPr>
            <p:cNvPr id="83999" name="Rectangle 37"/>
            <p:cNvSpPr>
              <a:spLocks noChangeArrowheads="1"/>
            </p:cNvSpPr>
            <p:nvPr/>
          </p:nvSpPr>
          <p:spPr bwMode="auto">
            <a:xfrm>
              <a:off x="1968" y="1680"/>
              <a:ext cx="2448" cy="144"/>
            </a:xfrm>
            <a:prstGeom prst="rect">
              <a:avLst/>
            </a:prstGeom>
            <a:noFill/>
            <a:ln w="19050">
              <a:solidFill>
                <a:srgbClr val="FF0000"/>
              </a:solidFill>
              <a:miter lim="800000"/>
              <a:headEnd/>
              <a:tailEnd/>
            </a:ln>
          </p:spPr>
          <p:txBody>
            <a:bodyPr wrap="none" anchor="ctr"/>
            <a:lstStyle/>
            <a:p>
              <a:endParaRPr lang="zh-CN" altLang="en-US"/>
            </a:p>
          </p:txBody>
        </p:sp>
        <p:sp>
          <p:nvSpPr>
            <p:cNvPr id="84000" name="Rectangle 38"/>
            <p:cNvSpPr>
              <a:spLocks noChangeArrowheads="1"/>
            </p:cNvSpPr>
            <p:nvPr/>
          </p:nvSpPr>
          <p:spPr bwMode="auto">
            <a:xfrm>
              <a:off x="3552" y="1968"/>
              <a:ext cx="912" cy="192"/>
            </a:xfrm>
            <a:prstGeom prst="rect">
              <a:avLst/>
            </a:prstGeom>
            <a:solidFill>
              <a:srgbClr val="FF0000"/>
            </a:solidFill>
            <a:ln w="9525">
              <a:noFill/>
              <a:miter lim="800000"/>
              <a:headEnd/>
              <a:tailEnd/>
            </a:ln>
          </p:spPr>
          <p:txBody>
            <a:bodyPr anchor="ctr"/>
            <a:lstStyle/>
            <a:p>
              <a:pPr algn="l"/>
              <a:r>
                <a:rPr kumimoji="1" lang="zh-CN" altLang="en-US" sz="1600">
                  <a:latin typeface="华文中宋" pitchFamily="2" charset="-122"/>
                  <a:ea typeface="华文中宋" pitchFamily="2" charset="-122"/>
                </a:rPr>
                <a:t>检索结果记录 </a:t>
              </a:r>
            </a:p>
          </p:txBody>
        </p:sp>
        <p:sp>
          <p:nvSpPr>
            <p:cNvPr id="84001" name="Line 39"/>
            <p:cNvSpPr>
              <a:spLocks noChangeShapeType="1"/>
            </p:cNvSpPr>
            <p:nvPr/>
          </p:nvSpPr>
          <p:spPr bwMode="auto">
            <a:xfrm flipH="1" flipV="1">
              <a:off x="3888" y="1824"/>
              <a:ext cx="48" cy="144"/>
            </a:xfrm>
            <a:prstGeom prst="line">
              <a:avLst/>
            </a:prstGeom>
            <a:noFill/>
            <a:ln w="19050">
              <a:solidFill>
                <a:srgbClr val="FF0000"/>
              </a:solidFill>
              <a:round/>
              <a:headEnd/>
              <a:tailEnd type="triangle" w="med" len="med"/>
            </a:ln>
          </p:spPr>
          <p:txBody>
            <a:bodyPr/>
            <a:lstStyle/>
            <a:p>
              <a:endParaRPr lang="zh-CN" altLang="en-US"/>
            </a:p>
          </p:txBody>
        </p:sp>
      </p:grpSp>
      <p:grpSp>
        <p:nvGrpSpPr>
          <p:cNvPr id="10" name="Group 40"/>
          <p:cNvGrpSpPr>
            <a:grpSpLocks/>
          </p:cNvGrpSpPr>
          <p:nvPr/>
        </p:nvGrpSpPr>
        <p:grpSpPr bwMode="auto">
          <a:xfrm>
            <a:off x="152400" y="3810000"/>
            <a:ext cx="1447800" cy="685800"/>
            <a:chOff x="96" y="2400"/>
            <a:chExt cx="912" cy="432"/>
          </a:xfrm>
        </p:grpSpPr>
        <p:sp>
          <p:nvSpPr>
            <p:cNvPr id="83997" name="Line 41"/>
            <p:cNvSpPr>
              <a:spLocks noChangeShapeType="1"/>
            </p:cNvSpPr>
            <p:nvPr/>
          </p:nvSpPr>
          <p:spPr bwMode="auto">
            <a:xfrm flipH="1" flipV="1">
              <a:off x="192" y="2400"/>
              <a:ext cx="144" cy="96"/>
            </a:xfrm>
            <a:prstGeom prst="line">
              <a:avLst/>
            </a:prstGeom>
            <a:noFill/>
            <a:ln w="19050">
              <a:solidFill>
                <a:srgbClr val="FF0000"/>
              </a:solidFill>
              <a:round/>
              <a:headEnd/>
              <a:tailEnd type="triangle" w="med" len="med"/>
            </a:ln>
          </p:spPr>
          <p:txBody>
            <a:bodyPr/>
            <a:lstStyle/>
            <a:p>
              <a:endParaRPr lang="zh-CN" altLang="en-US"/>
            </a:p>
          </p:txBody>
        </p:sp>
        <p:sp>
          <p:nvSpPr>
            <p:cNvPr id="83998" name="Rectangle 42"/>
            <p:cNvSpPr>
              <a:spLocks noChangeArrowheads="1"/>
            </p:cNvSpPr>
            <p:nvPr/>
          </p:nvSpPr>
          <p:spPr bwMode="auto">
            <a:xfrm>
              <a:off x="96" y="2496"/>
              <a:ext cx="912" cy="336"/>
            </a:xfrm>
            <a:prstGeom prst="rect">
              <a:avLst/>
            </a:prstGeom>
            <a:solidFill>
              <a:srgbClr val="FF0000"/>
            </a:solidFill>
            <a:ln w="9525">
              <a:noFill/>
              <a:miter lim="800000"/>
              <a:headEnd/>
              <a:tailEnd/>
            </a:ln>
          </p:spPr>
          <p:txBody>
            <a:bodyPr anchor="ctr"/>
            <a:lstStyle/>
            <a:p>
              <a:pPr algn="l"/>
              <a:r>
                <a:rPr kumimoji="1" lang="zh-CN" altLang="en-US" sz="1500">
                  <a:latin typeface="华文中宋" pitchFamily="2" charset="-122"/>
                  <a:ea typeface="华文中宋" pitchFamily="2" charset="-122"/>
                </a:rPr>
                <a:t>下载或打印时的文章勾选框</a:t>
              </a:r>
            </a:p>
          </p:txBody>
        </p:sp>
      </p:grpSp>
      <p:grpSp>
        <p:nvGrpSpPr>
          <p:cNvPr id="11" name="Group 43"/>
          <p:cNvGrpSpPr>
            <a:grpSpLocks/>
          </p:cNvGrpSpPr>
          <p:nvPr/>
        </p:nvGrpSpPr>
        <p:grpSpPr bwMode="auto">
          <a:xfrm>
            <a:off x="4495800" y="381000"/>
            <a:ext cx="3657600" cy="990600"/>
            <a:chOff x="2832" y="240"/>
            <a:chExt cx="2304" cy="624"/>
          </a:xfrm>
        </p:grpSpPr>
        <p:sp>
          <p:nvSpPr>
            <p:cNvPr id="83994" name="Rectangle 44"/>
            <p:cNvSpPr>
              <a:spLocks noChangeArrowheads="1"/>
            </p:cNvSpPr>
            <p:nvPr/>
          </p:nvSpPr>
          <p:spPr bwMode="auto">
            <a:xfrm>
              <a:off x="2832" y="240"/>
              <a:ext cx="2112" cy="240"/>
            </a:xfrm>
            <a:prstGeom prst="rect">
              <a:avLst/>
            </a:prstGeom>
            <a:noFill/>
            <a:ln w="19050">
              <a:solidFill>
                <a:srgbClr val="FF0000"/>
              </a:solidFill>
              <a:miter lim="800000"/>
              <a:headEnd/>
              <a:tailEnd/>
            </a:ln>
          </p:spPr>
          <p:txBody>
            <a:bodyPr wrap="none" anchor="ctr"/>
            <a:lstStyle/>
            <a:p>
              <a:endParaRPr kumimoji="1" lang="zh-CN" altLang="zh-CN" sz="2400">
                <a:latin typeface="华文中宋" pitchFamily="2" charset="-122"/>
                <a:ea typeface="华文中宋" pitchFamily="2" charset="-122"/>
              </a:endParaRPr>
            </a:p>
          </p:txBody>
        </p:sp>
        <p:sp>
          <p:nvSpPr>
            <p:cNvPr id="83995" name="Line 45"/>
            <p:cNvSpPr>
              <a:spLocks noChangeShapeType="1"/>
            </p:cNvSpPr>
            <p:nvPr/>
          </p:nvSpPr>
          <p:spPr bwMode="auto">
            <a:xfrm flipV="1">
              <a:off x="4032" y="480"/>
              <a:ext cx="0" cy="96"/>
            </a:xfrm>
            <a:prstGeom prst="line">
              <a:avLst/>
            </a:prstGeom>
            <a:noFill/>
            <a:ln w="19050">
              <a:solidFill>
                <a:srgbClr val="FF0000"/>
              </a:solidFill>
              <a:round/>
              <a:headEnd/>
              <a:tailEnd type="triangle" w="med" len="med"/>
            </a:ln>
          </p:spPr>
          <p:txBody>
            <a:bodyPr/>
            <a:lstStyle/>
            <a:p>
              <a:endParaRPr lang="zh-CN" altLang="en-US"/>
            </a:p>
          </p:txBody>
        </p:sp>
        <p:sp>
          <p:nvSpPr>
            <p:cNvPr id="83996" name="Rectangle 46"/>
            <p:cNvSpPr>
              <a:spLocks noChangeArrowheads="1"/>
            </p:cNvSpPr>
            <p:nvPr/>
          </p:nvSpPr>
          <p:spPr bwMode="auto">
            <a:xfrm>
              <a:off x="2880" y="576"/>
              <a:ext cx="2256" cy="288"/>
            </a:xfrm>
            <a:prstGeom prst="rect">
              <a:avLst/>
            </a:prstGeom>
            <a:solidFill>
              <a:srgbClr val="FF0000"/>
            </a:solidFill>
            <a:ln w="9525">
              <a:noFill/>
              <a:miter lim="800000"/>
              <a:headEnd/>
              <a:tailEnd/>
            </a:ln>
          </p:spPr>
          <p:txBody>
            <a:bodyPr lIns="18000" tIns="10800" rIns="18000" bIns="10800" anchor="ctr"/>
            <a:lstStyle/>
            <a:p>
              <a:pPr algn="l"/>
              <a:r>
                <a:rPr kumimoji="1" lang="zh-CN" altLang="en-US" sz="1400">
                  <a:latin typeface="华文中宋" pitchFamily="2" charset="-122"/>
                  <a:ea typeface="华文中宋" pitchFamily="2" charset="-122"/>
                </a:rPr>
                <a:t>点击传统检索、高级检索、分类检索、期刊导航，可分别进入对应检索方式的检索界面 </a:t>
              </a:r>
            </a:p>
          </p:txBody>
        </p:sp>
      </p:grpSp>
      <p:grpSp>
        <p:nvGrpSpPr>
          <p:cNvPr id="12" name="Group 47"/>
          <p:cNvGrpSpPr>
            <a:grpSpLocks/>
          </p:cNvGrpSpPr>
          <p:nvPr/>
        </p:nvGrpSpPr>
        <p:grpSpPr bwMode="auto">
          <a:xfrm>
            <a:off x="5867400" y="0"/>
            <a:ext cx="2209800" cy="762000"/>
            <a:chOff x="3696" y="0"/>
            <a:chExt cx="1392" cy="480"/>
          </a:xfrm>
        </p:grpSpPr>
        <p:sp>
          <p:nvSpPr>
            <p:cNvPr id="83991" name="Line 48"/>
            <p:cNvSpPr>
              <a:spLocks noChangeShapeType="1"/>
            </p:cNvSpPr>
            <p:nvPr/>
          </p:nvSpPr>
          <p:spPr bwMode="auto">
            <a:xfrm flipV="1">
              <a:off x="4512" y="144"/>
              <a:ext cx="0" cy="144"/>
            </a:xfrm>
            <a:prstGeom prst="line">
              <a:avLst/>
            </a:prstGeom>
            <a:noFill/>
            <a:ln w="19050">
              <a:solidFill>
                <a:srgbClr val="FF0000"/>
              </a:solidFill>
              <a:round/>
              <a:headEnd/>
              <a:tailEnd type="triangle" w="med" len="med"/>
            </a:ln>
          </p:spPr>
          <p:txBody>
            <a:bodyPr/>
            <a:lstStyle/>
            <a:p>
              <a:endParaRPr lang="zh-CN" altLang="en-US"/>
            </a:p>
          </p:txBody>
        </p:sp>
        <p:sp>
          <p:nvSpPr>
            <p:cNvPr id="83992" name="Rectangle 49"/>
            <p:cNvSpPr>
              <a:spLocks noChangeArrowheads="1"/>
            </p:cNvSpPr>
            <p:nvPr/>
          </p:nvSpPr>
          <p:spPr bwMode="auto">
            <a:xfrm>
              <a:off x="4224" y="0"/>
              <a:ext cx="672" cy="144"/>
            </a:xfrm>
            <a:prstGeom prst="rect">
              <a:avLst/>
            </a:prstGeom>
            <a:noFill/>
            <a:ln w="19050">
              <a:solidFill>
                <a:schemeClr val="bg1"/>
              </a:solidFill>
              <a:miter lim="800000"/>
              <a:headEnd/>
              <a:tailEnd/>
            </a:ln>
          </p:spPr>
          <p:txBody>
            <a:bodyPr wrap="none" anchor="ctr"/>
            <a:lstStyle/>
            <a:p>
              <a:endParaRPr lang="zh-CN" altLang="en-US"/>
            </a:p>
          </p:txBody>
        </p:sp>
        <p:sp>
          <p:nvSpPr>
            <p:cNvPr id="83993" name="Rectangle 50"/>
            <p:cNvSpPr>
              <a:spLocks noChangeArrowheads="1"/>
            </p:cNvSpPr>
            <p:nvPr/>
          </p:nvSpPr>
          <p:spPr bwMode="auto">
            <a:xfrm>
              <a:off x="3696" y="288"/>
              <a:ext cx="1392" cy="192"/>
            </a:xfrm>
            <a:prstGeom prst="rect">
              <a:avLst/>
            </a:prstGeom>
            <a:solidFill>
              <a:srgbClr val="FF0000"/>
            </a:solidFill>
            <a:ln w="9525">
              <a:noFill/>
              <a:miter lim="800000"/>
              <a:headEnd/>
              <a:tailEnd/>
            </a:ln>
          </p:spPr>
          <p:txBody>
            <a:bodyPr lIns="18000" tIns="10800" rIns="18000" bIns="10800" anchor="ctr"/>
            <a:lstStyle/>
            <a:p>
              <a:pPr algn="l"/>
              <a:r>
                <a:rPr kumimoji="1" lang="zh-CN" altLang="en-US" sz="1400">
                  <a:latin typeface="华文中宋" pitchFamily="2" charset="-122"/>
                  <a:ea typeface="华文中宋" pitchFamily="2" charset="-122"/>
                </a:rPr>
                <a:t>点击进入</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我的数据库</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界面 </a:t>
              </a:r>
            </a:p>
          </p:txBody>
        </p:sp>
      </p:grpSp>
      <p:grpSp>
        <p:nvGrpSpPr>
          <p:cNvPr id="13" name="Group 51"/>
          <p:cNvGrpSpPr>
            <a:grpSpLocks/>
          </p:cNvGrpSpPr>
          <p:nvPr/>
        </p:nvGrpSpPr>
        <p:grpSpPr bwMode="auto">
          <a:xfrm>
            <a:off x="6400800" y="0"/>
            <a:ext cx="2743200" cy="914400"/>
            <a:chOff x="4032" y="0"/>
            <a:chExt cx="1728" cy="576"/>
          </a:xfrm>
        </p:grpSpPr>
        <p:sp>
          <p:nvSpPr>
            <p:cNvPr id="83988" name="Rectangle 52"/>
            <p:cNvSpPr>
              <a:spLocks noChangeArrowheads="1"/>
            </p:cNvSpPr>
            <p:nvPr/>
          </p:nvSpPr>
          <p:spPr bwMode="auto">
            <a:xfrm>
              <a:off x="4032" y="288"/>
              <a:ext cx="1728" cy="288"/>
            </a:xfrm>
            <a:prstGeom prst="rect">
              <a:avLst/>
            </a:prstGeom>
            <a:solidFill>
              <a:srgbClr val="FF0000"/>
            </a:solidFill>
            <a:ln w="9525">
              <a:noFill/>
              <a:miter lim="800000"/>
              <a:headEnd/>
              <a:tailEnd/>
            </a:ln>
          </p:spPr>
          <p:txBody>
            <a:bodyPr lIns="18000" tIns="10800" rIns="18000" bIns="10800" anchor="ctr"/>
            <a:lstStyle/>
            <a:p>
              <a:pPr algn="l"/>
              <a:r>
                <a:rPr kumimoji="1" lang="zh-CN" altLang="en-US" sz="1400">
                  <a:latin typeface="华文中宋" pitchFamily="2" charset="-122"/>
                  <a:ea typeface="华文中宋" pitchFamily="2" charset="-122"/>
                </a:rPr>
                <a:t>点击进入在线帮助信息查看区，为读者提供可在线浏览的使用说明 </a:t>
              </a:r>
            </a:p>
          </p:txBody>
        </p:sp>
        <p:sp>
          <p:nvSpPr>
            <p:cNvPr id="83989" name="Rectangle 53"/>
            <p:cNvSpPr>
              <a:spLocks noChangeArrowheads="1"/>
            </p:cNvSpPr>
            <p:nvPr/>
          </p:nvSpPr>
          <p:spPr bwMode="auto">
            <a:xfrm>
              <a:off x="4896" y="0"/>
              <a:ext cx="384" cy="144"/>
            </a:xfrm>
            <a:prstGeom prst="rect">
              <a:avLst/>
            </a:prstGeom>
            <a:noFill/>
            <a:ln w="19050">
              <a:solidFill>
                <a:schemeClr val="bg1"/>
              </a:solidFill>
              <a:miter lim="800000"/>
              <a:headEnd/>
              <a:tailEnd/>
            </a:ln>
          </p:spPr>
          <p:txBody>
            <a:bodyPr wrap="none" anchor="ctr"/>
            <a:lstStyle/>
            <a:p>
              <a:endParaRPr lang="zh-CN" altLang="en-US"/>
            </a:p>
          </p:txBody>
        </p:sp>
        <p:sp>
          <p:nvSpPr>
            <p:cNvPr id="83990" name="Line 54"/>
            <p:cNvSpPr>
              <a:spLocks noChangeShapeType="1"/>
            </p:cNvSpPr>
            <p:nvPr/>
          </p:nvSpPr>
          <p:spPr bwMode="auto">
            <a:xfrm flipV="1">
              <a:off x="5136" y="144"/>
              <a:ext cx="0" cy="144"/>
            </a:xfrm>
            <a:prstGeom prst="line">
              <a:avLst/>
            </a:prstGeom>
            <a:noFill/>
            <a:ln w="19050">
              <a:solidFill>
                <a:srgbClr val="FF0000"/>
              </a:solidFill>
              <a:round/>
              <a:headEnd/>
              <a:tailEnd type="triangle" w="med" len="med"/>
            </a:ln>
          </p:spPr>
          <p:txBody>
            <a:bodyPr/>
            <a:lstStyle/>
            <a:p>
              <a:endParaRPr lang="zh-CN" altLang="en-US"/>
            </a:p>
          </p:txBody>
        </p:sp>
      </p:grpSp>
      <p:grpSp>
        <p:nvGrpSpPr>
          <p:cNvPr id="14" name="Group 55"/>
          <p:cNvGrpSpPr>
            <a:grpSpLocks/>
          </p:cNvGrpSpPr>
          <p:nvPr/>
        </p:nvGrpSpPr>
        <p:grpSpPr bwMode="auto">
          <a:xfrm>
            <a:off x="7467600" y="0"/>
            <a:ext cx="1676400" cy="990600"/>
            <a:chOff x="4704" y="0"/>
            <a:chExt cx="1056" cy="624"/>
          </a:xfrm>
        </p:grpSpPr>
        <p:sp>
          <p:nvSpPr>
            <p:cNvPr id="83985" name="Rectangle 56"/>
            <p:cNvSpPr>
              <a:spLocks noChangeArrowheads="1"/>
            </p:cNvSpPr>
            <p:nvPr/>
          </p:nvSpPr>
          <p:spPr bwMode="auto">
            <a:xfrm>
              <a:off x="4704" y="288"/>
              <a:ext cx="1056" cy="336"/>
            </a:xfrm>
            <a:prstGeom prst="rect">
              <a:avLst/>
            </a:prstGeom>
            <a:solidFill>
              <a:srgbClr val="FF0000"/>
            </a:solidFill>
            <a:ln w="9525">
              <a:noFill/>
              <a:miter lim="800000"/>
              <a:headEnd/>
              <a:tailEnd/>
            </a:ln>
          </p:spPr>
          <p:txBody>
            <a:bodyPr lIns="18000" tIns="10800" rIns="18000" bIns="10800" anchor="ctr"/>
            <a:lstStyle/>
            <a:p>
              <a:pPr algn="l"/>
              <a:r>
                <a:rPr kumimoji="1" lang="zh-CN" altLang="en-US" sz="1400">
                  <a:latin typeface="华文中宋" pitchFamily="2" charset="-122"/>
                  <a:ea typeface="华文中宋" pitchFamily="2" charset="-122"/>
                </a:rPr>
                <a:t>点击此处退出数据库检索系统并回到首页 </a:t>
              </a:r>
            </a:p>
          </p:txBody>
        </p:sp>
        <p:sp>
          <p:nvSpPr>
            <p:cNvPr id="83986" name="Rectangle 57"/>
            <p:cNvSpPr>
              <a:spLocks noChangeArrowheads="1"/>
            </p:cNvSpPr>
            <p:nvPr/>
          </p:nvSpPr>
          <p:spPr bwMode="auto">
            <a:xfrm>
              <a:off x="5328" y="0"/>
              <a:ext cx="384" cy="144"/>
            </a:xfrm>
            <a:prstGeom prst="rect">
              <a:avLst/>
            </a:prstGeom>
            <a:noFill/>
            <a:ln w="19050">
              <a:solidFill>
                <a:schemeClr val="bg1"/>
              </a:solidFill>
              <a:miter lim="800000"/>
              <a:headEnd/>
              <a:tailEnd/>
            </a:ln>
          </p:spPr>
          <p:txBody>
            <a:bodyPr wrap="none" anchor="ctr"/>
            <a:lstStyle/>
            <a:p>
              <a:endParaRPr lang="zh-CN" altLang="en-US"/>
            </a:p>
          </p:txBody>
        </p:sp>
        <p:sp>
          <p:nvSpPr>
            <p:cNvPr id="83987" name="Line 58"/>
            <p:cNvSpPr>
              <a:spLocks noChangeShapeType="1"/>
            </p:cNvSpPr>
            <p:nvPr/>
          </p:nvSpPr>
          <p:spPr bwMode="auto">
            <a:xfrm flipV="1">
              <a:off x="5472" y="144"/>
              <a:ext cx="0" cy="144"/>
            </a:xfrm>
            <a:prstGeom prst="line">
              <a:avLst/>
            </a:prstGeom>
            <a:noFill/>
            <a:ln w="19050">
              <a:solidFill>
                <a:srgbClr val="FF0000"/>
              </a:solidFill>
              <a:round/>
              <a:headEnd/>
              <a:tailEnd type="triangle" w="med" len="me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outVertical)">
                                      <p:cBhvr>
                                        <p:cTn id="5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r>
              <a:rPr lang="zh-CN" altLang="en-US" smtClean="0">
                <a:cs typeface="Times New Roman" pitchFamily="18" charset="0"/>
              </a:rPr>
              <a:t>单篇文章详细显示</a:t>
            </a:r>
            <a:r>
              <a:rPr lang="zh-CN" altLang="en-US" smtClean="0"/>
              <a:t> </a:t>
            </a:r>
          </a:p>
        </p:txBody>
      </p:sp>
      <p:pic>
        <p:nvPicPr>
          <p:cNvPr id="84995" name="Picture 3" descr="未命名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6" name="Rectangle 4"/>
          <p:cNvSpPr>
            <a:spLocks noChangeArrowheads="1"/>
          </p:cNvSpPr>
          <p:nvPr/>
        </p:nvSpPr>
        <p:spPr bwMode="auto">
          <a:xfrm>
            <a:off x="1600200" y="1566863"/>
            <a:ext cx="9144000" cy="0"/>
          </a:xfrm>
          <a:prstGeom prst="rect">
            <a:avLst/>
          </a:prstGeom>
          <a:noFill/>
          <a:ln w="9525">
            <a:noFill/>
            <a:miter lim="800000"/>
            <a:headEnd/>
            <a:tailEnd/>
          </a:ln>
        </p:spPr>
        <p:txBody>
          <a:bodyPr>
            <a:spAutoFit/>
          </a:bodyPr>
          <a:lstStyle/>
          <a:p>
            <a:endParaRPr lang="zh-CN" altLang="en-US"/>
          </a:p>
        </p:txBody>
      </p:sp>
      <p:sp>
        <p:nvSpPr>
          <p:cNvPr id="84997" name="Rectangle 5"/>
          <p:cNvSpPr>
            <a:spLocks noChangeArrowheads="1"/>
          </p:cNvSpPr>
          <p:nvPr/>
        </p:nvSpPr>
        <p:spPr bwMode="auto">
          <a:xfrm>
            <a:off x="4267200" y="762000"/>
            <a:ext cx="4876800" cy="304800"/>
          </a:xfrm>
          <a:prstGeom prst="rect">
            <a:avLst/>
          </a:prstGeom>
          <a:noFill/>
          <a:ln w="9525">
            <a:noFill/>
            <a:miter lim="800000"/>
            <a:headEnd/>
            <a:tailEnd/>
          </a:ln>
        </p:spPr>
        <p:txBody>
          <a:bodyPr>
            <a:spAutoFit/>
          </a:bodyPr>
          <a:lstStyle/>
          <a:p>
            <a:pPr algn="just"/>
            <a:r>
              <a:rPr kumimoji="1" lang="zh-CN" altLang="en-US" sz="1400">
                <a:solidFill>
                  <a:srgbClr val="FF3300"/>
                </a:solidFill>
                <a:latin typeface="Times New Roman" pitchFamily="18" charset="0"/>
              </a:rPr>
              <a:t>点击概览页面上的文章标题，可查看到该篇文章的细览页面</a:t>
            </a:r>
            <a:endParaRPr kumimoji="1" lang="zh-CN" altLang="en-US" sz="1400">
              <a:latin typeface="Times New Roman" pitchFamily="18" charset="0"/>
            </a:endParaRPr>
          </a:p>
        </p:txBody>
      </p:sp>
      <p:grpSp>
        <p:nvGrpSpPr>
          <p:cNvPr id="2" name="Group 6"/>
          <p:cNvGrpSpPr>
            <a:grpSpLocks/>
          </p:cNvGrpSpPr>
          <p:nvPr/>
        </p:nvGrpSpPr>
        <p:grpSpPr bwMode="auto">
          <a:xfrm>
            <a:off x="762000" y="457200"/>
            <a:ext cx="3581400" cy="914400"/>
            <a:chOff x="480" y="288"/>
            <a:chExt cx="2256" cy="576"/>
          </a:xfrm>
        </p:grpSpPr>
        <p:sp>
          <p:nvSpPr>
            <p:cNvPr id="85026" name="Line 7"/>
            <p:cNvSpPr>
              <a:spLocks noChangeShapeType="1"/>
            </p:cNvSpPr>
            <p:nvPr/>
          </p:nvSpPr>
          <p:spPr bwMode="auto">
            <a:xfrm>
              <a:off x="1632" y="576"/>
              <a:ext cx="0" cy="144"/>
            </a:xfrm>
            <a:prstGeom prst="line">
              <a:avLst/>
            </a:prstGeom>
            <a:noFill/>
            <a:ln w="19050">
              <a:solidFill>
                <a:srgbClr val="FF0000"/>
              </a:solidFill>
              <a:round/>
              <a:headEnd/>
              <a:tailEnd type="triangle" w="med" len="med"/>
            </a:ln>
          </p:spPr>
          <p:txBody>
            <a:bodyPr/>
            <a:lstStyle/>
            <a:p>
              <a:endParaRPr lang="zh-CN" altLang="en-US"/>
            </a:p>
          </p:txBody>
        </p:sp>
        <p:grpSp>
          <p:nvGrpSpPr>
            <p:cNvPr id="3" name="Group 8"/>
            <p:cNvGrpSpPr>
              <a:grpSpLocks/>
            </p:cNvGrpSpPr>
            <p:nvPr/>
          </p:nvGrpSpPr>
          <p:grpSpPr bwMode="auto">
            <a:xfrm>
              <a:off x="480" y="288"/>
              <a:ext cx="2256" cy="576"/>
              <a:chOff x="480" y="288"/>
              <a:chExt cx="2256" cy="576"/>
            </a:xfrm>
          </p:grpSpPr>
          <p:sp>
            <p:nvSpPr>
              <p:cNvPr id="85028" name="Rectangle 9"/>
              <p:cNvSpPr>
                <a:spLocks noChangeArrowheads="1"/>
              </p:cNvSpPr>
              <p:nvPr/>
            </p:nvSpPr>
            <p:spPr bwMode="auto">
              <a:xfrm>
                <a:off x="1152" y="720"/>
                <a:ext cx="864" cy="144"/>
              </a:xfrm>
              <a:prstGeom prst="rect">
                <a:avLst/>
              </a:prstGeom>
              <a:noFill/>
              <a:ln w="19050">
                <a:solidFill>
                  <a:srgbClr val="FF0000"/>
                </a:solidFill>
                <a:miter lim="800000"/>
                <a:headEnd/>
                <a:tailEnd/>
              </a:ln>
            </p:spPr>
            <p:txBody>
              <a:bodyPr wrap="none" anchor="ctr"/>
              <a:lstStyle/>
              <a:p>
                <a:endParaRPr lang="zh-CN" altLang="en-US"/>
              </a:p>
            </p:txBody>
          </p:sp>
          <p:sp>
            <p:nvSpPr>
              <p:cNvPr id="85029" name="Rectangle 10"/>
              <p:cNvSpPr>
                <a:spLocks noChangeArrowheads="1"/>
              </p:cNvSpPr>
              <p:nvPr/>
            </p:nvSpPr>
            <p:spPr bwMode="auto">
              <a:xfrm>
                <a:off x="480" y="288"/>
                <a:ext cx="2256" cy="288"/>
              </a:xfrm>
              <a:prstGeom prst="rect">
                <a:avLst/>
              </a:prstGeom>
              <a:solidFill>
                <a:srgbClr val="FF0000"/>
              </a:solidFill>
              <a:ln w="9525">
                <a:noFill/>
                <a:miter lim="800000"/>
                <a:headEnd/>
                <a:tailEnd/>
              </a:ln>
            </p:spPr>
            <p:txBody>
              <a:bodyPr wrap="none" anchor="ctr"/>
              <a:lstStyle/>
              <a:p>
                <a:pPr algn="l">
                  <a:buFontTx/>
                  <a:buChar char="•"/>
                </a:pPr>
                <a:r>
                  <a:rPr kumimoji="1" lang="zh-CN" altLang="en-US" sz="1400">
                    <a:latin typeface="华文中宋" pitchFamily="2" charset="-122"/>
                    <a:ea typeface="华文中宋" pitchFamily="2" charset="-122"/>
                  </a:rPr>
                  <a:t>进行文章题录或全文的下载</a:t>
                </a:r>
              </a:p>
              <a:p>
                <a:pPr algn="l">
                  <a:buFontTx/>
                  <a:buChar char="•"/>
                </a:pPr>
                <a:r>
                  <a:rPr kumimoji="1" lang="zh-CN" altLang="en-US" sz="1400">
                    <a:latin typeface="华文中宋" pitchFamily="2" charset="-122"/>
                    <a:ea typeface="华文中宋" pitchFamily="2" charset="-122"/>
                  </a:rPr>
                  <a:t>实现文章题录打印（全文打印需进行下载）</a:t>
                </a:r>
              </a:p>
            </p:txBody>
          </p:sp>
        </p:grpSp>
      </p:grpSp>
      <p:grpSp>
        <p:nvGrpSpPr>
          <p:cNvPr id="4" name="Group 11"/>
          <p:cNvGrpSpPr>
            <a:grpSpLocks/>
          </p:cNvGrpSpPr>
          <p:nvPr/>
        </p:nvGrpSpPr>
        <p:grpSpPr bwMode="auto">
          <a:xfrm>
            <a:off x="2667000" y="457200"/>
            <a:ext cx="2438400" cy="914400"/>
            <a:chOff x="1680" y="288"/>
            <a:chExt cx="1536" cy="576"/>
          </a:xfrm>
        </p:grpSpPr>
        <p:sp>
          <p:nvSpPr>
            <p:cNvPr id="85023" name="Rectangle 12"/>
            <p:cNvSpPr>
              <a:spLocks noChangeArrowheads="1"/>
            </p:cNvSpPr>
            <p:nvPr/>
          </p:nvSpPr>
          <p:spPr bwMode="auto">
            <a:xfrm>
              <a:off x="1680" y="288"/>
              <a:ext cx="1536" cy="288"/>
            </a:xfrm>
            <a:prstGeom prst="rect">
              <a:avLst/>
            </a:prstGeom>
            <a:solidFill>
              <a:srgbClr val="FF0000"/>
            </a:solidFill>
            <a:ln w="9525">
              <a:noFill/>
              <a:miter lim="800000"/>
              <a:headEnd/>
              <a:tailEnd/>
            </a:ln>
          </p:spPr>
          <p:txBody>
            <a:bodyPr anchor="ctr"/>
            <a:lstStyle/>
            <a:p>
              <a:r>
                <a:rPr kumimoji="1" lang="zh-CN" altLang="en-US" sz="1400">
                  <a:latin typeface="华文中宋" pitchFamily="2" charset="-122"/>
                  <a:ea typeface="华文中宋" pitchFamily="2" charset="-122"/>
                </a:rPr>
                <a:t>可将勾选中的文章保存到</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我的数据库</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的我的电子书架中</a:t>
              </a:r>
            </a:p>
          </p:txBody>
        </p:sp>
        <p:sp>
          <p:nvSpPr>
            <p:cNvPr id="85024" name="Line 13"/>
            <p:cNvSpPr>
              <a:spLocks noChangeShapeType="1"/>
            </p:cNvSpPr>
            <p:nvPr/>
          </p:nvSpPr>
          <p:spPr bwMode="auto">
            <a:xfrm>
              <a:off x="2448" y="576"/>
              <a:ext cx="0" cy="144"/>
            </a:xfrm>
            <a:prstGeom prst="line">
              <a:avLst/>
            </a:prstGeom>
            <a:noFill/>
            <a:ln w="19050">
              <a:solidFill>
                <a:srgbClr val="FF0000"/>
              </a:solidFill>
              <a:round/>
              <a:headEnd/>
              <a:tailEnd type="triangle" w="med" len="med"/>
            </a:ln>
          </p:spPr>
          <p:txBody>
            <a:bodyPr/>
            <a:lstStyle/>
            <a:p>
              <a:endParaRPr lang="zh-CN" altLang="en-US"/>
            </a:p>
          </p:txBody>
        </p:sp>
        <p:sp>
          <p:nvSpPr>
            <p:cNvPr id="85025" name="Rectangle 14"/>
            <p:cNvSpPr>
              <a:spLocks noChangeArrowheads="1"/>
            </p:cNvSpPr>
            <p:nvPr/>
          </p:nvSpPr>
          <p:spPr bwMode="auto">
            <a:xfrm>
              <a:off x="2016" y="720"/>
              <a:ext cx="768" cy="144"/>
            </a:xfrm>
            <a:prstGeom prst="rect">
              <a:avLst/>
            </a:prstGeom>
            <a:noFill/>
            <a:ln w="19050">
              <a:solidFill>
                <a:srgbClr val="FF0000"/>
              </a:solidFill>
              <a:miter lim="800000"/>
              <a:headEnd/>
              <a:tailEnd/>
            </a:ln>
          </p:spPr>
          <p:txBody>
            <a:bodyPr wrap="none" anchor="ctr"/>
            <a:lstStyle/>
            <a:p>
              <a:endParaRPr lang="zh-CN" altLang="en-US"/>
            </a:p>
          </p:txBody>
        </p:sp>
      </p:grpSp>
      <p:grpSp>
        <p:nvGrpSpPr>
          <p:cNvPr id="5" name="Group 15"/>
          <p:cNvGrpSpPr>
            <a:grpSpLocks/>
          </p:cNvGrpSpPr>
          <p:nvPr/>
        </p:nvGrpSpPr>
        <p:grpSpPr bwMode="auto">
          <a:xfrm>
            <a:off x="5181600" y="1524000"/>
            <a:ext cx="2438400" cy="762000"/>
            <a:chOff x="3264" y="960"/>
            <a:chExt cx="1536" cy="480"/>
          </a:xfrm>
        </p:grpSpPr>
        <p:sp>
          <p:nvSpPr>
            <p:cNvPr id="85020" name="Rectangle 16"/>
            <p:cNvSpPr>
              <a:spLocks noChangeArrowheads="1"/>
            </p:cNvSpPr>
            <p:nvPr/>
          </p:nvSpPr>
          <p:spPr bwMode="auto">
            <a:xfrm>
              <a:off x="3264" y="960"/>
              <a:ext cx="768" cy="240"/>
            </a:xfrm>
            <a:prstGeom prst="rect">
              <a:avLst/>
            </a:prstGeom>
            <a:noFill/>
            <a:ln w="19050">
              <a:solidFill>
                <a:srgbClr val="FF0000"/>
              </a:solidFill>
              <a:miter lim="800000"/>
              <a:headEnd/>
              <a:tailEnd/>
            </a:ln>
          </p:spPr>
          <p:txBody>
            <a:bodyPr wrap="none" anchor="ctr"/>
            <a:lstStyle/>
            <a:p>
              <a:endParaRPr lang="zh-CN" altLang="en-US"/>
            </a:p>
          </p:txBody>
        </p:sp>
        <p:sp>
          <p:nvSpPr>
            <p:cNvPr id="85021" name="Rectangle 17"/>
            <p:cNvSpPr>
              <a:spLocks noChangeArrowheads="1"/>
            </p:cNvSpPr>
            <p:nvPr/>
          </p:nvSpPr>
          <p:spPr bwMode="auto">
            <a:xfrm>
              <a:off x="4176" y="1200"/>
              <a:ext cx="624" cy="240"/>
            </a:xfrm>
            <a:prstGeom prst="rect">
              <a:avLst/>
            </a:prstGeom>
            <a:noFill/>
            <a:ln w="19050">
              <a:noFill/>
              <a:miter lim="800000"/>
              <a:headEnd/>
              <a:tailEnd/>
            </a:ln>
          </p:spPr>
          <p:txBody>
            <a:bodyPr wrap="none" anchor="ctr"/>
            <a:lstStyle/>
            <a:p>
              <a:r>
                <a:rPr kumimoji="1" lang="zh-CN" altLang="en-US" sz="1600">
                  <a:solidFill>
                    <a:srgbClr val="FF3300"/>
                  </a:solidFill>
                  <a:latin typeface="华文中宋" pitchFamily="2" charset="-122"/>
                  <a:ea typeface="华文中宋" pitchFamily="2" charset="-122"/>
                </a:rPr>
                <a:t>全文下载按钮</a:t>
              </a:r>
            </a:p>
          </p:txBody>
        </p:sp>
        <p:sp>
          <p:nvSpPr>
            <p:cNvPr id="85022" name="Line 18"/>
            <p:cNvSpPr>
              <a:spLocks noChangeShapeType="1"/>
            </p:cNvSpPr>
            <p:nvPr/>
          </p:nvSpPr>
          <p:spPr bwMode="auto">
            <a:xfrm flipH="1" flipV="1">
              <a:off x="3984" y="1152"/>
              <a:ext cx="192" cy="144"/>
            </a:xfrm>
            <a:prstGeom prst="line">
              <a:avLst/>
            </a:prstGeom>
            <a:noFill/>
            <a:ln w="19050">
              <a:solidFill>
                <a:srgbClr val="FF0000"/>
              </a:solidFill>
              <a:round/>
              <a:headEnd/>
              <a:tailEnd type="triangle" w="med" len="med"/>
            </a:ln>
          </p:spPr>
          <p:txBody>
            <a:bodyPr/>
            <a:lstStyle/>
            <a:p>
              <a:endParaRPr lang="zh-CN" altLang="en-US"/>
            </a:p>
          </p:txBody>
        </p:sp>
      </p:grpSp>
      <p:grpSp>
        <p:nvGrpSpPr>
          <p:cNvPr id="6" name="Group 19"/>
          <p:cNvGrpSpPr>
            <a:grpSpLocks/>
          </p:cNvGrpSpPr>
          <p:nvPr/>
        </p:nvGrpSpPr>
        <p:grpSpPr bwMode="auto">
          <a:xfrm>
            <a:off x="152400" y="2057400"/>
            <a:ext cx="2209800" cy="2590800"/>
            <a:chOff x="96" y="1296"/>
            <a:chExt cx="1392" cy="1632"/>
          </a:xfrm>
        </p:grpSpPr>
        <p:sp>
          <p:nvSpPr>
            <p:cNvPr id="85014" name="Rectangle 20"/>
            <p:cNvSpPr>
              <a:spLocks noChangeArrowheads="1"/>
            </p:cNvSpPr>
            <p:nvPr/>
          </p:nvSpPr>
          <p:spPr bwMode="auto">
            <a:xfrm>
              <a:off x="960" y="1296"/>
              <a:ext cx="528" cy="192"/>
            </a:xfrm>
            <a:prstGeom prst="rect">
              <a:avLst/>
            </a:prstGeom>
            <a:noFill/>
            <a:ln w="19050">
              <a:solidFill>
                <a:srgbClr val="FF0000"/>
              </a:solidFill>
              <a:miter lim="800000"/>
              <a:headEnd/>
              <a:tailEnd/>
            </a:ln>
          </p:spPr>
          <p:txBody>
            <a:bodyPr wrap="none" anchor="ctr"/>
            <a:lstStyle/>
            <a:p>
              <a:endParaRPr lang="zh-CN" altLang="en-US"/>
            </a:p>
          </p:txBody>
        </p:sp>
        <p:sp>
          <p:nvSpPr>
            <p:cNvPr id="85015" name="Rectangle 21"/>
            <p:cNvSpPr>
              <a:spLocks noChangeArrowheads="1"/>
            </p:cNvSpPr>
            <p:nvPr/>
          </p:nvSpPr>
          <p:spPr bwMode="auto">
            <a:xfrm>
              <a:off x="96" y="1536"/>
              <a:ext cx="816" cy="864"/>
            </a:xfrm>
            <a:prstGeom prst="rect">
              <a:avLst/>
            </a:prstGeom>
            <a:solidFill>
              <a:srgbClr val="FF0000"/>
            </a:solidFill>
            <a:ln w="9525">
              <a:noFill/>
              <a:miter lim="800000"/>
              <a:headEnd/>
              <a:tailEnd/>
            </a:ln>
          </p:spPr>
          <p:txBody>
            <a:bodyPr anchor="ctr"/>
            <a:lstStyle/>
            <a:p>
              <a:pPr algn="just"/>
              <a:r>
                <a:rPr kumimoji="1" lang="zh-CN" altLang="en-US" sz="1400">
                  <a:latin typeface="华文中宋" pitchFamily="2" charset="-122"/>
                  <a:ea typeface="华文中宋" pitchFamily="2" charset="-122"/>
                </a:rPr>
                <a:t>提供作者、机构、刊名、关键词、分类号等字段的快捷检索功能</a:t>
              </a:r>
            </a:p>
          </p:txBody>
        </p:sp>
        <p:sp>
          <p:nvSpPr>
            <p:cNvPr id="85016" name="Rectangle 22"/>
            <p:cNvSpPr>
              <a:spLocks noChangeArrowheads="1"/>
            </p:cNvSpPr>
            <p:nvPr/>
          </p:nvSpPr>
          <p:spPr bwMode="auto">
            <a:xfrm>
              <a:off x="960" y="1584"/>
              <a:ext cx="528" cy="192"/>
            </a:xfrm>
            <a:prstGeom prst="rect">
              <a:avLst/>
            </a:prstGeom>
            <a:noFill/>
            <a:ln w="19050">
              <a:solidFill>
                <a:srgbClr val="FF0000"/>
              </a:solidFill>
              <a:miter lim="800000"/>
              <a:headEnd/>
              <a:tailEnd/>
            </a:ln>
          </p:spPr>
          <p:txBody>
            <a:bodyPr wrap="none" anchor="ctr"/>
            <a:lstStyle/>
            <a:p>
              <a:endParaRPr lang="zh-CN" altLang="en-US"/>
            </a:p>
          </p:txBody>
        </p:sp>
        <p:sp>
          <p:nvSpPr>
            <p:cNvPr id="85017" name="Rectangle 23"/>
            <p:cNvSpPr>
              <a:spLocks noChangeArrowheads="1"/>
            </p:cNvSpPr>
            <p:nvPr/>
          </p:nvSpPr>
          <p:spPr bwMode="auto">
            <a:xfrm>
              <a:off x="960" y="1872"/>
              <a:ext cx="528" cy="192"/>
            </a:xfrm>
            <a:prstGeom prst="rect">
              <a:avLst/>
            </a:prstGeom>
            <a:noFill/>
            <a:ln w="19050">
              <a:solidFill>
                <a:srgbClr val="FF0000"/>
              </a:solidFill>
              <a:miter lim="800000"/>
              <a:headEnd/>
              <a:tailEnd/>
            </a:ln>
          </p:spPr>
          <p:txBody>
            <a:bodyPr wrap="none" anchor="ctr"/>
            <a:lstStyle/>
            <a:p>
              <a:endParaRPr lang="zh-CN" altLang="en-US"/>
            </a:p>
          </p:txBody>
        </p:sp>
        <p:sp>
          <p:nvSpPr>
            <p:cNvPr id="85018" name="Rectangle 24"/>
            <p:cNvSpPr>
              <a:spLocks noChangeArrowheads="1"/>
            </p:cNvSpPr>
            <p:nvPr/>
          </p:nvSpPr>
          <p:spPr bwMode="auto">
            <a:xfrm>
              <a:off x="960" y="2160"/>
              <a:ext cx="528" cy="192"/>
            </a:xfrm>
            <a:prstGeom prst="rect">
              <a:avLst/>
            </a:prstGeom>
            <a:noFill/>
            <a:ln w="19050">
              <a:solidFill>
                <a:srgbClr val="FF0000"/>
              </a:solidFill>
              <a:miter lim="800000"/>
              <a:headEnd/>
              <a:tailEnd/>
            </a:ln>
          </p:spPr>
          <p:txBody>
            <a:bodyPr wrap="none" anchor="ctr"/>
            <a:lstStyle/>
            <a:p>
              <a:endParaRPr lang="zh-CN" altLang="en-US"/>
            </a:p>
          </p:txBody>
        </p:sp>
        <p:sp>
          <p:nvSpPr>
            <p:cNvPr id="85019" name="Rectangle 25"/>
            <p:cNvSpPr>
              <a:spLocks noChangeArrowheads="1"/>
            </p:cNvSpPr>
            <p:nvPr/>
          </p:nvSpPr>
          <p:spPr bwMode="auto">
            <a:xfrm>
              <a:off x="960" y="2736"/>
              <a:ext cx="528" cy="192"/>
            </a:xfrm>
            <a:prstGeom prst="rect">
              <a:avLst/>
            </a:prstGeom>
            <a:noFill/>
            <a:ln w="19050">
              <a:solidFill>
                <a:srgbClr val="FF0000"/>
              </a:solidFill>
              <a:miter lim="800000"/>
              <a:headEnd/>
              <a:tailEnd/>
            </a:ln>
          </p:spPr>
          <p:txBody>
            <a:bodyPr wrap="none" anchor="ctr"/>
            <a:lstStyle/>
            <a:p>
              <a:endParaRPr lang="zh-CN" altLang="en-US"/>
            </a:p>
          </p:txBody>
        </p:sp>
      </p:grpSp>
      <p:grpSp>
        <p:nvGrpSpPr>
          <p:cNvPr id="7" name="Group 26"/>
          <p:cNvGrpSpPr>
            <a:grpSpLocks/>
          </p:cNvGrpSpPr>
          <p:nvPr/>
        </p:nvGrpSpPr>
        <p:grpSpPr bwMode="auto">
          <a:xfrm>
            <a:off x="2743200" y="3429000"/>
            <a:ext cx="3432175" cy="1187450"/>
            <a:chOff x="1728" y="2160"/>
            <a:chExt cx="2162" cy="748"/>
          </a:xfrm>
        </p:grpSpPr>
        <p:sp>
          <p:nvSpPr>
            <p:cNvPr id="85011" name="Line 27"/>
            <p:cNvSpPr>
              <a:spLocks noChangeShapeType="1"/>
            </p:cNvSpPr>
            <p:nvPr/>
          </p:nvSpPr>
          <p:spPr bwMode="auto">
            <a:xfrm flipV="1">
              <a:off x="2160" y="2304"/>
              <a:ext cx="96" cy="144"/>
            </a:xfrm>
            <a:prstGeom prst="line">
              <a:avLst/>
            </a:prstGeom>
            <a:noFill/>
            <a:ln w="19050">
              <a:solidFill>
                <a:srgbClr val="FF0000"/>
              </a:solidFill>
              <a:round/>
              <a:headEnd/>
              <a:tailEnd type="triangle" w="med" len="med"/>
            </a:ln>
          </p:spPr>
          <p:txBody>
            <a:bodyPr/>
            <a:lstStyle/>
            <a:p>
              <a:endParaRPr lang="zh-CN" altLang="en-US"/>
            </a:p>
          </p:txBody>
        </p:sp>
        <p:sp>
          <p:nvSpPr>
            <p:cNvPr id="85012" name="Rectangle 28"/>
            <p:cNvSpPr>
              <a:spLocks noChangeArrowheads="1"/>
            </p:cNvSpPr>
            <p:nvPr/>
          </p:nvSpPr>
          <p:spPr bwMode="auto">
            <a:xfrm>
              <a:off x="2016" y="2160"/>
              <a:ext cx="432" cy="192"/>
            </a:xfrm>
            <a:prstGeom prst="rect">
              <a:avLst/>
            </a:prstGeom>
            <a:noFill/>
            <a:ln w="19050">
              <a:solidFill>
                <a:srgbClr val="FF0000"/>
              </a:solidFill>
              <a:miter lim="800000"/>
              <a:headEnd/>
              <a:tailEnd/>
            </a:ln>
          </p:spPr>
          <p:txBody>
            <a:bodyPr wrap="none" anchor="ctr"/>
            <a:lstStyle/>
            <a:p>
              <a:endParaRPr lang="zh-CN" altLang="en-US"/>
            </a:p>
          </p:txBody>
        </p:sp>
        <p:sp>
          <p:nvSpPr>
            <p:cNvPr id="85013" name="Rectangle 29"/>
            <p:cNvSpPr>
              <a:spLocks noChangeArrowheads="1"/>
            </p:cNvSpPr>
            <p:nvPr/>
          </p:nvSpPr>
          <p:spPr bwMode="auto">
            <a:xfrm>
              <a:off x="1728" y="2448"/>
              <a:ext cx="2162" cy="460"/>
            </a:xfrm>
            <a:prstGeom prst="rect">
              <a:avLst/>
            </a:prstGeom>
            <a:solidFill>
              <a:srgbClr val="FF0000"/>
            </a:solidFill>
            <a:ln w="9525">
              <a:noFill/>
              <a:miter lim="800000"/>
              <a:headEnd/>
              <a:tailEnd/>
            </a:ln>
          </p:spPr>
          <p:txBody>
            <a:bodyPr>
              <a:spAutoFit/>
            </a:bodyPr>
            <a:lstStyle/>
            <a:p>
              <a:pPr algn="l"/>
              <a:r>
                <a:rPr kumimoji="1" lang="zh-CN" altLang="en-US" sz="1400">
                  <a:latin typeface="华文中宋" pitchFamily="2" charset="-122"/>
                  <a:ea typeface="华文中宋" pitchFamily="2" charset="-122"/>
                </a:rPr>
                <a:t>例如：点击页面上关键词字段的</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评估技术</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，则实现的是对检索式</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关键词</a:t>
              </a:r>
              <a:r>
                <a:rPr kumimoji="1" lang="en-US" altLang="zh-CN" sz="1400">
                  <a:latin typeface="华文中宋" pitchFamily="2" charset="-122"/>
                  <a:ea typeface="华文中宋" pitchFamily="2" charset="-122"/>
                </a:rPr>
                <a:t>=</a:t>
              </a:r>
              <a:r>
                <a:rPr kumimoji="1" lang="zh-CN" altLang="en-US" sz="1400">
                  <a:latin typeface="华文中宋" pitchFamily="2" charset="-122"/>
                  <a:ea typeface="华文中宋" pitchFamily="2" charset="-122"/>
                </a:rPr>
                <a:t>评估技术</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的检索查找功能。</a:t>
              </a:r>
            </a:p>
          </p:txBody>
        </p:sp>
      </p:grpSp>
      <p:grpSp>
        <p:nvGrpSpPr>
          <p:cNvPr id="8" name="Group 30"/>
          <p:cNvGrpSpPr>
            <a:grpSpLocks/>
          </p:cNvGrpSpPr>
          <p:nvPr/>
        </p:nvGrpSpPr>
        <p:grpSpPr bwMode="auto">
          <a:xfrm>
            <a:off x="3048000" y="2057400"/>
            <a:ext cx="3733800" cy="1035050"/>
            <a:chOff x="1920" y="1296"/>
            <a:chExt cx="2352" cy="652"/>
          </a:xfrm>
        </p:grpSpPr>
        <p:sp>
          <p:nvSpPr>
            <p:cNvPr id="85008" name="Rectangle 31"/>
            <p:cNvSpPr>
              <a:spLocks noChangeArrowheads="1"/>
            </p:cNvSpPr>
            <p:nvPr/>
          </p:nvSpPr>
          <p:spPr bwMode="auto">
            <a:xfrm>
              <a:off x="1920" y="1296"/>
              <a:ext cx="432" cy="192"/>
            </a:xfrm>
            <a:prstGeom prst="rect">
              <a:avLst/>
            </a:prstGeom>
            <a:noFill/>
            <a:ln w="19050">
              <a:solidFill>
                <a:srgbClr val="FF0000"/>
              </a:solidFill>
              <a:miter lim="800000"/>
              <a:headEnd/>
              <a:tailEnd/>
            </a:ln>
          </p:spPr>
          <p:txBody>
            <a:bodyPr wrap="none" anchor="ctr"/>
            <a:lstStyle/>
            <a:p>
              <a:endParaRPr lang="zh-CN" altLang="en-US"/>
            </a:p>
          </p:txBody>
        </p:sp>
        <p:sp>
          <p:nvSpPr>
            <p:cNvPr id="85009" name="Rectangle 32"/>
            <p:cNvSpPr>
              <a:spLocks noChangeArrowheads="1"/>
            </p:cNvSpPr>
            <p:nvPr/>
          </p:nvSpPr>
          <p:spPr bwMode="auto">
            <a:xfrm>
              <a:off x="2496" y="1488"/>
              <a:ext cx="1776" cy="460"/>
            </a:xfrm>
            <a:prstGeom prst="rect">
              <a:avLst/>
            </a:prstGeom>
            <a:solidFill>
              <a:srgbClr val="FF0000"/>
            </a:solidFill>
            <a:ln w="9525">
              <a:noFill/>
              <a:miter lim="800000"/>
              <a:headEnd/>
              <a:tailEnd/>
            </a:ln>
          </p:spPr>
          <p:txBody>
            <a:bodyPr>
              <a:spAutoFit/>
            </a:bodyPr>
            <a:lstStyle/>
            <a:p>
              <a:pPr algn="l"/>
              <a:r>
                <a:rPr kumimoji="1" lang="zh-CN" altLang="en-US" sz="1400">
                  <a:latin typeface="华文中宋" pitchFamily="2" charset="-122"/>
                  <a:ea typeface="华文中宋" pitchFamily="2" charset="-122"/>
                </a:rPr>
                <a:t>例如：点击页面上作者字段的</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曾辉</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，则实现的是对检索式</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作者</a:t>
              </a:r>
              <a:r>
                <a:rPr kumimoji="1" lang="en-US" altLang="zh-CN" sz="1400">
                  <a:latin typeface="华文中宋" pitchFamily="2" charset="-122"/>
                  <a:ea typeface="华文中宋" pitchFamily="2" charset="-122"/>
                </a:rPr>
                <a:t>=</a:t>
              </a:r>
              <a:r>
                <a:rPr kumimoji="1" lang="zh-CN" altLang="en-US" sz="1400">
                  <a:latin typeface="华文中宋" pitchFamily="2" charset="-122"/>
                  <a:ea typeface="华文中宋" pitchFamily="2" charset="-122"/>
                </a:rPr>
                <a:t>曾辉</a:t>
              </a:r>
              <a:r>
                <a:rPr kumimoji="1" lang="zh-CN" altLang="en-US" sz="1400">
                  <a:latin typeface="Times New Roman" pitchFamily="18" charset="0"/>
                  <a:ea typeface="华文中宋" pitchFamily="2" charset="-122"/>
                </a:rPr>
                <a:t>”</a:t>
              </a:r>
              <a:r>
                <a:rPr kumimoji="1" lang="zh-CN" altLang="en-US" sz="1400">
                  <a:latin typeface="华文中宋" pitchFamily="2" charset="-122"/>
                  <a:ea typeface="华文中宋" pitchFamily="2" charset="-122"/>
                </a:rPr>
                <a:t>的检索查找功能。</a:t>
              </a:r>
            </a:p>
          </p:txBody>
        </p:sp>
        <p:sp>
          <p:nvSpPr>
            <p:cNvPr id="85010" name="Line 33"/>
            <p:cNvSpPr>
              <a:spLocks noChangeShapeType="1"/>
            </p:cNvSpPr>
            <p:nvPr/>
          </p:nvSpPr>
          <p:spPr bwMode="auto">
            <a:xfrm flipH="1" flipV="1">
              <a:off x="2352" y="1440"/>
              <a:ext cx="144" cy="96"/>
            </a:xfrm>
            <a:prstGeom prst="line">
              <a:avLst/>
            </a:prstGeom>
            <a:noFill/>
            <a:ln w="19050">
              <a:solidFill>
                <a:srgbClr val="FF0000"/>
              </a:solidFill>
              <a:round/>
              <a:headEnd/>
              <a:tailEnd type="triangle" w="med" len="med"/>
            </a:ln>
          </p:spPr>
          <p:txBody>
            <a:bodyPr/>
            <a:lstStyle/>
            <a:p>
              <a:endParaRPr lang="zh-CN" altLang="en-US"/>
            </a:p>
          </p:txBody>
        </p:sp>
      </p:grpSp>
      <p:grpSp>
        <p:nvGrpSpPr>
          <p:cNvPr id="9" name="Group 34"/>
          <p:cNvGrpSpPr>
            <a:grpSpLocks/>
          </p:cNvGrpSpPr>
          <p:nvPr/>
        </p:nvGrpSpPr>
        <p:grpSpPr bwMode="auto">
          <a:xfrm>
            <a:off x="2362200" y="3810000"/>
            <a:ext cx="4572000" cy="1295400"/>
            <a:chOff x="1488" y="2400"/>
            <a:chExt cx="2880" cy="816"/>
          </a:xfrm>
        </p:grpSpPr>
        <p:sp>
          <p:nvSpPr>
            <p:cNvPr id="85005" name="Rectangle 35"/>
            <p:cNvSpPr>
              <a:spLocks noChangeArrowheads="1"/>
            </p:cNvSpPr>
            <p:nvPr/>
          </p:nvSpPr>
          <p:spPr bwMode="auto">
            <a:xfrm>
              <a:off x="1488" y="2976"/>
              <a:ext cx="1344" cy="240"/>
            </a:xfrm>
            <a:prstGeom prst="rect">
              <a:avLst/>
            </a:prstGeom>
            <a:noFill/>
            <a:ln w="19050">
              <a:solidFill>
                <a:srgbClr val="FF0000"/>
              </a:solidFill>
              <a:miter lim="800000"/>
              <a:headEnd/>
              <a:tailEnd/>
            </a:ln>
          </p:spPr>
          <p:txBody>
            <a:bodyPr wrap="none" anchor="ctr"/>
            <a:lstStyle/>
            <a:p>
              <a:endParaRPr lang="zh-CN" altLang="en-US"/>
            </a:p>
          </p:txBody>
        </p:sp>
        <p:sp>
          <p:nvSpPr>
            <p:cNvPr id="85006" name="Line 36"/>
            <p:cNvSpPr>
              <a:spLocks noChangeShapeType="1"/>
            </p:cNvSpPr>
            <p:nvPr/>
          </p:nvSpPr>
          <p:spPr bwMode="auto">
            <a:xfrm flipH="1">
              <a:off x="2160" y="2832"/>
              <a:ext cx="144" cy="144"/>
            </a:xfrm>
            <a:prstGeom prst="line">
              <a:avLst/>
            </a:prstGeom>
            <a:noFill/>
            <a:ln w="19050">
              <a:solidFill>
                <a:srgbClr val="FF0000"/>
              </a:solidFill>
              <a:round/>
              <a:headEnd/>
              <a:tailEnd type="triangle" w="med" len="med"/>
            </a:ln>
          </p:spPr>
          <p:txBody>
            <a:bodyPr/>
            <a:lstStyle/>
            <a:p>
              <a:endParaRPr lang="zh-CN" altLang="en-US"/>
            </a:p>
          </p:txBody>
        </p:sp>
        <p:sp>
          <p:nvSpPr>
            <p:cNvPr id="85007" name="Rectangle 37"/>
            <p:cNvSpPr>
              <a:spLocks noChangeArrowheads="1"/>
            </p:cNvSpPr>
            <p:nvPr/>
          </p:nvSpPr>
          <p:spPr bwMode="auto">
            <a:xfrm>
              <a:off x="2112" y="2400"/>
              <a:ext cx="2256" cy="460"/>
            </a:xfrm>
            <a:prstGeom prst="rect">
              <a:avLst/>
            </a:prstGeom>
            <a:solidFill>
              <a:srgbClr val="FF0000"/>
            </a:solidFill>
            <a:ln w="9525">
              <a:noFill/>
              <a:miter lim="800000"/>
              <a:headEnd/>
              <a:tailEnd/>
            </a:ln>
          </p:spPr>
          <p:txBody>
            <a:bodyPr>
              <a:spAutoFit/>
            </a:bodyPr>
            <a:lstStyle/>
            <a:p>
              <a:pPr algn="l">
                <a:buFontTx/>
                <a:buChar char="•"/>
              </a:pPr>
              <a:r>
                <a:rPr kumimoji="1" lang="zh-CN" altLang="en-US" sz="1400">
                  <a:latin typeface="华文中宋" pitchFamily="2" charset="-122"/>
                  <a:ea typeface="华文中宋" pitchFamily="2" charset="-122"/>
                </a:rPr>
                <a:t>提供同主题文献的聚类查看功能，可查看与当前文章同主题的文献。</a:t>
              </a:r>
            </a:p>
            <a:p>
              <a:pPr algn="l">
                <a:buFontTx/>
                <a:buChar char="•"/>
              </a:pPr>
              <a:r>
                <a:rPr kumimoji="1" lang="zh-CN" altLang="en-US" sz="1400">
                  <a:latin typeface="华文中宋" pitchFamily="2" charset="-122"/>
                  <a:ea typeface="华文中宋" pitchFamily="2" charset="-122"/>
                </a:rPr>
                <a:t>提供文章参考文献和被引情况的查看功能</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r>
              <a:rPr lang="zh-CN" altLang="en-US" smtClean="0"/>
              <a:t>全文显示</a:t>
            </a:r>
          </a:p>
        </p:txBody>
      </p:sp>
      <p:sp>
        <p:nvSpPr>
          <p:cNvPr id="86019" name="Rectangle 3"/>
          <p:cNvSpPr>
            <a:spLocks noChangeArrowheads="1"/>
          </p:cNvSpPr>
          <p:nvPr/>
        </p:nvSpPr>
        <p:spPr bwMode="auto">
          <a:xfrm>
            <a:off x="1657350" y="1314450"/>
            <a:ext cx="9144000" cy="0"/>
          </a:xfrm>
          <a:prstGeom prst="rect">
            <a:avLst/>
          </a:prstGeom>
          <a:noFill/>
          <a:ln w="9525">
            <a:noFill/>
            <a:miter lim="800000"/>
            <a:headEnd/>
            <a:tailEnd/>
          </a:ln>
        </p:spPr>
        <p:txBody>
          <a:bodyPr>
            <a:spAutoFit/>
          </a:bodyPr>
          <a:lstStyle/>
          <a:p>
            <a:endParaRPr lang="zh-CN" altLang="en-US"/>
          </a:p>
        </p:txBody>
      </p:sp>
      <p:pic>
        <p:nvPicPr>
          <p:cNvPr id="8602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endParaRPr lang="zh-CN" altLang="zh-CN" smtClean="0"/>
          </a:p>
        </p:txBody>
      </p:sp>
      <p:sp>
        <p:nvSpPr>
          <p:cNvPr id="87043" name="Rectangle 3"/>
          <p:cNvSpPr>
            <a:spLocks noGrp="1" noChangeArrowheads="1"/>
          </p:cNvSpPr>
          <p:nvPr>
            <p:ph idx="1"/>
          </p:nvPr>
        </p:nvSpPr>
        <p:spPr/>
        <p:txBody>
          <a:bodyPr/>
          <a:lstStyle/>
          <a:p>
            <a:pPr eaLnBrk="1" hangingPunct="1"/>
            <a:endParaRPr lang="zh-CN" altLang="zh-CN" smtClean="0"/>
          </a:p>
        </p:txBody>
      </p:sp>
      <p:pic>
        <p:nvPicPr>
          <p:cNvPr id="87044" name="Picture 4"/>
          <p:cNvPicPr>
            <a:picLocks noChangeAspect="1" noChangeArrowheads="1"/>
          </p:cNvPicPr>
          <p:nvPr/>
        </p:nvPicPr>
        <p:blipFill>
          <a:blip r:embed="rId3" cstate="print"/>
          <a:srcRect b="5455"/>
          <a:stretch>
            <a:fillRect/>
          </a:stretch>
        </p:blipFill>
        <p:spPr bwMode="auto">
          <a:xfrm>
            <a:off x="0" y="0"/>
            <a:ext cx="9144000" cy="6858000"/>
          </a:xfrm>
          <a:prstGeom prst="rect">
            <a:avLst/>
          </a:prstGeom>
          <a:noFill/>
          <a:ln w="9525">
            <a:noFill/>
            <a:miter lim="800000"/>
            <a:headEnd/>
            <a:tailEnd/>
          </a:ln>
        </p:spPr>
      </p:pic>
      <p:sp>
        <p:nvSpPr>
          <p:cNvPr id="191493" name="AutoShape 5"/>
          <p:cNvSpPr>
            <a:spLocks noChangeArrowheads="1"/>
          </p:cNvSpPr>
          <p:nvPr/>
        </p:nvSpPr>
        <p:spPr bwMode="auto">
          <a:xfrm>
            <a:off x="1447800" y="1295400"/>
            <a:ext cx="1219200" cy="533400"/>
          </a:xfrm>
          <a:prstGeom prst="wedgeRoundRectCallout">
            <a:avLst>
              <a:gd name="adj1" fmla="val -48046"/>
              <a:gd name="adj2" fmla="val -147620"/>
              <a:gd name="adj3" fmla="val 16667"/>
            </a:avLst>
          </a:prstGeom>
          <a:solidFill>
            <a:schemeClr val="accent1"/>
          </a:solidFill>
          <a:ln w="9525">
            <a:solidFill>
              <a:schemeClr val="tx1"/>
            </a:solidFill>
            <a:miter lim="800000"/>
            <a:headEnd/>
            <a:tailEnd/>
          </a:ln>
        </p:spPr>
        <p:txBody>
          <a:bodyPr/>
          <a:lstStyle/>
          <a:p>
            <a:r>
              <a:rPr lang="zh-CN" altLang="en-US" sz="2400"/>
              <a:t>翻页</a:t>
            </a:r>
          </a:p>
        </p:txBody>
      </p:sp>
      <p:sp>
        <p:nvSpPr>
          <p:cNvPr id="191494" name="AutoShape 6"/>
          <p:cNvSpPr>
            <a:spLocks noChangeArrowheads="1"/>
          </p:cNvSpPr>
          <p:nvPr/>
        </p:nvSpPr>
        <p:spPr bwMode="auto">
          <a:xfrm>
            <a:off x="3581400" y="1295400"/>
            <a:ext cx="1295400" cy="457200"/>
          </a:xfrm>
          <a:prstGeom prst="wedgeRoundRectCallout">
            <a:avLst>
              <a:gd name="adj1" fmla="val -51838"/>
              <a:gd name="adj2" fmla="val -145139"/>
              <a:gd name="adj3" fmla="val 16667"/>
            </a:avLst>
          </a:prstGeom>
          <a:solidFill>
            <a:schemeClr val="accent1"/>
          </a:solidFill>
          <a:ln w="9525">
            <a:solidFill>
              <a:schemeClr val="tx1"/>
            </a:solidFill>
            <a:miter lim="800000"/>
            <a:headEnd/>
            <a:tailEnd/>
          </a:ln>
        </p:spPr>
        <p:txBody>
          <a:bodyPr/>
          <a:lstStyle/>
          <a:p>
            <a:r>
              <a:rPr lang="zh-CN" altLang="en-US" sz="2400"/>
              <a:t>缩放</a:t>
            </a:r>
          </a:p>
        </p:txBody>
      </p:sp>
      <p:sp>
        <p:nvSpPr>
          <p:cNvPr id="191495" name="AutoShape 7"/>
          <p:cNvSpPr>
            <a:spLocks noChangeArrowheads="1"/>
          </p:cNvSpPr>
          <p:nvPr/>
        </p:nvSpPr>
        <p:spPr bwMode="auto">
          <a:xfrm>
            <a:off x="5486400" y="1295400"/>
            <a:ext cx="1066800" cy="838200"/>
          </a:xfrm>
          <a:prstGeom prst="wedgeRoundRectCallout">
            <a:avLst>
              <a:gd name="adj1" fmla="val -85120"/>
              <a:gd name="adj2" fmla="val -101704"/>
              <a:gd name="adj3" fmla="val 16667"/>
            </a:avLst>
          </a:prstGeom>
          <a:solidFill>
            <a:schemeClr val="accent1"/>
          </a:solidFill>
          <a:ln w="9525">
            <a:solidFill>
              <a:schemeClr val="tx1"/>
            </a:solidFill>
            <a:miter lim="800000"/>
            <a:headEnd/>
            <a:tailEnd/>
          </a:ln>
        </p:spPr>
        <p:txBody>
          <a:bodyPr/>
          <a:lstStyle/>
          <a:p>
            <a:r>
              <a:rPr lang="zh-CN" altLang="en-US" sz="2400"/>
              <a:t>文字识别</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dissolve">
                                      <p:cBhvr>
                                        <p:cTn id="7" dur="500"/>
                                        <p:tgtEl>
                                          <p:spTgt spid="1914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dissolve">
                                      <p:cBhvr>
                                        <p:cTn id="12" dur="500"/>
                                        <p:tgtEl>
                                          <p:spTgt spid="1914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5"/>
                                        </p:tgtEl>
                                        <p:attrNameLst>
                                          <p:attrName>style.visibility</p:attrName>
                                        </p:attrNameLst>
                                      </p:cBhvr>
                                      <p:to>
                                        <p:strVal val="visible"/>
                                      </p:to>
                                    </p:set>
                                    <p:animEffect transition="in" filter="dissolve">
                                      <p:cBhvr>
                                        <p:cTn id="17" dur="500"/>
                                        <p:tgtEl>
                                          <p:spTgt spid="19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autoUpdateAnimBg="0"/>
      <p:bldP spid="191494" grpId="0" animBg="1" autoUpdateAnimBg="0"/>
      <p:bldP spid="19149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endParaRPr lang="zh-CN" altLang="zh-CN" smtClean="0"/>
          </a:p>
        </p:txBody>
      </p:sp>
      <p:sp>
        <p:nvSpPr>
          <p:cNvPr id="88067" name="Rectangle 3"/>
          <p:cNvSpPr>
            <a:spLocks noGrp="1" noChangeArrowheads="1"/>
          </p:cNvSpPr>
          <p:nvPr>
            <p:ph idx="1"/>
          </p:nvPr>
        </p:nvSpPr>
        <p:spPr/>
        <p:txBody>
          <a:bodyPr/>
          <a:lstStyle/>
          <a:p>
            <a:pPr eaLnBrk="1" hangingPunct="1"/>
            <a:endParaRPr lang="zh-CN" altLang="zh-CN" smtClean="0"/>
          </a:p>
        </p:txBody>
      </p:sp>
      <p:pic>
        <p:nvPicPr>
          <p:cNvPr id="88068" name="Picture 4"/>
          <p:cNvPicPr>
            <a:picLocks noChangeAspect="1" noChangeArrowheads="1"/>
          </p:cNvPicPr>
          <p:nvPr/>
        </p:nvPicPr>
        <p:blipFill>
          <a:blip r:embed="rId3" cstate="print"/>
          <a:srcRect b="4242"/>
          <a:stretch>
            <a:fillRect/>
          </a:stretch>
        </p:blipFill>
        <p:spPr bwMode="auto">
          <a:xfrm>
            <a:off x="0" y="0"/>
            <a:ext cx="9144000" cy="6858000"/>
          </a:xfrm>
          <a:prstGeom prst="rect">
            <a:avLst/>
          </a:prstGeom>
          <a:noFill/>
          <a:ln w="9525">
            <a:noFill/>
            <a:miter lim="800000"/>
            <a:headEnd/>
            <a:tailEnd/>
          </a:ln>
        </p:spPr>
      </p:pic>
      <p:sp>
        <p:nvSpPr>
          <p:cNvPr id="88069" name="AutoShape 5"/>
          <p:cNvSpPr>
            <a:spLocks noChangeArrowheads="1"/>
          </p:cNvSpPr>
          <p:nvPr/>
        </p:nvSpPr>
        <p:spPr bwMode="auto">
          <a:xfrm>
            <a:off x="5410200" y="3200400"/>
            <a:ext cx="1447800" cy="914400"/>
          </a:xfrm>
          <a:prstGeom prst="wedgeRoundRectCallout">
            <a:avLst>
              <a:gd name="adj1" fmla="val -83880"/>
              <a:gd name="adj2" fmla="val 99306"/>
              <a:gd name="adj3" fmla="val 16667"/>
            </a:avLst>
          </a:prstGeom>
          <a:solidFill>
            <a:schemeClr val="accent1"/>
          </a:solidFill>
          <a:ln w="9525">
            <a:solidFill>
              <a:schemeClr val="tx1"/>
            </a:solidFill>
            <a:miter lim="800000"/>
            <a:headEnd/>
            <a:tailEnd/>
          </a:ln>
        </p:spPr>
        <p:txBody>
          <a:bodyPr/>
          <a:lstStyle/>
          <a:p>
            <a:r>
              <a:rPr lang="zh-CN" altLang="en-US" sz="2400"/>
              <a:t>选择识别区域</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49155"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endParaRPr lang="zh-CN" altLang="zh-CN" smtClean="0"/>
          </a:p>
        </p:txBody>
      </p:sp>
      <p:sp>
        <p:nvSpPr>
          <p:cNvPr id="89091" name="Rectangle 3"/>
          <p:cNvSpPr>
            <a:spLocks noGrp="1" noChangeArrowheads="1"/>
          </p:cNvSpPr>
          <p:nvPr>
            <p:ph idx="1"/>
          </p:nvPr>
        </p:nvSpPr>
        <p:spPr/>
        <p:txBody>
          <a:bodyPr/>
          <a:lstStyle/>
          <a:p>
            <a:pPr eaLnBrk="1" hangingPunct="1"/>
            <a:endParaRPr lang="zh-CN" altLang="zh-CN" smtClean="0"/>
          </a:p>
        </p:txBody>
      </p:sp>
      <p:pic>
        <p:nvPicPr>
          <p:cNvPr id="89092" name="Picture 4"/>
          <p:cNvPicPr>
            <a:picLocks noChangeAspect="1" noChangeArrowheads="1"/>
          </p:cNvPicPr>
          <p:nvPr/>
        </p:nvPicPr>
        <p:blipFill>
          <a:blip r:embed="rId3" cstate="print"/>
          <a:srcRect b="5455"/>
          <a:stretch>
            <a:fillRect/>
          </a:stretch>
        </p:blipFill>
        <p:spPr bwMode="auto">
          <a:xfrm>
            <a:off x="0" y="0"/>
            <a:ext cx="9144000" cy="6858000"/>
          </a:xfrm>
          <a:prstGeom prst="rect">
            <a:avLst/>
          </a:prstGeom>
          <a:noFill/>
          <a:ln w="9525">
            <a:noFill/>
            <a:miter lim="800000"/>
            <a:headEnd/>
            <a:tailEnd/>
          </a:ln>
        </p:spPr>
      </p:pic>
      <p:sp>
        <p:nvSpPr>
          <p:cNvPr id="193541" name="AutoShape 5"/>
          <p:cNvSpPr>
            <a:spLocks noChangeArrowheads="1"/>
          </p:cNvSpPr>
          <p:nvPr/>
        </p:nvSpPr>
        <p:spPr bwMode="auto">
          <a:xfrm>
            <a:off x="5181600" y="1524000"/>
            <a:ext cx="1676400" cy="609600"/>
          </a:xfrm>
          <a:prstGeom prst="wedgeRoundRectCallout">
            <a:avLst>
              <a:gd name="adj1" fmla="val -45551"/>
              <a:gd name="adj2" fmla="val -166407"/>
              <a:gd name="adj3" fmla="val 16667"/>
            </a:avLst>
          </a:prstGeom>
          <a:solidFill>
            <a:schemeClr val="accent1"/>
          </a:solidFill>
          <a:ln w="9525">
            <a:solidFill>
              <a:schemeClr val="tx1"/>
            </a:solidFill>
            <a:miter lim="800000"/>
            <a:headEnd/>
            <a:tailEnd/>
          </a:ln>
        </p:spPr>
        <p:txBody>
          <a:bodyPr/>
          <a:lstStyle/>
          <a:p>
            <a:r>
              <a:rPr lang="zh-CN" altLang="en-US" sz="2400"/>
              <a:t>识别按钮</a:t>
            </a:r>
          </a:p>
        </p:txBody>
      </p:sp>
      <p:sp>
        <p:nvSpPr>
          <p:cNvPr id="193542" name="AutoShape 6"/>
          <p:cNvSpPr>
            <a:spLocks noChangeArrowheads="1"/>
          </p:cNvSpPr>
          <p:nvPr/>
        </p:nvSpPr>
        <p:spPr bwMode="auto">
          <a:xfrm>
            <a:off x="4419600" y="4724400"/>
            <a:ext cx="1600200" cy="609600"/>
          </a:xfrm>
          <a:prstGeom prst="wedgeRoundRectCallout">
            <a:avLst>
              <a:gd name="adj1" fmla="val -81648"/>
              <a:gd name="adj2" fmla="val -157815"/>
              <a:gd name="adj3" fmla="val 16667"/>
            </a:avLst>
          </a:prstGeom>
          <a:solidFill>
            <a:schemeClr val="accent1"/>
          </a:solidFill>
          <a:ln w="9525">
            <a:solidFill>
              <a:schemeClr val="tx1"/>
            </a:solidFill>
            <a:miter lim="800000"/>
            <a:headEnd/>
            <a:tailEnd/>
          </a:ln>
        </p:spPr>
        <p:txBody>
          <a:bodyPr/>
          <a:lstStyle/>
          <a:p>
            <a:r>
              <a:rPr lang="zh-CN" altLang="en-US" sz="2400"/>
              <a:t>识别结果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41"/>
                                        </p:tgtEl>
                                        <p:attrNameLst>
                                          <p:attrName>style.visibility</p:attrName>
                                        </p:attrNameLst>
                                      </p:cBhvr>
                                      <p:to>
                                        <p:strVal val="visible"/>
                                      </p:to>
                                    </p:set>
                                    <p:animEffect transition="in" filter="dissolve">
                                      <p:cBhvr>
                                        <p:cTn id="7" dur="500"/>
                                        <p:tgtEl>
                                          <p:spTgt spid="1935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42"/>
                                        </p:tgtEl>
                                        <p:attrNameLst>
                                          <p:attrName>style.visibility</p:attrName>
                                        </p:attrNameLst>
                                      </p:cBhvr>
                                      <p:to>
                                        <p:strVal val="visible"/>
                                      </p:to>
                                    </p:set>
                                    <p:animEffect transition="in" filter="dissolve">
                                      <p:cBhvr>
                                        <p:cTn id="12" dur="5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autoUpdateAnimBg="0"/>
      <p:bldP spid="19354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400300" y="2376488"/>
            <a:ext cx="9144000" cy="0"/>
          </a:xfrm>
          <a:prstGeom prst="rect">
            <a:avLst/>
          </a:prstGeom>
          <a:noFill/>
          <a:ln w="9525">
            <a:noFill/>
            <a:miter lim="800000"/>
            <a:headEnd/>
            <a:tailEnd/>
          </a:ln>
        </p:spPr>
        <p:txBody>
          <a:bodyPr>
            <a:spAutoFit/>
          </a:bodyPr>
          <a:lstStyle/>
          <a:p>
            <a:endParaRPr lang="zh-CN" altLang="en-US"/>
          </a:p>
        </p:txBody>
      </p:sp>
      <p:sp>
        <p:nvSpPr>
          <p:cNvPr id="90115" name="Rectangle 3"/>
          <p:cNvSpPr>
            <a:spLocks noChangeArrowheads="1"/>
          </p:cNvSpPr>
          <p:nvPr/>
        </p:nvSpPr>
        <p:spPr bwMode="auto">
          <a:xfrm>
            <a:off x="1938338" y="2586038"/>
            <a:ext cx="9144000" cy="0"/>
          </a:xfrm>
          <a:prstGeom prst="rect">
            <a:avLst/>
          </a:prstGeom>
          <a:noFill/>
          <a:ln w="9525">
            <a:noFill/>
            <a:miter lim="800000"/>
            <a:headEnd/>
            <a:tailEnd/>
          </a:ln>
        </p:spPr>
        <p:txBody>
          <a:bodyPr>
            <a:spAutoFit/>
          </a:bodyPr>
          <a:lstStyle/>
          <a:p>
            <a:endParaRPr lang="zh-CN" altLang="en-US"/>
          </a:p>
        </p:txBody>
      </p:sp>
      <p:sp>
        <p:nvSpPr>
          <p:cNvPr id="90116" name="Rectangle 4"/>
          <p:cNvSpPr>
            <a:spLocks noChangeArrowheads="1"/>
          </p:cNvSpPr>
          <p:nvPr/>
        </p:nvSpPr>
        <p:spPr bwMode="auto">
          <a:xfrm>
            <a:off x="3752850" y="3309938"/>
            <a:ext cx="9144000" cy="0"/>
          </a:xfrm>
          <a:prstGeom prst="rect">
            <a:avLst/>
          </a:prstGeom>
          <a:noFill/>
          <a:ln w="9525">
            <a:noFill/>
            <a:miter lim="800000"/>
            <a:headEnd/>
            <a:tailEnd/>
          </a:ln>
        </p:spPr>
        <p:txBody>
          <a:bodyPr>
            <a:spAutoFit/>
          </a:bodyPr>
          <a:lstStyle/>
          <a:p>
            <a:endParaRPr lang="zh-CN" altLang="en-US"/>
          </a:p>
        </p:txBody>
      </p:sp>
      <p:sp>
        <p:nvSpPr>
          <p:cNvPr id="90117" name="Rectangle 5"/>
          <p:cNvSpPr>
            <a:spLocks noChangeArrowheads="1"/>
          </p:cNvSpPr>
          <p:nvPr/>
        </p:nvSpPr>
        <p:spPr bwMode="auto">
          <a:xfrm>
            <a:off x="3690938" y="3228975"/>
            <a:ext cx="9144000" cy="0"/>
          </a:xfrm>
          <a:prstGeom prst="rect">
            <a:avLst/>
          </a:prstGeom>
          <a:noFill/>
          <a:ln w="9525">
            <a:noFill/>
            <a:miter lim="800000"/>
            <a:headEnd/>
            <a:tailEnd/>
          </a:ln>
        </p:spPr>
        <p:txBody>
          <a:bodyPr>
            <a:spAutoFit/>
          </a:bodyPr>
          <a:lstStyle/>
          <a:p>
            <a:endParaRPr lang="zh-CN" altLang="en-US"/>
          </a:p>
        </p:txBody>
      </p:sp>
      <p:sp>
        <p:nvSpPr>
          <p:cNvPr id="90118" name="Rectangle 6"/>
          <p:cNvSpPr>
            <a:spLocks noChangeArrowheads="1"/>
          </p:cNvSpPr>
          <p:nvPr/>
        </p:nvSpPr>
        <p:spPr bwMode="auto">
          <a:xfrm>
            <a:off x="327025" y="2314575"/>
            <a:ext cx="8482013" cy="1693863"/>
          </a:xfrm>
          <a:prstGeom prst="rect">
            <a:avLst/>
          </a:prstGeom>
          <a:noFill/>
          <a:ln w="9525">
            <a:solidFill>
              <a:srgbClr val="FFCC00"/>
            </a:solidFill>
            <a:miter lim="800000"/>
            <a:headEnd/>
            <a:tailEnd/>
          </a:ln>
        </p:spPr>
        <p:txBody>
          <a:bodyPr wrap="none">
            <a:spAutoFit/>
          </a:bodyPr>
          <a:lstStyle/>
          <a:p>
            <a:pPr>
              <a:lnSpc>
                <a:spcPct val="90000"/>
              </a:lnSpc>
            </a:pPr>
            <a:r>
              <a:rPr kumimoji="1" lang="zh-CN" altLang="en-US" sz="3600">
                <a:solidFill>
                  <a:schemeClr val="accent2"/>
                </a:solidFill>
                <a:latin typeface="华文中宋" pitchFamily="2" charset="-122"/>
                <a:ea typeface="华文中宋" pitchFamily="2" charset="-122"/>
              </a:rPr>
              <a:t>注意！</a:t>
            </a:r>
          </a:p>
          <a:p>
            <a:pPr>
              <a:lnSpc>
                <a:spcPct val="90000"/>
              </a:lnSpc>
            </a:pPr>
            <a:endParaRPr kumimoji="1" lang="zh-CN" altLang="en-US" sz="2800">
              <a:solidFill>
                <a:schemeClr val="accent2"/>
              </a:solidFill>
              <a:latin typeface="华文中宋" pitchFamily="2" charset="-122"/>
              <a:ea typeface="华文中宋" pitchFamily="2" charset="-122"/>
            </a:endParaRPr>
          </a:p>
          <a:p>
            <a:pPr>
              <a:lnSpc>
                <a:spcPct val="90000"/>
              </a:lnSpc>
            </a:pPr>
            <a:r>
              <a:rPr kumimoji="1" lang="en-US" altLang="zh-CN" sz="2600">
                <a:solidFill>
                  <a:schemeClr val="accent2"/>
                </a:solidFill>
                <a:latin typeface="华文中宋" pitchFamily="2" charset="-122"/>
                <a:ea typeface="华文中宋" pitchFamily="2" charset="-122"/>
              </a:rPr>
              <a:t>PDF</a:t>
            </a:r>
            <a:r>
              <a:rPr kumimoji="1" lang="zh-CN" altLang="en-US" sz="2600">
                <a:solidFill>
                  <a:schemeClr val="accent2"/>
                </a:solidFill>
                <a:latin typeface="华文中宋" pitchFamily="2" charset="-122"/>
                <a:ea typeface="华文中宋" pitchFamily="2" charset="-122"/>
              </a:rPr>
              <a:t>格式全文需要安装</a:t>
            </a:r>
            <a:r>
              <a:rPr kumimoji="1" lang="en-US" altLang="zh-CN" sz="2600">
                <a:solidFill>
                  <a:schemeClr val="accent2"/>
                </a:solidFill>
                <a:latin typeface="华文中宋" pitchFamily="2" charset="-122"/>
                <a:ea typeface="华文中宋" pitchFamily="2" charset="-122"/>
              </a:rPr>
              <a:t>Adobe  Reader</a:t>
            </a:r>
            <a:r>
              <a:rPr kumimoji="1" lang="zh-CN" altLang="en-US" sz="2600">
                <a:solidFill>
                  <a:schemeClr val="accent2"/>
                </a:solidFill>
                <a:latin typeface="华文中宋" pitchFamily="2" charset="-122"/>
                <a:ea typeface="华文中宋" pitchFamily="2" charset="-122"/>
              </a:rPr>
              <a:t>阅读软件才能打开</a:t>
            </a:r>
          </a:p>
          <a:p>
            <a:pPr>
              <a:lnSpc>
                <a:spcPct val="90000"/>
              </a:lnSpc>
            </a:pPr>
            <a:endParaRPr kumimoji="1" lang="en-US" altLang="zh-CN" sz="2600">
              <a:solidFill>
                <a:schemeClr val="hlink"/>
              </a:solidFill>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685800" y="914400"/>
            <a:ext cx="7772400" cy="1676400"/>
          </a:xfrm>
        </p:spPr>
        <p:txBody>
          <a:bodyPr/>
          <a:lstStyle/>
          <a:p>
            <a:pPr algn="ctr" eaLnBrk="1" hangingPunct="1">
              <a:buFont typeface="Wingdings" pitchFamily="2" charset="2"/>
              <a:buNone/>
            </a:pPr>
            <a:r>
              <a:rPr lang="zh-CN" altLang="en-US" sz="4000" b="1" smtClean="0">
                <a:solidFill>
                  <a:srgbClr val="FFCC00"/>
                </a:solidFill>
                <a:latin typeface="华文中宋" pitchFamily="2" charset="-122"/>
                <a:ea typeface="华文中宋" pitchFamily="2" charset="-122"/>
              </a:rPr>
              <a:t>文章打印</a:t>
            </a:r>
            <a:r>
              <a:rPr lang="zh-CN" altLang="en-US" sz="2000" smtClean="0">
                <a:solidFill>
                  <a:srgbClr val="FFFFFF"/>
                </a:solidFill>
                <a:latin typeface="华文中宋" pitchFamily="2" charset="-122"/>
                <a:ea typeface="华文中宋" pitchFamily="2" charset="-122"/>
              </a:rPr>
              <a:t> </a:t>
            </a:r>
          </a:p>
          <a:p>
            <a:pPr eaLnBrk="1" hangingPunct="1"/>
            <a:r>
              <a:rPr lang="zh-CN" altLang="en-US" sz="2000" smtClean="0">
                <a:solidFill>
                  <a:schemeClr val="accent2"/>
                </a:solidFill>
                <a:latin typeface="华文中宋" pitchFamily="2" charset="-122"/>
                <a:ea typeface="华文中宋" pitchFamily="2" charset="-122"/>
              </a:rPr>
              <a:t>在检索结果页面勾选文章以后或在文章细览页面直接点</a:t>
            </a:r>
            <a:r>
              <a:rPr lang="zh-CN" altLang="en-US" sz="2000" smtClean="0">
                <a:solidFill>
                  <a:schemeClr val="accent2"/>
                </a:solidFill>
                <a:ea typeface="华文中宋" pitchFamily="2" charset="-122"/>
              </a:rPr>
              <a:t>“</a:t>
            </a:r>
            <a:r>
              <a:rPr lang="zh-CN" altLang="en-US" sz="2000" smtClean="0">
                <a:solidFill>
                  <a:schemeClr val="accent2"/>
                </a:solidFill>
                <a:latin typeface="华文中宋" pitchFamily="2" charset="-122"/>
                <a:ea typeface="华文中宋" pitchFamily="2" charset="-122"/>
              </a:rPr>
              <a:t>打印</a:t>
            </a:r>
            <a:r>
              <a:rPr lang="zh-CN" altLang="en-US" sz="2000" smtClean="0">
                <a:solidFill>
                  <a:schemeClr val="accent2"/>
                </a:solidFill>
                <a:ea typeface="华文中宋" pitchFamily="2" charset="-122"/>
              </a:rPr>
              <a:t>”</a:t>
            </a:r>
            <a:r>
              <a:rPr lang="zh-CN" altLang="en-US" sz="2000" smtClean="0">
                <a:solidFill>
                  <a:schemeClr val="accent2"/>
                </a:solidFill>
                <a:latin typeface="华文中宋" pitchFamily="2" charset="-122"/>
                <a:ea typeface="华文中宋" pitchFamily="2" charset="-122"/>
              </a:rPr>
              <a:t>按钮，进入打印管理页面：</a:t>
            </a:r>
            <a:r>
              <a:rPr lang="zh-CN" altLang="en-US" smtClean="0">
                <a:solidFill>
                  <a:schemeClr val="accent2"/>
                </a:solidFill>
                <a:latin typeface="华文中宋" pitchFamily="2" charset="-122"/>
                <a:ea typeface="华文中宋" pitchFamily="2" charset="-122"/>
              </a:rPr>
              <a:t>  </a:t>
            </a:r>
          </a:p>
        </p:txBody>
      </p:sp>
      <p:pic>
        <p:nvPicPr>
          <p:cNvPr id="91139" name="Picture 3"/>
          <p:cNvPicPr>
            <a:picLocks noChangeAspect="1" noChangeArrowheads="1"/>
          </p:cNvPicPr>
          <p:nvPr/>
        </p:nvPicPr>
        <p:blipFill>
          <a:blip r:embed="rId3" cstate="print"/>
          <a:srcRect/>
          <a:stretch>
            <a:fillRect/>
          </a:stretch>
        </p:blipFill>
        <p:spPr bwMode="auto">
          <a:xfrm>
            <a:off x="2133600" y="2590800"/>
            <a:ext cx="4572000" cy="2230438"/>
          </a:xfrm>
          <a:prstGeom prst="rect">
            <a:avLst/>
          </a:prstGeom>
          <a:noFill/>
          <a:ln w="9525">
            <a:noFill/>
            <a:miter lim="800000"/>
            <a:headEnd/>
            <a:tailEnd/>
          </a:ln>
        </p:spPr>
      </p:pic>
      <p:sp>
        <p:nvSpPr>
          <p:cNvPr id="91140" name="Rectangle 4"/>
          <p:cNvSpPr>
            <a:spLocks noChangeArrowheads="1"/>
          </p:cNvSpPr>
          <p:nvPr/>
        </p:nvSpPr>
        <p:spPr bwMode="auto">
          <a:xfrm>
            <a:off x="1143000" y="5029200"/>
            <a:ext cx="7086600" cy="641350"/>
          </a:xfrm>
          <a:prstGeom prst="rect">
            <a:avLst/>
          </a:prstGeom>
          <a:noFill/>
          <a:ln w="9525">
            <a:noFill/>
            <a:miter lim="800000"/>
            <a:headEnd/>
            <a:tailEnd/>
          </a:ln>
        </p:spPr>
        <p:txBody>
          <a:bodyPr>
            <a:spAutoFit/>
          </a:bodyPr>
          <a:lstStyle/>
          <a:p>
            <a:pPr algn="l"/>
            <a:r>
              <a:rPr kumimoji="1" lang="zh-CN" altLang="en-US">
                <a:solidFill>
                  <a:schemeClr val="accent2"/>
                </a:solidFill>
                <a:latin typeface="华文中宋" pitchFamily="2" charset="-122"/>
                <a:ea typeface="华文中宋" pitchFamily="2" charset="-122"/>
              </a:rPr>
              <a:t>选择打印的文章内容（概要显示、文摘显示、全记录显示）并确认打印，文章内容将按</a:t>
            </a:r>
            <a:r>
              <a:rPr kumimoji="1" lang="en-US" altLang="zh-CN">
                <a:solidFill>
                  <a:schemeClr val="accent2"/>
                </a:solidFill>
                <a:latin typeface="华文中宋" pitchFamily="2" charset="-122"/>
                <a:ea typeface="华文中宋" pitchFamily="2" charset="-122"/>
              </a:rPr>
              <a:t>.txt</a:t>
            </a:r>
            <a:r>
              <a:rPr kumimoji="1" lang="zh-CN" altLang="en-US">
                <a:solidFill>
                  <a:schemeClr val="accent2"/>
                </a:solidFill>
                <a:latin typeface="华文中宋" pitchFamily="2" charset="-122"/>
                <a:ea typeface="华文中宋" pitchFamily="2" charset="-122"/>
              </a:rPr>
              <a:t>的格式显示在页面上，根据页面提示打印即可。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236547"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6547">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1981200" y="2011363"/>
            <a:ext cx="5181600" cy="1554162"/>
          </a:xfrm>
          <a:solidFill>
            <a:schemeClr val="bg1"/>
          </a:solidFill>
          <a:effectLst>
            <a:outerShdw sy="50000" kx="-2453608" rotWithShape="0">
              <a:schemeClr val="bg2"/>
            </a:outerShdw>
          </a:effectLst>
        </p:spPr>
        <p:txBody>
          <a:bodyPr/>
          <a:lstStyle/>
          <a:p>
            <a:pPr eaLnBrk="1" hangingPunct="1">
              <a:defRPr/>
            </a:pPr>
            <a:r>
              <a:rPr lang="zh-CN" altLang="en-US" sz="6600" smtClean="0">
                <a:ea typeface="华文中宋" pitchFamily="2" charset="-122"/>
              </a:rPr>
              <a:t>我的数据库</a:t>
            </a:r>
          </a:p>
        </p:txBody>
      </p:sp>
      <p:sp>
        <p:nvSpPr>
          <p:cNvPr id="93187" name="AutoShape 3" descr="球体"/>
          <p:cNvSpPr>
            <a:spLocks noChangeArrowheads="1"/>
          </p:cNvSpPr>
          <p:nvPr/>
        </p:nvSpPr>
        <p:spPr bwMode="auto">
          <a:xfrm>
            <a:off x="1676400" y="1981200"/>
            <a:ext cx="5867400" cy="1600200"/>
          </a:xfrm>
          <a:prstGeom prst="roundRect">
            <a:avLst>
              <a:gd name="adj" fmla="val 16667"/>
            </a:avLst>
          </a:prstGeom>
          <a:pattFill prst="sphere">
            <a:fgClr>
              <a:srgbClr val="FFCCCC"/>
            </a:fgClr>
            <a:bgClr>
              <a:schemeClr val="hlink"/>
            </a:bgClr>
          </a:pattFill>
          <a:ln w="9525">
            <a:noFill/>
            <a:round/>
            <a:headEnd/>
            <a:tailEnd/>
          </a:ln>
          <a:effectLst>
            <a:prstShdw prst="shdw13" dist="53882" dir="13500000">
              <a:srgbClr val="FFCC00"/>
            </a:prstShdw>
          </a:effectLst>
        </p:spPr>
        <p:txBody>
          <a:bodyPr anchor="ctr"/>
          <a:lstStyle/>
          <a:p>
            <a:r>
              <a:rPr lang="zh-CN" altLang="en-US" sz="4800">
                <a:solidFill>
                  <a:srgbClr val="FF3300"/>
                </a:solidFill>
                <a:latin typeface="华文中宋" pitchFamily="2" charset="-122"/>
                <a:ea typeface="华文中宋" pitchFamily="2" charset="-122"/>
              </a:rPr>
              <a:t>我的数据库</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938338" y="2290763"/>
            <a:ext cx="9144000" cy="0"/>
          </a:xfrm>
          <a:prstGeom prst="rect">
            <a:avLst/>
          </a:prstGeom>
          <a:noFill/>
          <a:ln w="9525">
            <a:noFill/>
            <a:miter lim="800000"/>
            <a:headEnd/>
            <a:tailEnd/>
          </a:ln>
        </p:spPr>
        <p:txBody>
          <a:bodyPr>
            <a:spAutoFit/>
          </a:bodyPr>
          <a:lstStyle/>
          <a:p>
            <a:endParaRPr lang="zh-CN" altLang="en-US"/>
          </a:p>
        </p:txBody>
      </p:sp>
      <p:grpSp>
        <p:nvGrpSpPr>
          <p:cNvPr id="2" name="Group 3"/>
          <p:cNvGrpSpPr>
            <a:grpSpLocks/>
          </p:cNvGrpSpPr>
          <p:nvPr/>
        </p:nvGrpSpPr>
        <p:grpSpPr bwMode="auto">
          <a:xfrm>
            <a:off x="381000" y="685800"/>
            <a:ext cx="8458200" cy="5715000"/>
            <a:chOff x="576" y="1584"/>
            <a:chExt cx="4800" cy="2061"/>
          </a:xfrm>
        </p:grpSpPr>
        <p:pic>
          <p:nvPicPr>
            <p:cNvPr id="94212" name="Picture 4" descr="4"/>
            <p:cNvPicPr>
              <a:picLocks noChangeAspect="1" noChangeArrowheads="1"/>
            </p:cNvPicPr>
            <p:nvPr/>
          </p:nvPicPr>
          <p:blipFill>
            <a:blip r:embed="rId2" cstate="print"/>
            <a:srcRect/>
            <a:stretch>
              <a:fillRect/>
            </a:stretch>
          </p:blipFill>
          <p:spPr bwMode="auto">
            <a:xfrm>
              <a:off x="576" y="1584"/>
              <a:ext cx="4800" cy="2061"/>
            </a:xfrm>
            <a:prstGeom prst="rect">
              <a:avLst/>
            </a:prstGeom>
            <a:noFill/>
            <a:ln w="9525">
              <a:noFill/>
              <a:miter lim="800000"/>
              <a:headEnd/>
              <a:tailEnd/>
            </a:ln>
          </p:spPr>
        </p:pic>
        <p:sp>
          <p:nvSpPr>
            <p:cNvPr id="94213" name="Rectangle 5"/>
            <p:cNvSpPr>
              <a:spLocks noChangeArrowheads="1"/>
            </p:cNvSpPr>
            <p:nvPr/>
          </p:nvSpPr>
          <p:spPr bwMode="auto">
            <a:xfrm>
              <a:off x="1920" y="2640"/>
              <a:ext cx="1632" cy="240"/>
            </a:xfrm>
            <a:prstGeom prst="rect">
              <a:avLst/>
            </a:prstGeom>
            <a:solidFill>
              <a:schemeClr val="bg1"/>
            </a:solidFill>
            <a:ln w="9525">
              <a:solidFill>
                <a:schemeClr val="bg1"/>
              </a:solidFill>
              <a:miter lim="800000"/>
              <a:headEnd/>
              <a:tailEnd/>
            </a:ln>
          </p:spPr>
          <p:txBody>
            <a:bodyPr wrap="none" anchor="ctr"/>
            <a:lstStyle/>
            <a:p>
              <a:r>
                <a:rPr kumimoji="1" lang="zh-CN" altLang="en-US" sz="2200">
                  <a:latin typeface="Times New Roman" pitchFamily="18" charset="0"/>
                </a:rPr>
                <a:t>我的数据库功能菜单</a:t>
              </a:r>
            </a:p>
          </p:txBody>
        </p:sp>
        <p:sp>
          <p:nvSpPr>
            <p:cNvPr id="94214" name="Line 6"/>
            <p:cNvSpPr>
              <a:spLocks noChangeShapeType="1"/>
            </p:cNvSpPr>
            <p:nvPr/>
          </p:nvSpPr>
          <p:spPr bwMode="auto">
            <a:xfrm flipH="1">
              <a:off x="1632" y="2784"/>
              <a:ext cx="288" cy="0"/>
            </a:xfrm>
            <a:prstGeom prst="line">
              <a:avLst/>
            </a:prstGeom>
            <a:noFill/>
            <a:ln w="28575">
              <a:solidFill>
                <a:srgbClr val="FF0000"/>
              </a:solidFill>
              <a:round/>
              <a:headEnd/>
              <a:tailEnd type="triangle" w="med" len="med"/>
            </a:ln>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idx="1"/>
          </p:nvPr>
        </p:nvSpPr>
        <p:spPr>
          <a:xfrm>
            <a:off x="457200" y="404813"/>
            <a:ext cx="8153400" cy="5616575"/>
          </a:xfrm>
        </p:spPr>
        <p:txBody>
          <a:bodyPr/>
          <a:lstStyle/>
          <a:p>
            <a:pPr algn="ctr" eaLnBrk="1" hangingPunct="1">
              <a:lnSpc>
                <a:spcPct val="90000"/>
              </a:lnSpc>
              <a:spcBef>
                <a:spcPct val="40000"/>
              </a:spcBef>
              <a:spcAft>
                <a:spcPct val="30000"/>
              </a:spcAft>
              <a:buFont typeface="Wingdings" pitchFamily="2" charset="2"/>
              <a:buNone/>
            </a:pPr>
            <a:r>
              <a:rPr lang="zh-CN" altLang="en-US" sz="2800" b="1" smtClean="0">
                <a:latin typeface="宋体" pitchFamily="2" charset="-122"/>
                <a:ea typeface="华文中宋" pitchFamily="2" charset="-122"/>
              </a:rPr>
              <a:t>在我的数据库中，各项服务的实际运用如下</a:t>
            </a:r>
            <a:endParaRPr lang="zh-CN" altLang="en-US" sz="2800" b="1" smtClean="0">
              <a:ea typeface="华文中宋" pitchFamily="2" charset="-122"/>
            </a:endParaRPr>
          </a:p>
          <a:p>
            <a:pPr algn="just" eaLnBrk="1" hangingPunct="1">
              <a:lnSpc>
                <a:spcPct val="90000"/>
              </a:lnSpc>
              <a:spcAft>
                <a:spcPct val="30000"/>
              </a:spcAft>
            </a:pPr>
            <a:r>
              <a:rPr lang="zh-CN" altLang="en-US" sz="2600" smtClean="0">
                <a:ea typeface="华文中宋" pitchFamily="2" charset="-122"/>
              </a:rPr>
              <a:t>“</a:t>
            </a:r>
            <a:r>
              <a:rPr lang="zh-CN" altLang="en-US" sz="2600" smtClean="0">
                <a:latin typeface="宋体" pitchFamily="2" charset="-122"/>
                <a:ea typeface="华文中宋" pitchFamily="2" charset="-122"/>
              </a:rPr>
              <a:t>我的主页</a:t>
            </a:r>
            <a:r>
              <a:rPr lang="zh-CN" altLang="en-US" sz="2600" smtClean="0">
                <a:ea typeface="华文中宋" pitchFamily="2" charset="-122"/>
              </a:rPr>
              <a:t>”</a:t>
            </a:r>
            <a:r>
              <a:rPr lang="zh-CN" altLang="en-US" sz="2600" smtClean="0">
                <a:latin typeface="宋体" pitchFamily="2" charset="-122"/>
                <a:ea typeface="华文中宋" pitchFamily="2" charset="-122"/>
              </a:rPr>
              <a:t>：用于存放期刊定制、关键词定制、分类定制等成功定制的信息。</a:t>
            </a:r>
            <a:endParaRPr lang="zh-CN" altLang="en-US" sz="2600" smtClean="0">
              <a:ea typeface="华文中宋" pitchFamily="2" charset="-122"/>
            </a:endParaRPr>
          </a:p>
          <a:p>
            <a:pPr algn="just" eaLnBrk="1" hangingPunct="1">
              <a:lnSpc>
                <a:spcPct val="90000"/>
              </a:lnSpc>
              <a:spcAft>
                <a:spcPct val="30000"/>
              </a:spcAft>
            </a:pPr>
            <a:r>
              <a:rPr lang="zh-CN" altLang="en-US" sz="2600" smtClean="0">
                <a:ea typeface="华文中宋" pitchFamily="2" charset="-122"/>
              </a:rPr>
              <a:t>“</a:t>
            </a:r>
            <a:r>
              <a:rPr lang="zh-CN" altLang="en-US" sz="2600" smtClean="0">
                <a:latin typeface="宋体" pitchFamily="2" charset="-122"/>
                <a:ea typeface="华文中宋" pitchFamily="2" charset="-122"/>
              </a:rPr>
              <a:t>我的电子书架</a:t>
            </a:r>
            <a:r>
              <a:rPr lang="zh-CN" altLang="en-US" sz="2600" smtClean="0">
                <a:ea typeface="华文中宋" pitchFamily="2" charset="-122"/>
              </a:rPr>
              <a:t>”</a:t>
            </a:r>
            <a:r>
              <a:rPr lang="zh-CN" altLang="en-US" sz="2600" smtClean="0">
                <a:latin typeface="宋体" pitchFamily="2" charset="-122"/>
                <a:ea typeface="华文中宋" pitchFamily="2" charset="-122"/>
              </a:rPr>
              <a:t>：用户在检索结果页面上勾选文章后，点击</a:t>
            </a:r>
            <a:r>
              <a:rPr lang="zh-CN" altLang="en-US" sz="2600" smtClean="0">
                <a:ea typeface="华文中宋" pitchFamily="2" charset="-122"/>
              </a:rPr>
              <a:t>“</a:t>
            </a:r>
            <a:r>
              <a:rPr lang="zh-CN" altLang="en-US" sz="2600" smtClean="0">
                <a:latin typeface="宋体" pitchFamily="2" charset="-122"/>
                <a:ea typeface="华文中宋" pitchFamily="2" charset="-122"/>
              </a:rPr>
              <a:t>加入电子书架</a:t>
            </a:r>
            <a:r>
              <a:rPr lang="zh-CN" altLang="en-US" sz="2600" smtClean="0">
                <a:ea typeface="华文中宋" pitchFamily="2" charset="-122"/>
              </a:rPr>
              <a:t>”</a:t>
            </a:r>
            <a:r>
              <a:rPr lang="zh-CN" altLang="en-US" sz="2600" smtClean="0">
                <a:latin typeface="宋体" pitchFamily="2" charset="-122"/>
                <a:ea typeface="华文中宋" pitchFamily="2" charset="-122"/>
              </a:rPr>
              <a:t>即可将文章保存到自己的电子书架中。</a:t>
            </a:r>
            <a:endParaRPr lang="zh-CN" altLang="en-US" sz="2600" smtClean="0">
              <a:ea typeface="华文中宋" pitchFamily="2" charset="-122"/>
            </a:endParaRPr>
          </a:p>
          <a:p>
            <a:pPr algn="just" eaLnBrk="1" hangingPunct="1">
              <a:lnSpc>
                <a:spcPct val="90000"/>
              </a:lnSpc>
              <a:spcAft>
                <a:spcPct val="30000"/>
              </a:spcAft>
            </a:pPr>
            <a:r>
              <a:rPr lang="zh-CN" altLang="en-US" sz="2600" smtClean="0">
                <a:ea typeface="华文中宋" pitchFamily="2" charset="-122"/>
              </a:rPr>
              <a:t>“</a:t>
            </a:r>
            <a:r>
              <a:rPr lang="zh-CN" altLang="en-US" sz="2600" smtClean="0">
                <a:latin typeface="宋体" pitchFamily="2" charset="-122"/>
                <a:ea typeface="华文中宋" pitchFamily="2" charset="-122"/>
              </a:rPr>
              <a:t>我的检索历史</a:t>
            </a:r>
            <a:r>
              <a:rPr lang="zh-CN" altLang="en-US" sz="2600" smtClean="0">
                <a:ea typeface="华文中宋" pitchFamily="2" charset="-122"/>
              </a:rPr>
              <a:t>”</a:t>
            </a:r>
            <a:r>
              <a:rPr lang="zh-CN" altLang="en-US" sz="2600" smtClean="0">
                <a:latin typeface="宋体" pitchFamily="2" charset="-122"/>
                <a:ea typeface="华文中宋" pitchFamily="2" charset="-122"/>
              </a:rPr>
              <a:t>：用户进行一次检索操作后，可在检索结果页面上点击</a:t>
            </a:r>
            <a:r>
              <a:rPr lang="zh-CN" altLang="en-US" sz="2600" smtClean="0">
                <a:ea typeface="华文中宋" pitchFamily="2" charset="-122"/>
              </a:rPr>
              <a:t>“</a:t>
            </a:r>
            <a:r>
              <a:rPr lang="zh-CN" altLang="en-US" sz="2600" smtClean="0">
                <a:latin typeface="宋体" pitchFamily="2" charset="-122"/>
                <a:ea typeface="华文中宋" pitchFamily="2" charset="-122"/>
              </a:rPr>
              <a:t>保存检索式</a:t>
            </a:r>
            <a:r>
              <a:rPr lang="zh-CN" altLang="en-US" sz="2600" smtClean="0">
                <a:ea typeface="华文中宋" pitchFamily="2" charset="-122"/>
              </a:rPr>
              <a:t>”</a:t>
            </a:r>
            <a:r>
              <a:rPr lang="zh-CN" altLang="en-US" sz="2600" smtClean="0">
                <a:latin typeface="宋体" pitchFamily="2" charset="-122"/>
                <a:ea typeface="华文中宋" pitchFamily="2" charset="-122"/>
              </a:rPr>
              <a:t>按钮将本次检索所使用的</a:t>
            </a:r>
            <a:r>
              <a:rPr lang="zh-CN" altLang="en-US" sz="2600" smtClean="0">
                <a:ea typeface="华文中宋" pitchFamily="2" charset="-122"/>
              </a:rPr>
              <a:t>“</a:t>
            </a:r>
            <a:r>
              <a:rPr lang="zh-CN" altLang="en-US" sz="2600" smtClean="0">
                <a:latin typeface="宋体" pitchFamily="2" charset="-122"/>
                <a:ea typeface="华文中宋" pitchFamily="2" charset="-122"/>
              </a:rPr>
              <a:t>检索式</a:t>
            </a:r>
            <a:r>
              <a:rPr lang="zh-CN" altLang="en-US" sz="2600" smtClean="0">
                <a:ea typeface="华文中宋" pitchFamily="2" charset="-122"/>
              </a:rPr>
              <a:t>”</a:t>
            </a:r>
            <a:r>
              <a:rPr lang="zh-CN" altLang="en-US" sz="2600" smtClean="0">
                <a:latin typeface="宋体" pitchFamily="2" charset="-122"/>
                <a:ea typeface="华文中宋" pitchFamily="2" charset="-122"/>
              </a:rPr>
              <a:t>进行保存。</a:t>
            </a:r>
            <a:endParaRPr lang="zh-CN" altLang="en-US" sz="2600" smtClean="0">
              <a:ea typeface="华文中宋" pitchFamily="2" charset="-122"/>
            </a:endParaRPr>
          </a:p>
          <a:p>
            <a:pPr algn="just" eaLnBrk="1" hangingPunct="1">
              <a:lnSpc>
                <a:spcPct val="90000"/>
              </a:lnSpc>
              <a:spcAft>
                <a:spcPct val="30000"/>
              </a:spcAft>
            </a:pPr>
            <a:r>
              <a:rPr lang="zh-CN" altLang="en-US" sz="2600" smtClean="0">
                <a:ea typeface="华文中宋" pitchFamily="2" charset="-122"/>
              </a:rPr>
              <a:t>“</a:t>
            </a:r>
            <a:r>
              <a:rPr lang="zh-CN" altLang="en-US" sz="2600" smtClean="0">
                <a:latin typeface="宋体" pitchFamily="2" charset="-122"/>
                <a:ea typeface="华文中宋" pitchFamily="2" charset="-122"/>
              </a:rPr>
              <a:t>分类定制、期刊定制和关键词定制</a:t>
            </a:r>
            <a:r>
              <a:rPr lang="zh-CN" altLang="en-US" sz="2600" smtClean="0">
                <a:ea typeface="华文中宋" pitchFamily="2" charset="-122"/>
              </a:rPr>
              <a:t>”</a:t>
            </a:r>
            <a:r>
              <a:rPr lang="zh-CN" altLang="en-US" sz="2600" smtClean="0">
                <a:latin typeface="宋体" pitchFamily="2" charset="-122"/>
                <a:ea typeface="华文中宋" pitchFamily="2" charset="-122"/>
              </a:rPr>
              <a:t>：分别为用户提供学科类别、期刊以及查询关键词等根据用户自身要求限定的范围类别，方便用户快捷检索。</a:t>
            </a:r>
            <a:endParaRPr lang="zh-CN" altLang="en-US" sz="2600" smtClean="0">
              <a:ea typeface="华文中宋" pitchFamily="2" charset="-122"/>
            </a:endParaRPr>
          </a:p>
        </p:txBody>
      </p:sp>
      <p:sp>
        <p:nvSpPr>
          <p:cNvPr id="95235" name="Rectangle 3"/>
          <p:cNvSpPr>
            <a:spLocks noChangeArrowheads="1"/>
          </p:cNvSpPr>
          <p:nvPr/>
        </p:nvSpPr>
        <p:spPr bwMode="auto">
          <a:xfrm>
            <a:off x="1905000" y="2286000"/>
            <a:ext cx="9144000" cy="0"/>
          </a:xfrm>
          <a:prstGeom prst="rect">
            <a:avLst/>
          </a:prstGeom>
          <a:noFill/>
          <a:ln w="9525">
            <a:noFill/>
            <a:miter lim="800000"/>
            <a:headEnd/>
            <a:tailEnd/>
          </a:ln>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Effect transition="in" filter="blinds(horizontal)">
                                      <p:cBhvr>
                                        <p:cTn id="7" dur="500"/>
                                        <p:tgtEl>
                                          <p:spTgt spid="1976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7634">
                                            <p:txEl>
                                              <p:pRg st="2" end="2"/>
                                            </p:txEl>
                                          </p:spTgt>
                                        </p:tgtEl>
                                        <p:attrNameLst>
                                          <p:attrName>style.visibility</p:attrName>
                                        </p:attrNameLst>
                                      </p:cBhvr>
                                      <p:to>
                                        <p:strVal val="visible"/>
                                      </p:to>
                                    </p:set>
                                    <p:animEffect transition="in" filter="blinds(horizontal)">
                                      <p:cBhvr>
                                        <p:cTn id="12" dur="500"/>
                                        <p:tgtEl>
                                          <p:spTgt spid="1976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7634">
                                            <p:txEl>
                                              <p:pRg st="3" end="3"/>
                                            </p:txEl>
                                          </p:spTgt>
                                        </p:tgtEl>
                                        <p:attrNameLst>
                                          <p:attrName>style.visibility</p:attrName>
                                        </p:attrNameLst>
                                      </p:cBhvr>
                                      <p:to>
                                        <p:strVal val="visible"/>
                                      </p:to>
                                    </p:set>
                                    <p:animEffect transition="in" filter="blinds(horizontal)">
                                      <p:cBhvr>
                                        <p:cTn id="17" dur="500"/>
                                        <p:tgtEl>
                                          <p:spTgt spid="1976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7634">
                                            <p:txEl>
                                              <p:pRg st="4" end="4"/>
                                            </p:txEl>
                                          </p:spTgt>
                                        </p:tgtEl>
                                        <p:attrNameLst>
                                          <p:attrName>style.visibility</p:attrName>
                                        </p:attrNameLst>
                                      </p:cBhvr>
                                      <p:to>
                                        <p:strVal val="visible"/>
                                      </p:to>
                                    </p:set>
                                    <p:animEffect transition="in" filter="blinds(horizontal)">
                                      <p:cBhvr>
                                        <p:cTn id="22" dur="500"/>
                                        <p:tgtEl>
                                          <p:spTgt spid="197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0" y="609600"/>
            <a:ext cx="7924800" cy="1676400"/>
          </a:xfrm>
        </p:spPr>
        <p:txBody>
          <a:bodyPr/>
          <a:lstStyle/>
          <a:p>
            <a:pPr algn="ctr" eaLnBrk="1" hangingPunct="1">
              <a:buFont typeface="Wingdings" pitchFamily="2" charset="2"/>
              <a:buNone/>
            </a:pPr>
            <a:r>
              <a:rPr lang="zh-CN" altLang="en-US" sz="3600" smtClean="0">
                <a:solidFill>
                  <a:srgbClr val="FF9900"/>
                </a:solidFill>
                <a:latin typeface="华文中宋" pitchFamily="2" charset="-122"/>
                <a:ea typeface="华文中宋" pitchFamily="2" charset="-122"/>
              </a:rPr>
              <a:t>个人账户管理 </a:t>
            </a:r>
          </a:p>
          <a:p>
            <a:pPr eaLnBrk="1" hangingPunct="1">
              <a:buFont typeface="Wingdings" pitchFamily="2" charset="2"/>
              <a:buNone/>
            </a:pPr>
            <a:r>
              <a:rPr lang="zh-CN" altLang="en-US" sz="2000" smtClean="0">
                <a:solidFill>
                  <a:srgbClr val="FFFFFF"/>
                </a:solidFill>
                <a:latin typeface="华文中宋" pitchFamily="2" charset="-122"/>
                <a:ea typeface="华文中宋" pitchFamily="2" charset="-122"/>
              </a:rPr>
              <a:t>           使用时点击首页的</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我的数据库</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或通用工具栏上的</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我的数据库</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，都会出现如下页面。要使用</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我的数据库</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，需要申请一个属于您自己的个人标识码和验证码。</a:t>
            </a:r>
          </a:p>
        </p:txBody>
      </p:sp>
      <p:sp>
        <p:nvSpPr>
          <p:cNvPr id="96259" name="Rectangle 3"/>
          <p:cNvSpPr>
            <a:spLocks noChangeArrowheads="1"/>
          </p:cNvSpPr>
          <p:nvPr/>
        </p:nvSpPr>
        <p:spPr bwMode="auto">
          <a:xfrm>
            <a:off x="1762125" y="2119313"/>
            <a:ext cx="9144000" cy="0"/>
          </a:xfrm>
          <a:prstGeom prst="rect">
            <a:avLst/>
          </a:prstGeom>
          <a:noFill/>
          <a:ln w="9525">
            <a:noFill/>
            <a:miter lim="800000"/>
            <a:headEnd/>
            <a:tailEnd/>
          </a:ln>
        </p:spPr>
        <p:txBody>
          <a:bodyPr>
            <a:spAutoFit/>
          </a:bodyPr>
          <a:lstStyle/>
          <a:p>
            <a:endParaRPr lang="zh-CN" altLang="en-US"/>
          </a:p>
        </p:txBody>
      </p:sp>
      <p:pic>
        <p:nvPicPr>
          <p:cNvPr id="96260" name="Picture 4" descr="未命名4"/>
          <p:cNvPicPr>
            <a:picLocks noChangeAspect="1" noChangeArrowheads="1"/>
          </p:cNvPicPr>
          <p:nvPr/>
        </p:nvPicPr>
        <p:blipFill>
          <a:blip r:embed="rId2" cstate="print"/>
          <a:srcRect/>
          <a:stretch>
            <a:fillRect/>
          </a:stretch>
        </p:blipFill>
        <p:spPr bwMode="auto">
          <a:xfrm>
            <a:off x="152400" y="2438400"/>
            <a:ext cx="8991600" cy="4419600"/>
          </a:xfrm>
          <a:prstGeom prst="rect">
            <a:avLst/>
          </a:prstGeom>
          <a:noFill/>
          <a:ln w="9525">
            <a:noFill/>
            <a:miter lim="800000"/>
            <a:headEnd/>
            <a:tailEnd/>
          </a:ln>
        </p:spPr>
      </p:pic>
      <p:grpSp>
        <p:nvGrpSpPr>
          <p:cNvPr id="2" name="Group 5"/>
          <p:cNvGrpSpPr>
            <a:grpSpLocks/>
          </p:cNvGrpSpPr>
          <p:nvPr/>
        </p:nvGrpSpPr>
        <p:grpSpPr bwMode="auto">
          <a:xfrm>
            <a:off x="4495800" y="3352800"/>
            <a:ext cx="4114800" cy="609600"/>
            <a:chOff x="2784" y="1872"/>
            <a:chExt cx="2160" cy="384"/>
          </a:xfrm>
        </p:grpSpPr>
        <p:grpSp>
          <p:nvGrpSpPr>
            <p:cNvPr id="3" name="Group 6"/>
            <p:cNvGrpSpPr>
              <a:grpSpLocks/>
            </p:cNvGrpSpPr>
            <p:nvPr/>
          </p:nvGrpSpPr>
          <p:grpSpPr bwMode="auto">
            <a:xfrm>
              <a:off x="2784" y="1920"/>
              <a:ext cx="768" cy="240"/>
              <a:chOff x="2784" y="1920"/>
              <a:chExt cx="768" cy="240"/>
            </a:xfrm>
          </p:grpSpPr>
          <p:sp>
            <p:nvSpPr>
              <p:cNvPr id="96278" name="Rectangle 7"/>
              <p:cNvSpPr>
                <a:spLocks noChangeArrowheads="1"/>
              </p:cNvSpPr>
              <p:nvPr/>
            </p:nvSpPr>
            <p:spPr bwMode="auto">
              <a:xfrm>
                <a:off x="2784" y="1920"/>
                <a:ext cx="768" cy="96"/>
              </a:xfrm>
              <a:prstGeom prst="rect">
                <a:avLst/>
              </a:prstGeom>
              <a:noFill/>
              <a:ln w="9525">
                <a:noFill/>
                <a:miter lim="800000"/>
                <a:headEnd/>
                <a:tailEnd/>
              </a:ln>
            </p:spPr>
            <p:txBody>
              <a:bodyPr wrap="none" anchor="ctr"/>
              <a:lstStyle/>
              <a:p>
                <a:r>
                  <a:rPr kumimoji="1" lang="en-US" altLang="zh-CN" sz="2400">
                    <a:latin typeface="Times New Roman" pitchFamily="18" charset="0"/>
                  </a:rPr>
                  <a:t>****</a:t>
                </a:r>
              </a:p>
            </p:txBody>
          </p:sp>
          <p:sp>
            <p:nvSpPr>
              <p:cNvPr id="96279" name="Rectangle 8"/>
              <p:cNvSpPr>
                <a:spLocks noChangeArrowheads="1"/>
              </p:cNvSpPr>
              <p:nvPr/>
            </p:nvSpPr>
            <p:spPr bwMode="auto">
              <a:xfrm>
                <a:off x="2784" y="2064"/>
                <a:ext cx="768" cy="96"/>
              </a:xfrm>
              <a:prstGeom prst="rect">
                <a:avLst/>
              </a:prstGeom>
              <a:noFill/>
              <a:ln w="9525">
                <a:noFill/>
                <a:miter lim="800000"/>
                <a:headEnd/>
                <a:tailEnd/>
              </a:ln>
            </p:spPr>
            <p:txBody>
              <a:bodyPr wrap="none" anchor="ctr"/>
              <a:lstStyle/>
              <a:p>
                <a:r>
                  <a:rPr kumimoji="1" lang="en-US" altLang="zh-CN" sz="2400">
                    <a:latin typeface="Times New Roman" pitchFamily="18" charset="0"/>
                  </a:rPr>
                  <a:t>****</a:t>
                </a:r>
              </a:p>
            </p:txBody>
          </p:sp>
        </p:grpSp>
        <p:grpSp>
          <p:nvGrpSpPr>
            <p:cNvPr id="4" name="Group 9"/>
            <p:cNvGrpSpPr>
              <a:grpSpLocks/>
            </p:cNvGrpSpPr>
            <p:nvPr/>
          </p:nvGrpSpPr>
          <p:grpSpPr bwMode="auto">
            <a:xfrm>
              <a:off x="4464" y="1872"/>
              <a:ext cx="480" cy="384"/>
              <a:chOff x="4464" y="1872"/>
              <a:chExt cx="480" cy="384"/>
            </a:xfrm>
          </p:grpSpPr>
          <p:sp>
            <p:nvSpPr>
              <p:cNvPr id="96276" name="Rectangle 10"/>
              <p:cNvSpPr>
                <a:spLocks noChangeArrowheads="1"/>
              </p:cNvSpPr>
              <p:nvPr/>
            </p:nvSpPr>
            <p:spPr bwMode="auto">
              <a:xfrm>
                <a:off x="4464" y="1872"/>
                <a:ext cx="432" cy="288"/>
              </a:xfrm>
              <a:prstGeom prst="rect">
                <a:avLst/>
              </a:prstGeom>
              <a:noFill/>
              <a:ln w="19050">
                <a:solidFill>
                  <a:srgbClr val="FF0000"/>
                </a:solidFill>
                <a:miter lim="800000"/>
                <a:headEnd/>
                <a:tailEnd/>
              </a:ln>
            </p:spPr>
            <p:txBody>
              <a:bodyPr wrap="none" anchor="ctr"/>
              <a:lstStyle/>
              <a:p>
                <a:endParaRPr lang="zh-CN" altLang="en-US"/>
              </a:p>
            </p:txBody>
          </p:sp>
          <p:sp>
            <p:nvSpPr>
              <p:cNvPr id="96277" name="Line 11"/>
              <p:cNvSpPr>
                <a:spLocks noChangeShapeType="1"/>
              </p:cNvSpPr>
              <p:nvPr/>
            </p:nvSpPr>
            <p:spPr bwMode="auto">
              <a:xfrm flipH="1" flipV="1">
                <a:off x="4848" y="2112"/>
                <a:ext cx="96" cy="144"/>
              </a:xfrm>
              <a:prstGeom prst="line">
                <a:avLst/>
              </a:prstGeom>
              <a:noFill/>
              <a:ln w="19050">
                <a:solidFill>
                  <a:srgbClr val="FF0000"/>
                </a:solidFill>
                <a:round/>
                <a:headEnd/>
                <a:tailEnd type="triangle" w="med" len="med"/>
              </a:ln>
            </p:spPr>
            <p:txBody>
              <a:bodyPr/>
              <a:lstStyle/>
              <a:p>
                <a:endParaRPr lang="zh-CN" altLang="en-US"/>
              </a:p>
            </p:txBody>
          </p:sp>
        </p:grpSp>
      </p:grpSp>
      <p:grpSp>
        <p:nvGrpSpPr>
          <p:cNvPr id="5" name="Group 12"/>
          <p:cNvGrpSpPr>
            <a:grpSpLocks/>
          </p:cNvGrpSpPr>
          <p:nvPr/>
        </p:nvGrpSpPr>
        <p:grpSpPr bwMode="auto">
          <a:xfrm>
            <a:off x="5105400" y="2667000"/>
            <a:ext cx="2438400" cy="838200"/>
            <a:chOff x="3216" y="1488"/>
            <a:chExt cx="1152" cy="528"/>
          </a:xfrm>
        </p:grpSpPr>
        <p:sp>
          <p:nvSpPr>
            <p:cNvPr id="96271" name="Line 13"/>
            <p:cNvSpPr>
              <a:spLocks noChangeShapeType="1"/>
            </p:cNvSpPr>
            <p:nvPr/>
          </p:nvSpPr>
          <p:spPr bwMode="auto">
            <a:xfrm flipH="1">
              <a:off x="3744" y="1776"/>
              <a:ext cx="96" cy="96"/>
            </a:xfrm>
            <a:prstGeom prst="line">
              <a:avLst/>
            </a:prstGeom>
            <a:noFill/>
            <a:ln w="19050">
              <a:solidFill>
                <a:srgbClr val="FF0000"/>
              </a:solidFill>
              <a:round/>
              <a:headEnd/>
              <a:tailEnd type="triangle" w="med" len="med"/>
            </a:ln>
          </p:spPr>
          <p:txBody>
            <a:bodyPr/>
            <a:lstStyle/>
            <a:p>
              <a:endParaRPr lang="zh-CN" altLang="en-US"/>
            </a:p>
          </p:txBody>
        </p:sp>
        <p:sp>
          <p:nvSpPr>
            <p:cNvPr id="96272" name="Rectangle 14"/>
            <p:cNvSpPr>
              <a:spLocks noChangeArrowheads="1"/>
            </p:cNvSpPr>
            <p:nvPr/>
          </p:nvSpPr>
          <p:spPr bwMode="auto">
            <a:xfrm>
              <a:off x="3216" y="1488"/>
              <a:ext cx="1152" cy="288"/>
            </a:xfrm>
            <a:prstGeom prst="rect">
              <a:avLst/>
            </a:prstGeom>
            <a:solidFill>
              <a:schemeClr val="bg1"/>
            </a:solidFill>
            <a:ln w="9525">
              <a:solidFill>
                <a:srgbClr val="FF0000"/>
              </a:solidFill>
              <a:miter lim="800000"/>
              <a:headEnd/>
              <a:tailEnd/>
            </a:ln>
          </p:spPr>
          <p:txBody>
            <a:bodyPr anchor="ctr"/>
            <a:lstStyle/>
            <a:p>
              <a:pPr algn="l"/>
              <a:r>
                <a:rPr kumimoji="1" lang="zh-CN" altLang="en-US" sz="1400">
                  <a:solidFill>
                    <a:srgbClr val="FF3300"/>
                  </a:solidFill>
                  <a:latin typeface="Times New Roman" pitchFamily="18" charset="0"/>
                </a:rPr>
                <a:t>第一次使用此功能请点击此处申请帐户</a:t>
              </a:r>
            </a:p>
          </p:txBody>
        </p:sp>
        <p:sp>
          <p:nvSpPr>
            <p:cNvPr id="96273" name="Rectangle 15"/>
            <p:cNvSpPr>
              <a:spLocks noChangeArrowheads="1"/>
            </p:cNvSpPr>
            <p:nvPr/>
          </p:nvSpPr>
          <p:spPr bwMode="auto">
            <a:xfrm>
              <a:off x="3600" y="1872"/>
              <a:ext cx="432" cy="144"/>
            </a:xfrm>
            <a:prstGeom prst="rect">
              <a:avLst/>
            </a:prstGeom>
            <a:noFill/>
            <a:ln w="19050">
              <a:solidFill>
                <a:srgbClr val="FF0000"/>
              </a:solidFill>
              <a:miter lim="800000"/>
              <a:headEnd/>
              <a:tailEnd/>
            </a:ln>
          </p:spPr>
          <p:txBody>
            <a:bodyPr wrap="none" anchor="ctr"/>
            <a:lstStyle/>
            <a:p>
              <a:endParaRPr lang="zh-CN" altLang="en-US"/>
            </a:p>
          </p:txBody>
        </p:sp>
      </p:grpSp>
      <p:grpSp>
        <p:nvGrpSpPr>
          <p:cNvPr id="6" name="Group 16"/>
          <p:cNvGrpSpPr>
            <a:grpSpLocks/>
          </p:cNvGrpSpPr>
          <p:nvPr/>
        </p:nvGrpSpPr>
        <p:grpSpPr bwMode="auto">
          <a:xfrm>
            <a:off x="5943600" y="3657600"/>
            <a:ext cx="1905000" cy="762000"/>
            <a:chOff x="3600" y="2016"/>
            <a:chExt cx="912" cy="480"/>
          </a:xfrm>
        </p:grpSpPr>
        <p:sp>
          <p:nvSpPr>
            <p:cNvPr id="96268" name="Rectangle 17"/>
            <p:cNvSpPr>
              <a:spLocks noChangeArrowheads="1"/>
            </p:cNvSpPr>
            <p:nvPr/>
          </p:nvSpPr>
          <p:spPr bwMode="auto">
            <a:xfrm>
              <a:off x="3600" y="2016"/>
              <a:ext cx="432" cy="144"/>
            </a:xfrm>
            <a:prstGeom prst="rect">
              <a:avLst/>
            </a:prstGeom>
            <a:noFill/>
            <a:ln w="19050">
              <a:solidFill>
                <a:srgbClr val="FF0000"/>
              </a:solidFill>
              <a:miter lim="800000"/>
              <a:headEnd/>
              <a:tailEnd/>
            </a:ln>
          </p:spPr>
          <p:txBody>
            <a:bodyPr wrap="none" anchor="ctr"/>
            <a:lstStyle/>
            <a:p>
              <a:endParaRPr lang="zh-CN" altLang="en-US"/>
            </a:p>
          </p:txBody>
        </p:sp>
        <p:sp>
          <p:nvSpPr>
            <p:cNvPr id="96269" name="Line 18"/>
            <p:cNvSpPr>
              <a:spLocks noChangeShapeType="1"/>
            </p:cNvSpPr>
            <p:nvPr/>
          </p:nvSpPr>
          <p:spPr bwMode="auto">
            <a:xfrm flipH="1" flipV="1">
              <a:off x="3792" y="2160"/>
              <a:ext cx="96" cy="144"/>
            </a:xfrm>
            <a:prstGeom prst="line">
              <a:avLst/>
            </a:prstGeom>
            <a:noFill/>
            <a:ln w="19050">
              <a:solidFill>
                <a:srgbClr val="FF0000"/>
              </a:solidFill>
              <a:round/>
              <a:headEnd/>
              <a:tailEnd type="triangle" w="med" len="med"/>
            </a:ln>
          </p:spPr>
          <p:txBody>
            <a:bodyPr/>
            <a:lstStyle/>
            <a:p>
              <a:endParaRPr lang="zh-CN" altLang="en-US"/>
            </a:p>
          </p:txBody>
        </p:sp>
        <p:sp>
          <p:nvSpPr>
            <p:cNvPr id="96270" name="Rectangle 19"/>
            <p:cNvSpPr>
              <a:spLocks noChangeArrowheads="1"/>
            </p:cNvSpPr>
            <p:nvPr/>
          </p:nvSpPr>
          <p:spPr bwMode="auto">
            <a:xfrm>
              <a:off x="3600" y="2304"/>
              <a:ext cx="912" cy="192"/>
            </a:xfrm>
            <a:prstGeom prst="rect">
              <a:avLst/>
            </a:prstGeom>
            <a:solidFill>
              <a:schemeClr val="bg1"/>
            </a:solidFill>
            <a:ln w="19050">
              <a:solidFill>
                <a:srgbClr val="FF0000"/>
              </a:solidFill>
              <a:miter lim="800000"/>
              <a:headEnd/>
              <a:tailEnd/>
            </a:ln>
          </p:spPr>
          <p:txBody>
            <a:bodyPr wrap="none" anchor="ctr"/>
            <a:lstStyle/>
            <a:p>
              <a:r>
                <a:rPr kumimoji="1" lang="zh-CN" altLang="en-US" sz="1400">
                  <a:solidFill>
                    <a:srgbClr val="FF3300"/>
                  </a:solidFill>
                  <a:latin typeface="Times New Roman" pitchFamily="18" charset="0"/>
                </a:rPr>
                <a:t>密码丢失请点这里</a:t>
              </a:r>
            </a:p>
          </p:txBody>
        </p:sp>
      </p:grpSp>
      <p:grpSp>
        <p:nvGrpSpPr>
          <p:cNvPr id="7" name="Group 20"/>
          <p:cNvGrpSpPr>
            <a:grpSpLocks/>
          </p:cNvGrpSpPr>
          <p:nvPr/>
        </p:nvGrpSpPr>
        <p:grpSpPr bwMode="auto">
          <a:xfrm>
            <a:off x="5562600" y="5562600"/>
            <a:ext cx="2362200" cy="533400"/>
            <a:chOff x="3360" y="2880"/>
            <a:chExt cx="1152" cy="192"/>
          </a:xfrm>
        </p:grpSpPr>
        <p:sp>
          <p:nvSpPr>
            <p:cNvPr id="96265" name="Rectangle 21"/>
            <p:cNvSpPr>
              <a:spLocks noChangeArrowheads="1"/>
            </p:cNvSpPr>
            <p:nvPr/>
          </p:nvSpPr>
          <p:spPr bwMode="auto">
            <a:xfrm>
              <a:off x="3360" y="2928"/>
              <a:ext cx="384" cy="144"/>
            </a:xfrm>
            <a:prstGeom prst="rect">
              <a:avLst/>
            </a:prstGeom>
            <a:noFill/>
            <a:ln w="19050">
              <a:solidFill>
                <a:srgbClr val="FF0000"/>
              </a:solidFill>
              <a:miter lim="800000"/>
              <a:headEnd/>
              <a:tailEnd/>
            </a:ln>
          </p:spPr>
          <p:txBody>
            <a:bodyPr wrap="none" anchor="ctr"/>
            <a:lstStyle/>
            <a:p>
              <a:endParaRPr lang="zh-CN" altLang="en-US"/>
            </a:p>
          </p:txBody>
        </p:sp>
        <p:sp>
          <p:nvSpPr>
            <p:cNvPr id="96266" name="Line 22"/>
            <p:cNvSpPr>
              <a:spLocks noChangeShapeType="1"/>
            </p:cNvSpPr>
            <p:nvPr/>
          </p:nvSpPr>
          <p:spPr bwMode="auto">
            <a:xfrm flipH="1" flipV="1">
              <a:off x="3774" y="2976"/>
              <a:ext cx="192" cy="0"/>
            </a:xfrm>
            <a:prstGeom prst="line">
              <a:avLst/>
            </a:prstGeom>
            <a:noFill/>
            <a:ln w="19050">
              <a:solidFill>
                <a:srgbClr val="FF0000"/>
              </a:solidFill>
              <a:round/>
              <a:headEnd/>
              <a:tailEnd type="triangle" w="med" len="med"/>
            </a:ln>
          </p:spPr>
          <p:txBody>
            <a:bodyPr/>
            <a:lstStyle/>
            <a:p>
              <a:endParaRPr lang="zh-CN" altLang="en-US"/>
            </a:p>
          </p:txBody>
        </p:sp>
        <p:sp>
          <p:nvSpPr>
            <p:cNvPr id="96267" name="Rectangle 23"/>
            <p:cNvSpPr>
              <a:spLocks noChangeArrowheads="1"/>
            </p:cNvSpPr>
            <p:nvPr/>
          </p:nvSpPr>
          <p:spPr bwMode="auto">
            <a:xfrm>
              <a:off x="3936" y="2880"/>
              <a:ext cx="576" cy="192"/>
            </a:xfrm>
            <a:prstGeom prst="rect">
              <a:avLst/>
            </a:prstGeom>
            <a:solidFill>
              <a:schemeClr val="bg1"/>
            </a:solidFill>
            <a:ln w="19050">
              <a:solidFill>
                <a:srgbClr val="FF0000"/>
              </a:solidFill>
              <a:miter lim="800000"/>
              <a:headEnd/>
              <a:tailEnd/>
            </a:ln>
          </p:spPr>
          <p:txBody>
            <a:bodyPr wrap="none" anchor="ctr"/>
            <a:lstStyle/>
            <a:p>
              <a:r>
                <a:rPr kumimoji="1" lang="zh-CN" altLang="en-US" sz="1400">
                  <a:solidFill>
                    <a:srgbClr val="FF3300"/>
                  </a:solidFill>
                  <a:latin typeface="Times New Roman" pitchFamily="18" charset="0"/>
                </a:rPr>
                <a:t>密码修改处</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0" y="304800"/>
            <a:ext cx="7924800" cy="1600200"/>
          </a:xfrm>
          <a:solidFill>
            <a:schemeClr val="bg1"/>
          </a:solidFill>
        </p:spPr>
        <p:txBody>
          <a:bodyPr/>
          <a:lstStyle/>
          <a:p>
            <a:pPr eaLnBrk="1" hangingPunct="1">
              <a:buFont typeface="Wingdings" pitchFamily="2" charset="2"/>
              <a:buNone/>
            </a:pPr>
            <a:r>
              <a:rPr lang="zh-CN" altLang="en-US" sz="3600" smtClean="0">
                <a:solidFill>
                  <a:schemeClr val="hlink"/>
                </a:solidFill>
                <a:latin typeface="华文中宋" pitchFamily="2" charset="-122"/>
                <a:ea typeface="华文中宋" pitchFamily="2" charset="-122"/>
              </a:rPr>
              <a:t>我的主页</a:t>
            </a:r>
            <a:r>
              <a:rPr lang="zh-CN" altLang="en-US" sz="2800" smtClean="0">
                <a:solidFill>
                  <a:srgbClr val="FFFFFF"/>
                </a:solidFill>
                <a:latin typeface="华文中宋" pitchFamily="2" charset="-122"/>
                <a:ea typeface="华文中宋" pitchFamily="2" charset="-122"/>
              </a:rPr>
              <a:t> </a:t>
            </a:r>
          </a:p>
          <a:p>
            <a:pPr eaLnBrk="1" hangingPunct="1"/>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我的主页</a:t>
            </a:r>
            <a:r>
              <a:rPr lang="zh-CN" altLang="en-US" sz="2000" smtClean="0">
                <a:solidFill>
                  <a:srgbClr val="FFFFFF"/>
                </a:solidFill>
                <a:ea typeface="华文中宋" pitchFamily="2" charset="-122"/>
              </a:rPr>
              <a:t>”</a:t>
            </a:r>
            <a:r>
              <a:rPr lang="zh-CN" altLang="en-US" sz="2000" smtClean="0">
                <a:solidFill>
                  <a:srgbClr val="FFFFFF"/>
                </a:solidFill>
                <a:latin typeface="华文中宋" pitchFamily="2" charset="-122"/>
                <a:ea typeface="华文中宋" pitchFamily="2" charset="-122"/>
              </a:rPr>
              <a:t>提供存放期刊定制、关键词定制、分类定制等成功定制的信息。您只需在这个页面点相应内容，即可得到所需检索结果。</a:t>
            </a:r>
            <a:endParaRPr lang="zh-CN" altLang="en-US" smtClean="0">
              <a:solidFill>
                <a:srgbClr val="FFFFFF"/>
              </a:solidFill>
              <a:latin typeface="华文中宋" pitchFamily="2" charset="-122"/>
              <a:ea typeface="华文中宋" pitchFamily="2" charset="-122"/>
            </a:endParaRPr>
          </a:p>
        </p:txBody>
      </p:sp>
      <p:sp>
        <p:nvSpPr>
          <p:cNvPr id="97283" name="Rectangle 3"/>
          <p:cNvSpPr>
            <a:spLocks noChangeArrowheads="1"/>
          </p:cNvSpPr>
          <p:nvPr/>
        </p:nvSpPr>
        <p:spPr bwMode="auto">
          <a:xfrm>
            <a:off x="1928813" y="2566988"/>
            <a:ext cx="9144000" cy="0"/>
          </a:xfrm>
          <a:prstGeom prst="rect">
            <a:avLst/>
          </a:prstGeom>
          <a:noFill/>
          <a:ln w="9525">
            <a:noFill/>
            <a:miter lim="800000"/>
            <a:headEnd/>
            <a:tailEnd/>
          </a:ln>
        </p:spPr>
        <p:txBody>
          <a:bodyPr>
            <a:spAutoFit/>
          </a:bodyPr>
          <a:lstStyle/>
          <a:p>
            <a:endParaRPr lang="zh-CN" altLang="en-US"/>
          </a:p>
        </p:txBody>
      </p:sp>
      <p:pic>
        <p:nvPicPr>
          <p:cNvPr id="97284" name="Picture 4"/>
          <p:cNvPicPr>
            <a:picLocks noChangeAspect="1" noChangeArrowheads="1"/>
          </p:cNvPicPr>
          <p:nvPr/>
        </p:nvPicPr>
        <p:blipFill>
          <a:blip r:embed="rId2" cstate="print"/>
          <a:srcRect/>
          <a:stretch>
            <a:fillRect/>
          </a:stretch>
        </p:blipFill>
        <p:spPr bwMode="auto">
          <a:xfrm>
            <a:off x="838200" y="1981200"/>
            <a:ext cx="7315200" cy="2133600"/>
          </a:xfrm>
          <a:prstGeom prst="rect">
            <a:avLst/>
          </a:prstGeom>
          <a:noFill/>
          <a:ln w="9525">
            <a:noFill/>
            <a:miter lim="800000"/>
            <a:headEnd/>
            <a:tailEnd/>
          </a:ln>
        </p:spPr>
      </p:pic>
      <p:grpSp>
        <p:nvGrpSpPr>
          <p:cNvPr id="2" name="Group 5"/>
          <p:cNvGrpSpPr>
            <a:grpSpLocks/>
          </p:cNvGrpSpPr>
          <p:nvPr/>
        </p:nvGrpSpPr>
        <p:grpSpPr bwMode="auto">
          <a:xfrm>
            <a:off x="762000" y="2286000"/>
            <a:ext cx="7467600" cy="2562225"/>
            <a:chOff x="480" y="1440"/>
            <a:chExt cx="4704" cy="1614"/>
          </a:xfrm>
        </p:grpSpPr>
        <p:sp>
          <p:nvSpPr>
            <p:cNvPr id="97292" name="Oval 6"/>
            <p:cNvSpPr>
              <a:spLocks noChangeArrowheads="1"/>
            </p:cNvSpPr>
            <p:nvPr/>
          </p:nvSpPr>
          <p:spPr bwMode="auto">
            <a:xfrm>
              <a:off x="1392" y="1440"/>
              <a:ext cx="528" cy="192"/>
            </a:xfrm>
            <a:prstGeom prst="ellipse">
              <a:avLst/>
            </a:prstGeom>
            <a:noFill/>
            <a:ln w="19050">
              <a:solidFill>
                <a:srgbClr val="FF0000"/>
              </a:solidFill>
              <a:round/>
              <a:headEnd/>
              <a:tailEnd/>
            </a:ln>
          </p:spPr>
          <p:txBody>
            <a:bodyPr wrap="none" anchor="ctr"/>
            <a:lstStyle/>
            <a:p>
              <a:endParaRPr lang="zh-CN" altLang="en-US"/>
            </a:p>
          </p:txBody>
        </p:sp>
        <p:sp>
          <p:nvSpPr>
            <p:cNvPr id="97293" name="Rectangle 7"/>
            <p:cNvSpPr>
              <a:spLocks noChangeArrowheads="1"/>
            </p:cNvSpPr>
            <p:nvPr/>
          </p:nvSpPr>
          <p:spPr bwMode="auto">
            <a:xfrm>
              <a:off x="480" y="2688"/>
              <a:ext cx="4704" cy="366"/>
            </a:xfrm>
            <a:prstGeom prst="rect">
              <a:avLst/>
            </a:prstGeom>
            <a:solidFill>
              <a:srgbClr val="CCFFFF"/>
            </a:solidFill>
            <a:ln w="9525">
              <a:noFill/>
              <a:miter lim="800000"/>
              <a:headEnd/>
              <a:tailEnd/>
            </a:ln>
          </p:spPr>
          <p:txBody>
            <a:bodyPr>
              <a:spAutoFit/>
            </a:bodyPr>
            <a:lstStyle/>
            <a:p>
              <a:pPr algn="l">
                <a:buFontTx/>
                <a:buChar char="•"/>
              </a:pPr>
              <a:r>
                <a:rPr kumimoji="1" lang="zh-CN" altLang="en-US" sz="1600">
                  <a:solidFill>
                    <a:srgbClr val="FF3300"/>
                  </a:solidFill>
                  <a:latin typeface="华文中宋" pitchFamily="2" charset="-122"/>
                  <a:ea typeface="华文中宋" pitchFamily="2" charset="-122"/>
                </a:rPr>
                <a:t>点击分类定制中的分类名称，相当于在数据库中进行按分类的检索。例如，点</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生物科学（</a:t>
              </a:r>
              <a:r>
                <a:rPr kumimoji="1" lang="en-US" altLang="zh-CN" sz="1600">
                  <a:solidFill>
                    <a:srgbClr val="FF3300"/>
                  </a:solidFill>
                  <a:latin typeface="华文中宋" pitchFamily="2" charset="-122"/>
                  <a:ea typeface="华文中宋" pitchFamily="2" charset="-122"/>
                </a:rPr>
                <a:t>Q</a:t>
              </a:r>
              <a:r>
                <a:rPr kumimoji="1" lang="zh-CN" altLang="en-US" sz="1600">
                  <a:solidFill>
                    <a:srgbClr val="FF3300"/>
                  </a:solidFill>
                  <a:latin typeface="华文中宋" pitchFamily="2" charset="-122"/>
                  <a:ea typeface="华文中宋" pitchFamily="2" charset="-122"/>
                </a:rPr>
                <a:t>）</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，会得到</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分类号</a:t>
              </a:r>
              <a:r>
                <a:rPr kumimoji="1" lang="en-US" altLang="zh-CN" sz="1600">
                  <a:solidFill>
                    <a:srgbClr val="FF3300"/>
                  </a:solidFill>
                  <a:latin typeface="华文中宋" pitchFamily="2" charset="-122"/>
                  <a:ea typeface="华文中宋" pitchFamily="2" charset="-122"/>
                </a:rPr>
                <a:t>=Q</a:t>
              </a:r>
              <a:r>
                <a:rPr kumimoji="1" lang="en-US" altLang="zh-CN"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的检索结果</a:t>
              </a:r>
              <a:r>
                <a:rPr kumimoji="1" lang="zh-CN" altLang="en-US" sz="1600">
                  <a:latin typeface="华文中宋" pitchFamily="2" charset="-122"/>
                  <a:ea typeface="华文中宋" pitchFamily="2" charset="-122"/>
                </a:rPr>
                <a:t>。</a:t>
              </a:r>
            </a:p>
          </p:txBody>
        </p:sp>
      </p:grpSp>
      <p:grpSp>
        <p:nvGrpSpPr>
          <p:cNvPr id="3" name="Group 8"/>
          <p:cNvGrpSpPr>
            <a:grpSpLocks/>
          </p:cNvGrpSpPr>
          <p:nvPr/>
        </p:nvGrpSpPr>
        <p:grpSpPr bwMode="auto">
          <a:xfrm>
            <a:off x="762000" y="3733800"/>
            <a:ext cx="7467600" cy="2257425"/>
            <a:chOff x="480" y="2352"/>
            <a:chExt cx="4704" cy="1422"/>
          </a:xfrm>
        </p:grpSpPr>
        <p:sp>
          <p:nvSpPr>
            <p:cNvPr id="97290" name="Rectangle 9"/>
            <p:cNvSpPr>
              <a:spLocks noChangeArrowheads="1"/>
            </p:cNvSpPr>
            <p:nvPr/>
          </p:nvSpPr>
          <p:spPr bwMode="auto">
            <a:xfrm>
              <a:off x="480" y="3408"/>
              <a:ext cx="4704" cy="366"/>
            </a:xfrm>
            <a:prstGeom prst="rect">
              <a:avLst/>
            </a:prstGeom>
            <a:solidFill>
              <a:srgbClr val="FFFF99"/>
            </a:solidFill>
            <a:ln w="9525">
              <a:noFill/>
              <a:miter lim="800000"/>
              <a:headEnd/>
              <a:tailEnd/>
            </a:ln>
          </p:spPr>
          <p:txBody>
            <a:bodyPr>
              <a:spAutoFit/>
            </a:bodyPr>
            <a:lstStyle/>
            <a:p>
              <a:pPr algn="just" eaLnBrk="0" hangingPunct="0">
                <a:buFontTx/>
                <a:buChar char="•"/>
                <a:tabLst>
                  <a:tab pos="114300" algn="l"/>
                </a:tabLst>
              </a:pPr>
              <a:r>
                <a:rPr kumimoji="1" lang="zh-CN" altLang="en-US" sz="1600">
                  <a:solidFill>
                    <a:srgbClr val="FF3300"/>
                  </a:solidFill>
                  <a:latin typeface="华文中宋" pitchFamily="2" charset="-122"/>
                  <a:ea typeface="华文中宋" pitchFamily="2" charset="-122"/>
                </a:rPr>
                <a:t>点击关键词定制中的关键词，相当于在关键词字段对该词进行检索。例如，点</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维普资讯</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，得到</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关键词</a:t>
              </a:r>
              <a:r>
                <a:rPr kumimoji="1" lang="en-US" altLang="zh-CN" sz="1600">
                  <a:solidFill>
                    <a:srgbClr val="FF3300"/>
                  </a:solidFill>
                  <a:latin typeface="华文中宋" pitchFamily="2" charset="-122"/>
                  <a:ea typeface="华文中宋" pitchFamily="2" charset="-122"/>
                </a:rPr>
                <a:t>=</a:t>
              </a:r>
              <a:r>
                <a:rPr kumimoji="1" lang="zh-CN" altLang="en-US" sz="1600">
                  <a:solidFill>
                    <a:srgbClr val="FF3300"/>
                  </a:solidFill>
                  <a:latin typeface="华文中宋" pitchFamily="2" charset="-122"/>
                  <a:ea typeface="华文中宋" pitchFamily="2" charset="-122"/>
                </a:rPr>
                <a:t>维普资讯</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的检索结果。</a:t>
              </a:r>
              <a:endParaRPr kumimoji="1" lang="zh-CN" altLang="en-US" sz="2400">
                <a:solidFill>
                  <a:srgbClr val="FF3300"/>
                </a:solidFill>
                <a:latin typeface="华文中宋" pitchFamily="2" charset="-122"/>
                <a:ea typeface="华文中宋" pitchFamily="2" charset="-122"/>
              </a:endParaRPr>
            </a:p>
          </p:txBody>
        </p:sp>
        <p:sp>
          <p:nvSpPr>
            <p:cNvPr id="97291" name="Oval 10"/>
            <p:cNvSpPr>
              <a:spLocks noChangeArrowheads="1"/>
            </p:cNvSpPr>
            <p:nvPr/>
          </p:nvSpPr>
          <p:spPr bwMode="auto">
            <a:xfrm>
              <a:off x="1344" y="2352"/>
              <a:ext cx="528" cy="192"/>
            </a:xfrm>
            <a:prstGeom prst="ellipse">
              <a:avLst/>
            </a:prstGeom>
            <a:noFill/>
            <a:ln w="19050">
              <a:solidFill>
                <a:srgbClr val="FF0000"/>
              </a:solidFill>
              <a:round/>
              <a:headEnd/>
              <a:tailEnd/>
            </a:ln>
          </p:spPr>
          <p:txBody>
            <a:bodyPr wrap="none" anchor="ctr"/>
            <a:lstStyle/>
            <a:p>
              <a:endParaRPr lang="zh-CN" altLang="en-US"/>
            </a:p>
          </p:txBody>
        </p:sp>
      </p:grpSp>
      <p:grpSp>
        <p:nvGrpSpPr>
          <p:cNvPr id="4" name="Group 11"/>
          <p:cNvGrpSpPr>
            <a:grpSpLocks/>
          </p:cNvGrpSpPr>
          <p:nvPr/>
        </p:nvGrpSpPr>
        <p:grpSpPr bwMode="auto">
          <a:xfrm>
            <a:off x="762000" y="3048000"/>
            <a:ext cx="7467600" cy="2362200"/>
            <a:chOff x="480" y="1920"/>
            <a:chExt cx="4704" cy="1488"/>
          </a:xfrm>
        </p:grpSpPr>
        <p:sp>
          <p:nvSpPr>
            <p:cNvPr id="97288" name="Rectangle 12"/>
            <p:cNvSpPr>
              <a:spLocks noChangeArrowheads="1"/>
            </p:cNvSpPr>
            <p:nvPr/>
          </p:nvSpPr>
          <p:spPr bwMode="auto">
            <a:xfrm>
              <a:off x="480" y="3042"/>
              <a:ext cx="4704" cy="366"/>
            </a:xfrm>
            <a:prstGeom prst="rect">
              <a:avLst/>
            </a:prstGeom>
            <a:solidFill>
              <a:srgbClr val="99CCFF"/>
            </a:solidFill>
            <a:ln w="9525">
              <a:noFill/>
              <a:miter lim="800000"/>
              <a:headEnd/>
              <a:tailEnd/>
            </a:ln>
          </p:spPr>
          <p:txBody>
            <a:bodyPr>
              <a:spAutoFit/>
            </a:bodyPr>
            <a:lstStyle/>
            <a:p>
              <a:pPr algn="l" eaLnBrk="0" hangingPunct="0">
                <a:buFontTx/>
                <a:buChar char="•"/>
              </a:pPr>
              <a:r>
                <a:rPr kumimoji="1" lang="zh-CN" altLang="en-US" sz="1600">
                  <a:solidFill>
                    <a:srgbClr val="FF3300"/>
                  </a:solidFill>
                  <a:latin typeface="华文中宋" pitchFamily="2" charset="-122"/>
                  <a:ea typeface="华文中宋" pitchFamily="2" charset="-122"/>
                </a:rPr>
                <a:t>点击期刊定制中的期刊名称，相当于在数据库中进行刊名检索。例如，点</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江苏中医药</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，则得到</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刊名</a:t>
              </a:r>
              <a:r>
                <a:rPr kumimoji="1" lang="en-US" altLang="zh-CN" sz="1600">
                  <a:solidFill>
                    <a:srgbClr val="FF3300"/>
                  </a:solidFill>
                  <a:latin typeface="华文中宋" pitchFamily="2" charset="-122"/>
                  <a:ea typeface="华文中宋" pitchFamily="2" charset="-122"/>
                </a:rPr>
                <a:t>=</a:t>
              </a:r>
              <a:r>
                <a:rPr kumimoji="1" lang="zh-CN" altLang="en-US" sz="1600">
                  <a:solidFill>
                    <a:srgbClr val="FF3300"/>
                  </a:solidFill>
                  <a:latin typeface="华文中宋" pitchFamily="2" charset="-122"/>
                  <a:ea typeface="华文中宋" pitchFamily="2" charset="-122"/>
                </a:rPr>
                <a:t>江苏中医药</a:t>
              </a:r>
              <a:r>
                <a:rPr kumimoji="1" lang="zh-CN" altLang="en-US" sz="1600">
                  <a:solidFill>
                    <a:srgbClr val="FF3300"/>
                  </a:solidFill>
                  <a:latin typeface="Times New Roman" pitchFamily="18" charset="0"/>
                  <a:ea typeface="华文中宋" pitchFamily="2" charset="-122"/>
                </a:rPr>
                <a:t>”</a:t>
              </a:r>
              <a:r>
                <a:rPr kumimoji="1" lang="zh-CN" altLang="en-US" sz="1600">
                  <a:solidFill>
                    <a:srgbClr val="FF3300"/>
                  </a:solidFill>
                  <a:latin typeface="华文中宋" pitchFamily="2" charset="-122"/>
                  <a:ea typeface="华文中宋" pitchFamily="2" charset="-122"/>
                </a:rPr>
                <a:t>的检索结果。</a:t>
              </a:r>
            </a:p>
          </p:txBody>
        </p:sp>
        <p:sp>
          <p:nvSpPr>
            <p:cNvPr id="97289" name="Oval 13"/>
            <p:cNvSpPr>
              <a:spLocks noChangeArrowheads="1"/>
            </p:cNvSpPr>
            <p:nvPr/>
          </p:nvSpPr>
          <p:spPr bwMode="auto">
            <a:xfrm>
              <a:off x="2016" y="1920"/>
              <a:ext cx="528" cy="192"/>
            </a:xfrm>
            <a:prstGeom prst="ellipse">
              <a:avLst/>
            </a:prstGeom>
            <a:noFill/>
            <a:ln w="19050">
              <a:solidFill>
                <a:srgbClr val="FF0000"/>
              </a:solidFill>
              <a:round/>
              <a:headEnd/>
              <a:tailEnd/>
            </a:ln>
          </p:spPr>
          <p:txBody>
            <a:bodyPr wrap="none" anchor="ct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a:off x="-396875" y="-171450"/>
            <a:ext cx="9753600" cy="7315200"/>
          </a:xfrm>
          <a:prstGeom prst="rect">
            <a:avLst/>
          </a:prstGeom>
          <a:noFill/>
          <a:ln w="12700" cap="sq">
            <a:noFill/>
            <a:miter lim="800000"/>
            <a:headEnd type="none" w="sm" len="sm"/>
            <a:tailEnd type="none" w="sm" len="sm"/>
          </a:ln>
        </p:spPr>
      </p:pic>
      <p:sp>
        <p:nvSpPr>
          <p:cNvPr id="98307" name="Rectangle 3"/>
          <p:cNvSpPr>
            <a:spLocks noGrp="1" noRot="1" noChangeArrowheads="1"/>
          </p:cNvSpPr>
          <p:nvPr>
            <p:ph type="title"/>
          </p:nvPr>
        </p:nvSpPr>
        <p:spPr>
          <a:xfrm>
            <a:off x="-252413" y="5734050"/>
            <a:ext cx="5257801" cy="838200"/>
          </a:xfrm>
        </p:spPr>
        <p:txBody>
          <a:bodyPr/>
          <a:lstStyle/>
          <a:p>
            <a:pPr eaLnBrk="1" hangingPunct="1"/>
            <a:r>
              <a:rPr lang="zh-CN" altLang="en-US" smtClean="0">
                <a:solidFill>
                  <a:srgbClr val="FF0000"/>
                </a:solidFill>
              </a:rPr>
              <a:t>加入电子书架</a:t>
            </a:r>
          </a:p>
        </p:txBody>
      </p:sp>
      <p:sp>
        <p:nvSpPr>
          <p:cNvPr id="200708" name="Line 4"/>
          <p:cNvSpPr>
            <a:spLocks noChangeShapeType="1"/>
          </p:cNvSpPr>
          <p:nvPr/>
        </p:nvSpPr>
        <p:spPr bwMode="auto">
          <a:xfrm>
            <a:off x="3581400" y="3048000"/>
            <a:ext cx="990600" cy="0"/>
          </a:xfrm>
          <a:prstGeom prst="line">
            <a:avLst/>
          </a:prstGeom>
          <a:noFill/>
          <a:ln w="38100" cap="sq">
            <a:solidFill>
              <a:schemeClr val="bg1"/>
            </a:solidFill>
            <a:miter lim="800000"/>
            <a:headEnd type="none" w="sm" len="sm"/>
            <a:tailEnd type="none" w="sm" len="sm"/>
          </a:ln>
        </p:spPr>
        <p:txBody>
          <a:bodyPr wrap="none"/>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81000" y="1066800"/>
            <a:ext cx="8458200" cy="5641975"/>
          </a:xfrm>
          <a:prstGeom prst="rect">
            <a:avLst/>
          </a:prstGeom>
          <a:noFill/>
          <a:ln w="9525">
            <a:noFill/>
            <a:miter lim="800000"/>
            <a:headEnd/>
            <a:tailEnd/>
          </a:ln>
        </p:spPr>
        <p:txBody>
          <a:bodyPr>
            <a:spAutoFit/>
          </a:bodyPr>
          <a:lstStyle/>
          <a:p>
            <a:pPr algn="l">
              <a:spcBef>
                <a:spcPct val="50000"/>
              </a:spcBef>
              <a:spcAft>
                <a:spcPct val="30000"/>
              </a:spcAft>
              <a:buFontTx/>
              <a:buChar char="•"/>
            </a:pPr>
            <a:r>
              <a:rPr kumimoji="1" lang="zh-CN" altLang="en-US" sz="2400" dirty="0">
                <a:solidFill>
                  <a:srgbClr val="FFCC00"/>
                </a:solidFill>
                <a:latin typeface="宋体" pitchFamily="2" charset="-122"/>
              </a:rPr>
              <a:t>传统检索：</a:t>
            </a:r>
            <a:r>
              <a:rPr kumimoji="1" lang="zh-CN" altLang="en-US" sz="2400" dirty="0">
                <a:solidFill>
                  <a:srgbClr val="FFFFFF"/>
                </a:solidFill>
                <a:latin typeface="宋体" pitchFamily="2" charset="-122"/>
              </a:rPr>
              <a:t>原网站的</a:t>
            </a:r>
            <a:r>
              <a:rPr kumimoji="1" lang="en-US" altLang="zh-CN" sz="2400" dirty="0">
                <a:solidFill>
                  <a:srgbClr val="FFFFFF"/>
                </a:solidFill>
                <a:latin typeface="宋体" pitchFamily="2" charset="-122"/>
              </a:rPr>
              <a:t>《</a:t>
            </a:r>
            <a:r>
              <a:rPr kumimoji="1" lang="zh-CN" altLang="en-US" sz="2400" dirty="0">
                <a:solidFill>
                  <a:srgbClr val="FFFFFF"/>
                </a:solidFill>
                <a:latin typeface="宋体" pitchFamily="2" charset="-122"/>
              </a:rPr>
              <a:t>中文科技期刊数据库</a:t>
            </a:r>
            <a:r>
              <a:rPr kumimoji="1" lang="en-US" altLang="zh-CN" sz="2400" dirty="0">
                <a:solidFill>
                  <a:srgbClr val="FFFFFF"/>
                </a:solidFill>
                <a:latin typeface="宋体" pitchFamily="2" charset="-122"/>
              </a:rPr>
              <a:t>》</a:t>
            </a:r>
            <a:r>
              <a:rPr kumimoji="1" lang="zh-CN" altLang="en-US" sz="2400" dirty="0">
                <a:solidFill>
                  <a:srgbClr val="FFFFFF"/>
                </a:solidFill>
                <a:latin typeface="宋体" pitchFamily="2" charset="-122"/>
              </a:rPr>
              <a:t>检索模式，对原网站检索界面较熟悉的老用户可以点击此链接进入检索界面进行检索操作</a:t>
            </a:r>
          </a:p>
          <a:p>
            <a:pPr algn="l">
              <a:spcBef>
                <a:spcPct val="50000"/>
              </a:spcBef>
              <a:spcAft>
                <a:spcPct val="30000"/>
              </a:spcAft>
              <a:buFontTx/>
              <a:buChar char="•"/>
            </a:pPr>
            <a:r>
              <a:rPr kumimoji="1" lang="zh-CN" altLang="en-US" sz="2400" dirty="0">
                <a:solidFill>
                  <a:srgbClr val="FFCC00"/>
                </a:solidFill>
                <a:latin typeface="宋体" pitchFamily="2" charset="-122"/>
              </a:rPr>
              <a:t>快速检索：</a:t>
            </a:r>
            <a:r>
              <a:rPr kumimoji="1" lang="zh-CN" altLang="en-US" sz="2400" dirty="0">
                <a:solidFill>
                  <a:srgbClr val="FFFFFF"/>
                </a:solidFill>
                <a:latin typeface="宋体" pitchFamily="2" charset="-122"/>
              </a:rPr>
              <a:t>通过首页正中的输入框，输入简单检索条件，即可进行查询。</a:t>
            </a:r>
          </a:p>
          <a:p>
            <a:pPr algn="l">
              <a:spcBef>
                <a:spcPct val="50000"/>
              </a:spcBef>
              <a:spcAft>
                <a:spcPct val="30000"/>
              </a:spcAft>
              <a:buFontTx/>
              <a:buChar char="•"/>
            </a:pPr>
            <a:r>
              <a:rPr kumimoji="1" lang="zh-CN" altLang="en-US" sz="2400" dirty="0">
                <a:solidFill>
                  <a:srgbClr val="FFCC00"/>
                </a:solidFill>
                <a:latin typeface="宋体" pitchFamily="2" charset="-122"/>
              </a:rPr>
              <a:t>高级检索：</a:t>
            </a:r>
            <a:r>
              <a:rPr lang="zh-CN" altLang="en-US" sz="2400" dirty="0">
                <a:solidFill>
                  <a:srgbClr val="FFFFFF"/>
                </a:solidFill>
                <a:latin typeface="宋体" pitchFamily="2" charset="-122"/>
              </a:rPr>
              <a:t>高级检索是布尔逻辑式检索的直观表现形式。提供多重检索方式，可以设计多个检索条件限制和同时检索多个字段，使检索变得更准确快捷。</a:t>
            </a:r>
            <a:endParaRPr kumimoji="1" lang="zh-CN" altLang="en-US" sz="2400" dirty="0">
              <a:solidFill>
                <a:srgbClr val="FFFFFF"/>
              </a:solidFill>
              <a:latin typeface="宋体" pitchFamily="2" charset="-122"/>
            </a:endParaRPr>
          </a:p>
          <a:p>
            <a:pPr algn="l">
              <a:spcBef>
                <a:spcPct val="50000"/>
              </a:spcBef>
              <a:spcAft>
                <a:spcPct val="30000"/>
              </a:spcAft>
              <a:buFontTx/>
              <a:buChar char="•"/>
            </a:pPr>
            <a:r>
              <a:rPr kumimoji="1" lang="zh-CN" altLang="en-US" sz="2400" dirty="0">
                <a:solidFill>
                  <a:srgbClr val="FFCC00"/>
                </a:solidFill>
                <a:latin typeface="宋体" pitchFamily="2" charset="-122"/>
              </a:rPr>
              <a:t>分类检索：</a:t>
            </a:r>
            <a:r>
              <a:rPr kumimoji="1" lang="zh-CN" altLang="en-US" sz="2400" dirty="0">
                <a:solidFill>
                  <a:srgbClr val="FFFFFF"/>
                </a:solidFill>
                <a:latin typeface="宋体" pitchFamily="2" charset="-122"/>
              </a:rPr>
              <a:t>根据</a:t>
            </a:r>
            <a:r>
              <a:rPr kumimoji="1" lang="en-US" altLang="zh-CN" sz="2400" dirty="0">
                <a:solidFill>
                  <a:srgbClr val="FFFFFF"/>
                </a:solidFill>
                <a:latin typeface="宋体" pitchFamily="2" charset="-122"/>
              </a:rPr>
              <a:t>《</a:t>
            </a:r>
            <a:r>
              <a:rPr kumimoji="1" lang="zh-CN" altLang="en-US" sz="2400" dirty="0">
                <a:solidFill>
                  <a:srgbClr val="FFFFFF"/>
                </a:solidFill>
                <a:latin typeface="宋体" pitchFamily="2" charset="-122"/>
              </a:rPr>
              <a:t>中国图书馆分类法</a:t>
            </a:r>
            <a:r>
              <a:rPr kumimoji="1" lang="en-US" altLang="zh-CN" sz="2400" dirty="0">
                <a:solidFill>
                  <a:srgbClr val="FFFFFF"/>
                </a:solidFill>
                <a:latin typeface="宋体" pitchFamily="2" charset="-122"/>
              </a:rPr>
              <a:t>》</a:t>
            </a:r>
            <a:r>
              <a:rPr kumimoji="1" lang="zh-CN" altLang="en-US" sz="2400" dirty="0">
                <a:solidFill>
                  <a:srgbClr val="FFFFFF"/>
                </a:solidFill>
                <a:latin typeface="宋体" pitchFamily="2" charset="-122"/>
              </a:rPr>
              <a:t>（第四版）制定，用户可按学科类别逐级进入，获取检索结果。</a:t>
            </a:r>
          </a:p>
          <a:p>
            <a:pPr algn="l">
              <a:spcBef>
                <a:spcPct val="50000"/>
              </a:spcBef>
              <a:spcAft>
                <a:spcPct val="30000"/>
              </a:spcAft>
              <a:buFontTx/>
              <a:buChar char="•"/>
            </a:pPr>
            <a:r>
              <a:rPr kumimoji="1" lang="zh-CN" altLang="en-US" sz="2400" dirty="0">
                <a:solidFill>
                  <a:srgbClr val="FFCC00"/>
                </a:solidFill>
                <a:latin typeface="宋体" pitchFamily="2" charset="-122"/>
              </a:rPr>
              <a:t>期刊导航：</a:t>
            </a:r>
            <a:r>
              <a:rPr kumimoji="1" lang="zh-CN" altLang="en-US" sz="2400" dirty="0">
                <a:solidFill>
                  <a:srgbClr val="FFFFFF"/>
                </a:solidFill>
                <a:latin typeface="宋体" pitchFamily="2" charset="-122"/>
              </a:rPr>
              <a:t>根据字顺或学科类别、刊名、</a:t>
            </a:r>
            <a:r>
              <a:rPr kumimoji="1" lang="en-US" altLang="zh-CN" sz="2400" dirty="0">
                <a:solidFill>
                  <a:srgbClr val="FFFFFF"/>
                </a:solidFill>
                <a:latin typeface="宋体" pitchFamily="2" charset="-122"/>
              </a:rPr>
              <a:t>ISSN</a:t>
            </a:r>
            <a:r>
              <a:rPr kumimoji="1" lang="zh-CN" altLang="en-US" sz="2400" dirty="0">
                <a:solidFill>
                  <a:srgbClr val="FFFFFF"/>
                </a:solidFill>
                <a:latin typeface="宋体" pitchFamily="2" charset="-122"/>
              </a:rPr>
              <a:t>号查找指定刊，并可按年卷期查看该刊的收录文章。</a:t>
            </a:r>
          </a:p>
        </p:txBody>
      </p:sp>
      <p:sp>
        <p:nvSpPr>
          <p:cNvPr id="50179" name="Rectangle 3"/>
          <p:cNvSpPr>
            <a:spLocks noGrp="1" noRot="1" noChangeArrowheads="1"/>
          </p:cNvSpPr>
          <p:nvPr>
            <p:ph type="title"/>
          </p:nvPr>
        </p:nvSpPr>
        <p:spPr>
          <a:xfrm>
            <a:off x="1990725" y="274638"/>
            <a:ext cx="5162550" cy="760412"/>
          </a:xfrm>
          <a:noFill/>
        </p:spPr>
        <p:txBody>
          <a:bodyPr/>
          <a:lstStyle/>
          <a:p>
            <a:pPr eaLnBrk="1" hangingPunct="1"/>
            <a:r>
              <a:rPr lang="zh-CN" altLang="en-US" sz="4000" smtClean="0">
                <a:latin typeface="华文中宋" pitchFamily="2" charset="-122"/>
                <a:ea typeface="华文中宋" pitchFamily="2" charset="-122"/>
              </a:rPr>
              <a:t>各种检索方式概述</a:t>
            </a:r>
            <a:endParaRPr lang="zh-CN" altLang="en-US" sz="4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animEffect transition="in" filter="blinds(horizontal)">
                                      <p:cBhvr>
                                        <p:cTn id="7" dur="500"/>
                                        <p:tgtEl>
                                          <p:spTgt spid="159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9746">
                                            <p:txEl>
                                              <p:pRg st="1" end="1"/>
                                            </p:txEl>
                                          </p:spTgt>
                                        </p:tgtEl>
                                        <p:attrNameLst>
                                          <p:attrName>style.visibility</p:attrName>
                                        </p:attrNameLst>
                                      </p:cBhvr>
                                      <p:to>
                                        <p:strVal val="visible"/>
                                      </p:to>
                                    </p:set>
                                    <p:animEffect transition="in" filter="blinds(horizontal)">
                                      <p:cBhvr>
                                        <p:cTn id="12" dur="500"/>
                                        <p:tgtEl>
                                          <p:spTgt spid="159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9746">
                                            <p:txEl>
                                              <p:pRg st="2" end="2"/>
                                            </p:txEl>
                                          </p:spTgt>
                                        </p:tgtEl>
                                        <p:attrNameLst>
                                          <p:attrName>style.visibility</p:attrName>
                                        </p:attrNameLst>
                                      </p:cBhvr>
                                      <p:to>
                                        <p:strVal val="visible"/>
                                      </p:to>
                                    </p:set>
                                    <p:animEffect transition="in" filter="blinds(horizontal)">
                                      <p:cBhvr>
                                        <p:cTn id="17" dur="500"/>
                                        <p:tgtEl>
                                          <p:spTgt spid="159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9746">
                                            <p:txEl>
                                              <p:pRg st="3" end="3"/>
                                            </p:txEl>
                                          </p:spTgt>
                                        </p:tgtEl>
                                        <p:attrNameLst>
                                          <p:attrName>style.visibility</p:attrName>
                                        </p:attrNameLst>
                                      </p:cBhvr>
                                      <p:to>
                                        <p:strVal val="visible"/>
                                      </p:to>
                                    </p:set>
                                    <p:animEffect transition="in" filter="blinds(horizontal)">
                                      <p:cBhvr>
                                        <p:cTn id="22" dur="500"/>
                                        <p:tgtEl>
                                          <p:spTgt spid="159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9746">
                                            <p:txEl>
                                              <p:pRg st="4" end="4"/>
                                            </p:txEl>
                                          </p:spTgt>
                                        </p:tgtEl>
                                        <p:attrNameLst>
                                          <p:attrName>style.visibility</p:attrName>
                                        </p:attrNameLst>
                                      </p:cBhvr>
                                      <p:to>
                                        <p:strVal val="visible"/>
                                      </p:to>
                                    </p:set>
                                    <p:animEffect transition="in" filter="blinds(horizontal)">
                                      <p:cBhvr>
                                        <p:cTn id="27" dur="500"/>
                                        <p:tgtEl>
                                          <p:spTgt spid="159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a:xfrm>
            <a:off x="0" y="1524000"/>
            <a:ext cx="7772400" cy="4114800"/>
          </a:xfrm>
        </p:spPr>
        <p:txBody>
          <a:bodyPr/>
          <a:lstStyle/>
          <a:p>
            <a:pPr eaLnBrk="1" hangingPunct="1"/>
            <a:r>
              <a:rPr lang="zh-CN" altLang="en-US" sz="2200" smtClean="0">
                <a:solidFill>
                  <a:srgbClr val="FFFFFF"/>
                </a:solidFill>
                <a:latin typeface="华文中宋" pitchFamily="2" charset="-122"/>
                <a:ea typeface="华文中宋" pitchFamily="2" charset="-122"/>
              </a:rPr>
              <a:t>在检索结果页面上勾选文章后，点击</a:t>
            </a:r>
            <a:r>
              <a:rPr lang="zh-CN" altLang="en-US" sz="2200" smtClean="0">
                <a:solidFill>
                  <a:srgbClr val="FFFFFF"/>
                </a:solidFill>
                <a:ea typeface="华文中宋" pitchFamily="2" charset="-122"/>
              </a:rPr>
              <a:t>“</a:t>
            </a:r>
            <a:r>
              <a:rPr lang="zh-CN" altLang="en-US" sz="2200" smtClean="0">
                <a:solidFill>
                  <a:srgbClr val="FFFFFF"/>
                </a:solidFill>
                <a:latin typeface="华文中宋" pitchFamily="2" charset="-122"/>
                <a:ea typeface="华文中宋" pitchFamily="2" charset="-122"/>
              </a:rPr>
              <a:t>加入电子书架</a:t>
            </a:r>
            <a:r>
              <a:rPr lang="zh-CN" altLang="en-US" sz="2200" smtClean="0">
                <a:solidFill>
                  <a:srgbClr val="FFFFFF"/>
                </a:solidFill>
                <a:ea typeface="华文中宋" pitchFamily="2" charset="-122"/>
              </a:rPr>
              <a:t>”</a:t>
            </a:r>
            <a:r>
              <a:rPr lang="zh-CN" altLang="en-US" sz="2200" smtClean="0">
                <a:solidFill>
                  <a:srgbClr val="FFFFFF"/>
                </a:solidFill>
                <a:latin typeface="华文中宋" pitchFamily="2" charset="-122"/>
                <a:ea typeface="华文中宋" pitchFamily="2" charset="-122"/>
              </a:rPr>
              <a:t>即可将文章保存到电子书架中。</a:t>
            </a:r>
          </a:p>
          <a:p>
            <a:pPr eaLnBrk="1" hangingPunct="1"/>
            <a:r>
              <a:rPr lang="zh-CN" altLang="en-US" sz="2200" smtClean="0">
                <a:solidFill>
                  <a:srgbClr val="FFFFFF"/>
                </a:solidFill>
                <a:latin typeface="华文中宋" pitchFamily="2" charset="-122"/>
                <a:ea typeface="华文中宋" pitchFamily="2" charset="-122"/>
              </a:rPr>
              <a:t>读者可随时将</a:t>
            </a:r>
            <a:r>
              <a:rPr lang="zh-CN" altLang="en-US" sz="2200" smtClean="0">
                <a:solidFill>
                  <a:srgbClr val="FFFFFF"/>
                </a:solidFill>
                <a:ea typeface="华文中宋" pitchFamily="2" charset="-122"/>
              </a:rPr>
              <a:t>“</a:t>
            </a:r>
            <a:r>
              <a:rPr lang="zh-CN" altLang="en-US" sz="2200" smtClean="0">
                <a:solidFill>
                  <a:srgbClr val="FFFFFF"/>
                </a:solidFill>
                <a:latin typeface="华文中宋" pitchFamily="2" charset="-122"/>
                <a:ea typeface="华文中宋" pitchFamily="2" charset="-122"/>
              </a:rPr>
              <a:t>我的电子书架</a:t>
            </a:r>
            <a:r>
              <a:rPr lang="zh-CN" altLang="en-US" sz="2200" smtClean="0">
                <a:solidFill>
                  <a:srgbClr val="FFFFFF"/>
                </a:solidFill>
                <a:ea typeface="华文中宋" pitchFamily="2" charset="-122"/>
              </a:rPr>
              <a:t>”</a:t>
            </a:r>
            <a:r>
              <a:rPr lang="zh-CN" altLang="en-US" sz="2200" smtClean="0">
                <a:solidFill>
                  <a:srgbClr val="FFFFFF"/>
                </a:solidFill>
                <a:latin typeface="华文中宋" pitchFamily="2" charset="-122"/>
                <a:ea typeface="华文中宋" pitchFamily="2" charset="-122"/>
              </a:rPr>
              <a:t>中保存的文章输出（下载、打印）。 </a:t>
            </a:r>
          </a:p>
          <a:p>
            <a:pPr eaLnBrk="1" hangingPunct="1"/>
            <a:endParaRPr lang="zh-CN" altLang="en-US" sz="2200" smtClean="0">
              <a:solidFill>
                <a:srgbClr val="FFFFFF"/>
              </a:solidFill>
              <a:latin typeface="华文中宋" pitchFamily="2" charset="-122"/>
              <a:ea typeface="华文中宋" pitchFamily="2" charset="-122"/>
            </a:endParaRPr>
          </a:p>
          <a:p>
            <a:pPr eaLnBrk="1" hangingPunct="1"/>
            <a:endParaRPr lang="zh-CN" altLang="en-US" smtClean="0">
              <a:solidFill>
                <a:srgbClr val="FFFFFF"/>
              </a:solidFill>
              <a:latin typeface="华文中宋" pitchFamily="2" charset="-122"/>
              <a:ea typeface="华文中宋" pitchFamily="2" charset="-122"/>
            </a:endParaRPr>
          </a:p>
          <a:p>
            <a:pPr eaLnBrk="1" hangingPunct="1"/>
            <a:endParaRPr lang="zh-CN" altLang="en-US" smtClean="0">
              <a:solidFill>
                <a:srgbClr val="FFFFFF"/>
              </a:solidFill>
              <a:latin typeface="华文中宋" pitchFamily="2" charset="-122"/>
              <a:ea typeface="华文中宋" pitchFamily="2" charset="-122"/>
            </a:endParaRPr>
          </a:p>
          <a:p>
            <a:pPr eaLnBrk="1" hangingPunct="1"/>
            <a:endParaRPr lang="en-US" altLang="zh-CN" smtClean="0">
              <a:solidFill>
                <a:srgbClr val="FFFFFF"/>
              </a:solidFill>
              <a:latin typeface="华文中宋" pitchFamily="2" charset="-122"/>
              <a:ea typeface="华文中宋" pitchFamily="2" charset="-122"/>
            </a:endParaRPr>
          </a:p>
        </p:txBody>
      </p:sp>
      <p:sp>
        <p:nvSpPr>
          <p:cNvPr id="99331" name="Rectangle 3"/>
          <p:cNvSpPr>
            <a:spLocks noChangeArrowheads="1"/>
          </p:cNvSpPr>
          <p:nvPr/>
        </p:nvSpPr>
        <p:spPr bwMode="auto">
          <a:xfrm>
            <a:off x="685800" y="381000"/>
            <a:ext cx="7772400" cy="1143000"/>
          </a:xfrm>
          <a:prstGeom prst="rect">
            <a:avLst/>
          </a:prstGeom>
          <a:solidFill>
            <a:schemeClr val="bg1"/>
          </a:solidFill>
          <a:ln w="9525">
            <a:noFill/>
            <a:miter lim="800000"/>
            <a:headEnd/>
            <a:tailEnd/>
          </a:ln>
        </p:spPr>
        <p:txBody>
          <a:bodyPr anchor="ctr"/>
          <a:lstStyle/>
          <a:p>
            <a:r>
              <a:rPr kumimoji="1" lang="zh-CN" altLang="en-US" sz="3600">
                <a:solidFill>
                  <a:schemeClr val="hlink"/>
                </a:solidFill>
                <a:latin typeface="Times New Roman" pitchFamily="18" charset="0"/>
                <a:ea typeface="华文中宋" pitchFamily="2" charset="-122"/>
              </a:rPr>
              <a:t>我的电子书架</a:t>
            </a:r>
          </a:p>
        </p:txBody>
      </p:sp>
      <p:pic>
        <p:nvPicPr>
          <p:cNvPr id="99332" name="Picture 4"/>
          <p:cNvPicPr>
            <a:picLocks noChangeAspect="1" noChangeArrowheads="1"/>
          </p:cNvPicPr>
          <p:nvPr/>
        </p:nvPicPr>
        <p:blipFill>
          <a:blip r:embed="rId3" cstate="print"/>
          <a:srcRect/>
          <a:stretch>
            <a:fillRect/>
          </a:stretch>
        </p:blipFill>
        <p:spPr bwMode="auto">
          <a:xfrm>
            <a:off x="685800" y="3200400"/>
            <a:ext cx="7696200" cy="2743200"/>
          </a:xfrm>
          <a:prstGeom prst="rect">
            <a:avLst/>
          </a:prstGeom>
          <a:noFill/>
          <a:ln w="9525">
            <a:noFill/>
            <a:miter lim="800000"/>
            <a:headEnd/>
            <a:tailEnd/>
          </a:ln>
        </p:spPr>
      </p:pic>
      <p:sp>
        <p:nvSpPr>
          <p:cNvPr id="201733" name="Rectangle 5"/>
          <p:cNvSpPr>
            <a:spLocks noChangeArrowheads="1"/>
          </p:cNvSpPr>
          <p:nvPr/>
        </p:nvSpPr>
        <p:spPr bwMode="auto">
          <a:xfrm>
            <a:off x="1447800" y="6096000"/>
            <a:ext cx="4540250" cy="427038"/>
          </a:xfrm>
          <a:prstGeom prst="rect">
            <a:avLst/>
          </a:prstGeom>
          <a:noFill/>
          <a:ln w="9525">
            <a:noFill/>
            <a:miter lim="800000"/>
            <a:headEnd/>
            <a:tailEnd/>
          </a:ln>
        </p:spPr>
        <p:txBody>
          <a:bodyPr wrap="none">
            <a:spAutoFit/>
          </a:bodyPr>
          <a:lstStyle/>
          <a:p>
            <a:pPr algn="l">
              <a:buFontTx/>
              <a:buChar char="•"/>
            </a:pPr>
            <a:r>
              <a:rPr kumimoji="1" lang="zh-CN" altLang="en-US" sz="2200">
                <a:solidFill>
                  <a:srgbClr val="FFCC00"/>
                </a:solidFill>
                <a:latin typeface="华文中宋" pitchFamily="2" charset="-122"/>
                <a:ea typeface="华文中宋" pitchFamily="2" charset="-122"/>
              </a:rPr>
              <a:t>电子书架里最多能保存</a:t>
            </a:r>
            <a:r>
              <a:rPr kumimoji="1" lang="en-US" altLang="zh-CN" sz="2200">
                <a:solidFill>
                  <a:srgbClr val="FFCC00"/>
                </a:solidFill>
                <a:latin typeface="华文中宋" pitchFamily="2" charset="-122"/>
                <a:ea typeface="华文中宋" pitchFamily="2" charset="-122"/>
              </a:rPr>
              <a:t>50</a:t>
            </a:r>
            <a:r>
              <a:rPr kumimoji="1" lang="zh-CN" altLang="en-US" sz="2200">
                <a:solidFill>
                  <a:srgbClr val="FFCC00"/>
                </a:solidFill>
                <a:latin typeface="华文中宋" pitchFamily="2" charset="-122"/>
                <a:ea typeface="华文中宋" pitchFamily="2" charset="-122"/>
              </a:rPr>
              <a:t>篇文章。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 calcmode="lin" valueType="num">
                                      <p:cBhvr additive="base">
                                        <p:cTn id="7" dur="500" fill="hold"/>
                                        <p:tgtEl>
                                          <p:spTgt spid="201733"/>
                                        </p:tgtEl>
                                        <p:attrNameLst>
                                          <p:attrName>ppt_x</p:attrName>
                                        </p:attrNameLst>
                                      </p:cBhvr>
                                      <p:tavLst>
                                        <p:tav tm="0">
                                          <p:val>
                                            <p:strVal val="0-#ppt_w/2"/>
                                          </p:val>
                                        </p:tav>
                                        <p:tav tm="100000">
                                          <p:val>
                                            <p:strVal val="#ppt_x"/>
                                          </p:val>
                                        </p:tav>
                                      </p:tavLst>
                                    </p:anim>
                                    <p:anim calcmode="lin" valueType="num">
                                      <p:cBhvr additive="base">
                                        <p:cTn id="8" dur="500" fill="hold"/>
                                        <p:tgtEl>
                                          <p:spTgt spid="201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12700" cap="sq">
            <a:noFill/>
            <a:miter lim="800000"/>
            <a:headEnd type="none" w="sm" len="sm"/>
            <a:tailEnd type="none" w="sm" len="sm"/>
          </a:ln>
        </p:spPr>
      </p:pic>
      <p:sp>
        <p:nvSpPr>
          <p:cNvPr id="100355" name="Rectangle 3"/>
          <p:cNvSpPr>
            <a:spLocks noGrp="1" noRot="1" noChangeArrowheads="1"/>
          </p:cNvSpPr>
          <p:nvPr>
            <p:ph type="title"/>
          </p:nvPr>
        </p:nvSpPr>
        <p:spPr>
          <a:xfrm>
            <a:off x="1066800" y="0"/>
            <a:ext cx="7391400" cy="914400"/>
          </a:xfrm>
        </p:spPr>
        <p:txBody>
          <a:bodyPr/>
          <a:lstStyle/>
          <a:p>
            <a:pPr eaLnBrk="1" hangingPunct="1"/>
            <a:r>
              <a:rPr lang="zh-CN" altLang="en-US" smtClean="0">
                <a:solidFill>
                  <a:srgbClr val="FF0000"/>
                </a:solidFill>
              </a:rPr>
              <a:t>我的检索历史</a:t>
            </a:r>
          </a:p>
        </p:txBody>
      </p:sp>
      <p:sp>
        <p:nvSpPr>
          <p:cNvPr id="202756" name="Line 4"/>
          <p:cNvSpPr>
            <a:spLocks noChangeShapeType="1"/>
          </p:cNvSpPr>
          <p:nvPr/>
        </p:nvSpPr>
        <p:spPr bwMode="auto">
          <a:xfrm>
            <a:off x="6934200" y="2819400"/>
            <a:ext cx="1066800" cy="0"/>
          </a:xfrm>
          <a:prstGeom prst="line">
            <a:avLst/>
          </a:prstGeom>
          <a:noFill/>
          <a:ln w="38100" cap="sq">
            <a:solidFill>
              <a:srgbClr val="FF3300"/>
            </a:solidFill>
            <a:miter lim="800000"/>
            <a:headEnd type="none" w="sm" len="sm"/>
            <a:tailEnd type="none" w="sm" len="sm"/>
          </a:ln>
        </p:spPr>
        <p:txBody>
          <a:bodyPr wrap="none"/>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4294967295"/>
          </p:nvPr>
        </p:nvSpPr>
        <p:spPr>
          <a:xfrm>
            <a:off x="0" y="1447800"/>
            <a:ext cx="8153400" cy="4114800"/>
          </a:xfrm>
        </p:spPr>
        <p:txBody>
          <a:bodyPr/>
          <a:lstStyle/>
          <a:p>
            <a:pPr algn="just" eaLnBrk="1" hangingPunct="1"/>
            <a:r>
              <a:rPr lang="zh-CN" altLang="en-US" sz="2200" smtClean="0">
                <a:solidFill>
                  <a:srgbClr val="FFFFFF"/>
                </a:solidFill>
                <a:latin typeface="宋体" pitchFamily="2" charset="-122"/>
                <a:ea typeface="华文中宋" pitchFamily="2" charset="-122"/>
              </a:rPr>
              <a:t>在检索界面在进行一次检索操作后，可点击</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保存检索式</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按钮将检索结果页面上显示的</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检索式</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保存到</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我的检索历史</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中。</a:t>
            </a:r>
          </a:p>
          <a:p>
            <a:pPr algn="just" eaLnBrk="1" hangingPunct="1"/>
            <a:r>
              <a:rPr lang="zh-CN" altLang="en-US" sz="2200" smtClean="0">
                <a:solidFill>
                  <a:srgbClr val="FFFFFF"/>
                </a:solidFill>
                <a:latin typeface="宋体" pitchFamily="2" charset="-122"/>
                <a:ea typeface="华文中宋" pitchFamily="2" charset="-122"/>
              </a:rPr>
              <a:t>下次登陆只需进入</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我的检索历史</a:t>
            </a:r>
            <a:r>
              <a:rPr lang="zh-CN" altLang="en-US" sz="2200" smtClean="0">
                <a:solidFill>
                  <a:srgbClr val="FFFFFF"/>
                </a:solidFill>
                <a:ea typeface="华文中宋" pitchFamily="2" charset="-122"/>
              </a:rPr>
              <a:t>”</a:t>
            </a:r>
            <a:r>
              <a:rPr lang="zh-CN" altLang="en-US" sz="2200" smtClean="0">
                <a:solidFill>
                  <a:srgbClr val="FFFFFF"/>
                </a:solidFill>
                <a:latin typeface="宋体" pitchFamily="2" charset="-122"/>
                <a:ea typeface="华文中宋" pitchFamily="2" charset="-122"/>
              </a:rPr>
              <a:t>页面，即可利用已经保存的检索式进行重新检索。</a:t>
            </a:r>
            <a:endParaRPr lang="zh-CN" altLang="en-US" sz="2000" smtClean="0">
              <a:solidFill>
                <a:srgbClr val="FFFFFF"/>
              </a:solidFill>
              <a:latin typeface="华文中宋" pitchFamily="2" charset="-122"/>
              <a:ea typeface="华文中宋" pitchFamily="2" charset="-122"/>
            </a:endParaRPr>
          </a:p>
          <a:p>
            <a:pPr eaLnBrk="1" hangingPunct="1"/>
            <a:endParaRPr lang="en-US" altLang="zh-CN" sz="2000" smtClean="0">
              <a:solidFill>
                <a:srgbClr val="FFFFFF"/>
              </a:solidFill>
              <a:latin typeface="华文中宋" pitchFamily="2" charset="-122"/>
              <a:ea typeface="华文中宋" pitchFamily="2" charset="-122"/>
            </a:endParaRPr>
          </a:p>
        </p:txBody>
      </p:sp>
      <p:sp>
        <p:nvSpPr>
          <p:cNvPr id="101379" name="Rectangle 3"/>
          <p:cNvSpPr>
            <a:spLocks noChangeArrowheads="1"/>
          </p:cNvSpPr>
          <p:nvPr/>
        </p:nvSpPr>
        <p:spPr bwMode="auto">
          <a:xfrm>
            <a:off x="1828800" y="381000"/>
            <a:ext cx="5715000" cy="838200"/>
          </a:xfrm>
          <a:prstGeom prst="rect">
            <a:avLst/>
          </a:prstGeom>
          <a:solidFill>
            <a:schemeClr val="bg1"/>
          </a:solidFill>
          <a:ln w="9525">
            <a:noFill/>
            <a:miter lim="800000"/>
            <a:headEnd/>
            <a:tailEnd/>
          </a:ln>
        </p:spPr>
        <p:txBody>
          <a:bodyPr anchor="ctr"/>
          <a:lstStyle/>
          <a:p>
            <a:pPr>
              <a:lnSpc>
                <a:spcPct val="90000"/>
              </a:lnSpc>
              <a:spcBef>
                <a:spcPct val="20000"/>
              </a:spcBef>
            </a:pPr>
            <a:r>
              <a:rPr kumimoji="1" lang="zh-CN" altLang="en-US" sz="3600">
                <a:solidFill>
                  <a:schemeClr val="hlink"/>
                </a:solidFill>
                <a:latin typeface="华文中宋" pitchFamily="2" charset="-122"/>
                <a:ea typeface="华文中宋" pitchFamily="2" charset="-122"/>
              </a:rPr>
              <a:t>我的检索历史</a:t>
            </a:r>
          </a:p>
        </p:txBody>
      </p:sp>
      <p:sp>
        <p:nvSpPr>
          <p:cNvPr id="101380" name="Rectangle 4"/>
          <p:cNvSpPr>
            <a:spLocks noChangeArrowheads="1"/>
          </p:cNvSpPr>
          <p:nvPr/>
        </p:nvSpPr>
        <p:spPr bwMode="auto">
          <a:xfrm>
            <a:off x="1885950" y="2681288"/>
            <a:ext cx="9144000" cy="0"/>
          </a:xfrm>
          <a:prstGeom prst="rect">
            <a:avLst/>
          </a:prstGeom>
          <a:noFill/>
          <a:ln w="9525">
            <a:noFill/>
            <a:miter lim="800000"/>
            <a:headEnd/>
            <a:tailEnd/>
          </a:ln>
        </p:spPr>
        <p:txBody>
          <a:bodyPr>
            <a:spAutoFit/>
          </a:bodyPr>
          <a:lstStyle/>
          <a:p>
            <a:endParaRPr lang="zh-CN" altLang="en-US"/>
          </a:p>
        </p:txBody>
      </p:sp>
      <p:pic>
        <p:nvPicPr>
          <p:cNvPr id="101381" name="Picture 5"/>
          <p:cNvPicPr>
            <a:picLocks noChangeAspect="1" noChangeArrowheads="1"/>
          </p:cNvPicPr>
          <p:nvPr/>
        </p:nvPicPr>
        <p:blipFill>
          <a:blip r:embed="rId3" cstate="print"/>
          <a:srcRect/>
          <a:stretch>
            <a:fillRect/>
          </a:stretch>
        </p:blipFill>
        <p:spPr bwMode="auto">
          <a:xfrm>
            <a:off x="762000" y="3200400"/>
            <a:ext cx="7620000" cy="2209800"/>
          </a:xfrm>
          <a:prstGeom prst="rect">
            <a:avLst/>
          </a:prstGeom>
          <a:noFill/>
          <a:ln w="9525">
            <a:noFill/>
            <a:miter lim="800000"/>
            <a:headEnd/>
            <a:tailEnd/>
          </a:ln>
        </p:spPr>
      </p:pic>
      <p:sp>
        <p:nvSpPr>
          <p:cNvPr id="203782" name="Rectangle 6"/>
          <p:cNvSpPr>
            <a:spLocks noChangeArrowheads="1"/>
          </p:cNvSpPr>
          <p:nvPr/>
        </p:nvSpPr>
        <p:spPr bwMode="auto">
          <a:xfrm>
            <a:off x="762000" y="5638800"/>
            <a:ext cx="5591175" cy="519113"/>
          </a:xfrm>
          <a:prstGeom prst="rect">
            <a:avLst/>
          </a:prstGeom>
          <a:noFill/>
          <a:ln w="9525">
            <a:noFill/>
            <a:miter lim="800000"/>
            <a:headEnd/>
            <a:tailEnd/>
          </a:ln>
        </p:spPr>
        <p:txBody>
          <a:bodyPr wrap="none">
            <a:spAutoFit/>
          </a:bodyPr>
          <a:lstStyle/>
          <a:p>
            <a:pPr algn="l"/>
            <a:r>
              <a:rPr kumimoji="1" lang="en-US" altLang="zh-CN" sz="2000">
                <a:latin typeface="Times New Roman" pitchFamily="18" charset="0"/>
                <a:ea typeface="华文中宋" pitchFamily="2" charset="-122"/>
              </a:rPr>
              <a:t>“</a:t>
            </a:r>
            <a:r>
              <a:rPr kumimoji="1" lang="zh-CN" altLang="en-US" sz="2000">
                <a:latin typeface="华文中宋" pitchFamily="2" charset="-122"/>
                <a:ea typeface="华文中宋" pitchFamily="2" charset="-122"/>
              </a:rPr>
              <a:t>我的检索历史</a:t>
            </a:r>
            <a:r>
              <a:rPr kumimoji="1" lang="zh-CN" altLang="en-US" sz="2000">
                <a:latin typeface="Times New Roman" pitchFamily="18" charset="0"/>
                <a:ea typeface="华文中宋" pitchFamily="2" charset="-122"/>
              </a:rPr>
              <a:t>”</a:t>
            </a:r>
            <a:r>
              <a:rPr kumimoji="1" lang="zh-CN" altLang="en-US" sz="2000">
                <a:latin typeface="华文中宋" pitchFamily="2" charset="-122"/>
                <a:ea typeface="华文中宋" pitchFamily="2" charset="-122"/>
              </a:rPr>
              <a:t>里最多能保存</a:t>
            </a:r>
            <a:r>
              <a:rPr kumimoji="1" lang="en-US" altLang="zh-CN" sz="2000">
                <a:latin typeface="华文中宋" pitchFamily="2" charset="-122"/>
                <a:ea typeface="华文中宋" pitchFamily="2" charset="-122"/>
              </a:rPr>
              <a:t>20</a:t>
            </a:r>
            <a:r>
              <a:rPr kumimoji="1" lang="zh-CN" altLang="en-US" sz="2000">
                <a:latin typeface="华文中宋" pitchFamily="2" charset="-122"/>
                <a:ea typeface="华文中宋" pitchFamily="2" charset="-122"/>
              </a:rPr>
              <a:t>条检索表达式</a:t>
            </a:r>
            <a:r>
              <a:rPr kumimoji="1" lang="zh-CN" altLang="en-US" sz="2800">
                <a:latin typeface="华文中宋" pitchFamily="2" charset="-122"/>
                <a:ea typeface="华文中宋"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anim calcmode="lin" valueType="num">
                                      <p:cBhvr additive="base">
                                        <p:cTn id="7" dur="500" fill="hold"/>
                                        <p:tgtEl>
                                          <p:spTgt spid="203782"/>
                                        </p:tgtEl>
                                        <p:attrNameLst>
                                          <p:attrName>ppt_x</p:attrName>
                                        </p:attrNameLst>
                                      </p:cBhvr>
                                      <p:tavLst>
                                        <p:tav tm="0">
                                          <p:val>
                                            <p:strVal val="0-#ppt_w/2"/>
                                          </p:val>
                                        </p:tav>
                                        <p:tav tm="100000">
                                          <p:val>
                                            <p:strVal val="#ppt_x"/>
                                          </p:val>
                                        </p:tav>
                                      </p:tavLst>
                                    </p:anim>
                                    <p:anim calcmode="lin" valueType="num">
                                      <p:cBhvr additive="base">
                                        <p:cTn id="8" dur="500" fill="hold"/>
                                        <p:tgtEl>
                                          <p:spTgt spid="203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288" y="404813"/>
            <a:ext cx="8229600" cy="801687"/>
          </a:xfrm>
        </p:spPr>
        <p:txBody>
          <a:bodyPr/>
          <a:lstStyle/>
          <a:p>
            <a:pPr eaLnBrk="1" hangingPunct="1"/>
            <a:r>
              <a:rPr lang="en-US" altLang="zh-CN" smtClean="0">
                <a:latin typeface="方正舒体" pitchFamily="2" charset="-122"/>
                <a:ea typeface="方正舒体" pitchFamily="2" charset="-122"/>
              </a:rPr>
              <a:t>C   </a:t>
            </a:r>
            <a:r>
              <a:rPr lang="zh-CN" altLang="en-US" smtClean="0">
                <a:latin typeface="方正舒体" pitchFamily="2" charset="-122"/>
                <a:ea typeface="方正舒体" pitchFamily="2" charset="-122"/>
              </a:rPr>
              <a:t>实例演示</a:t>
            </a:r>
          </a:p>
        </p:txBody>
      </p:sp>
      <p:sp>
        <p:nvSpPr>
          <p:cNvPr id="102403" name="Rectangle 3"/>
          <p:cNvSpPr>
            <a:spLocks noGrp="1" noChangeArrowheads="1"/>
          </p:cNvSpPr>
          <p:nvPr>
            <p:ph idx="1"/>
          </p:nvPr>
        </p:nvSpPr>
        <p:spPr>
          <a:xfrm>
            <a:off x="395288" y="2060575"/>
            <a:ext cx="8229600" cy="4525963"/>
          </a:xfrm>
        </p:spPr>
        <p:txBody>
          <a:bodyPr/>
          <a:lstStyle/>
          <a:p>
            <a:pPr marL="609600" indent="-609600" eaLnBrk="1" hangingPunct="1"/>
            <a:r>
              <a:rPr lang="zh-CN" altLang="en-US" smtClean="0"/>
              <a:t>如何浏览电子期刊</a:t>
            </a:r>
          </a:p>
          <a:p>
            <a:pPr marL="609600" indent="-609600" eaLnBrk="1" hangingPunct="1"/>
            <a:endParaRPr lang="zh-CN" altLang="en-US" smtClean="0"/>
          </a:p>
          <a:p>
            <a:pPr marL="990600" lvl="1" indent="-533400" eaLnBrk="1" hangingPunct="1"/>
            <a:r>
              <a:rPr lang="zh-CN" altLang="en-US" sz="2400" smtClean="0">
                <a:latin typeface="方正姚体" pitchFamily="2" charset="-122"/>
                <a:ea typeface="方正姚体" pitchFamily="2" charset="-122"/>
              </a:rPr>
              <a:t>例子：中国中西医结合杂志（中西医结合杂志）  、中国药学杂志（药学通报）</a:t>
            </a:r>
          </a:p>
          <a:p>
            <a:pPr marL="609600" indent="-609600" eaLnBrk="1" hangingPunct="1"/>
            <a:endParaRPr lang="zh-CN" altLang="en-US" smtClean="0"/>
          </a:p>
          <a:p>
            <a:pPr marL="609600" indent="-609600" eaLnBrk="1" hangingPunct="1">
              <a:buFontTx/>
              <a:buNone/>
            </a:pPr>
            <a:endParaRPr lang="en-US" altLang="zh-CN"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9388" y="274638"/>
            <a:ext cx="8964612" cy="1066800"/>
          </a:xfrm>
        </p:spPr>
        <p:txBody>
          <a:bodyPr/>
          <a:lstStyle/>
          <a:p>
            <a:pPr eaLnBrk="1" hangingPunct="1"/>
            <a:r>
              <a:rPr lang="zh-CN" altLang="en-US" sz="4000" smtClean="0">
                <a:latin typeface="方正舒体" pitchFamily="2" charset="-122"/>
                <a:ea typeface="方正舒体" pitchFamily="2" charset="-122"/>
              </a:rPr>
              <a:t>三、实例演示：</a:t>
            </a:r>
            <a:r>
              <a:rPr lang="zh-CN" altLang="en-US" sz="4000" smtClean="0"/>
              <a:t>如何检索某年卷期、某一作者或某一篇名的期刊文章</a:t>
            </a:r>
          </a:p>
        </p:txBody>
      </p:sp>
      <p:sp>
        <p:nvSpPr>
          <p:cNvPr id="103427" name="Rectangle 3"/>
          <p:cNvSpPr>
            <a:spLocks noGrp="1" noChangeArrowheads="1"/>
          </p:cNvSpPr>
          <p:nvPr>
            <p:ph idx="1"/>
          </p:nvPr>
        </p:nvSpPr>
        <p:spPr>
          <a:xfrm>
            <a:off x="468313" y="1989138"/>
            <a:ext cx="7991475" cy="4319587"/>
          </a:xfrm>
        </p:spPr>
        <p:txBody>
          <a:bodyPr/>
          <a:lstStyle/>
          <a:p>
            <a:pPr eaLnBrk="1" hangingPunct="1">
              <a:lnSpc>
                <a:spcPct val="90000"/>
              </a:lnSpc>
            </a:pPr>
            <a:r>
              <a:rPr lang="zh-CN" altLang="en-US" sz="2800" smtClean="0"/>
              <a:t>某年卷期</a:t>
            </a:r>
          </a:p>
          <a:p>
            <a:pPr lvl="1" eaLnBrk="1" hangingPunct="1">
              <a:lnSpc>
                <a:spcPct val="90000"/>
              </a:lnSpc>
            </a:pPr>
            <a:r>
              <a:rPr lang="zh-CN" altLang="en-US" sz="2400" smtClean="0">
                <a:latin typeface="方正姚体" pitchFamily="2" charset="-122"/>
                <a:ea typeface="方正姚体" pitchFamily="2" charset="-122"/>
              </a:rPr>
              <a:t>湖泊科学，</a:t>
            </a:r>
            <a:r>
              <a:rPr lang="en-US" altLang="zh-CN" sz="2400" smtClean="0">
                <a:latin typeface="方正姚体" pitchFamily="2" charset="-122"/>
                <a:ea typeface="方正姚体" pitchFamily="2" charset="-122"/>
              </a:rPr>
              <a:t>2003</a:t>
            </a:r>
            <a:r>
              <a:rPr lang="zh-CN" altLang="en-US" sz="2400" smtClean="0">
                <a:latin typeface="方正姚体" pitchFamily="2" charset="-122"/>
                <a:ea typeface="方正姚体" pitchFamily="2" charset="-122"/>
              </a:rPr>
              <a:t>，</a:t>
            </a:r>
            <a:r>
              <a:rPr lang="en-US" altLang="zh-CN" sz="2400" smtClean="0">
                <a:latin typeface="方正姚体" pitchFamily="2" charset="-122"/>
                <a:ea typeface="方正姚体" pitchFamily="2" charset="-122"/>
              </a:rPr>
              <a:t>15(4): 359</a:t>
            </a:r>
          </a:p>
          <a:p>
            <a:pPr lvl="2" eaLnBrk="1" hangingPunct="1">
              <a:lnSpc>
                <a:spcPct val="90000"/>
              </a:lnSpc>
            </a:pPr>
            <a:r>
              <a:rPr lang="zh-CN" altLang="en-US" sz="2000" smtClean="0">
                <a:latin typeface="方正姚体" pitchFamily="2" charset="-122"/>
                <a:ea typeface="方正姚体" pitchFamily="2" charset="-122"/>
              </a:rPr>
              <a:t>（</a:t>
            </a:r>
            <a:r>
              <a:rPr lang="zh-CN" altLang="en-US" sz="1800" smtClean="0">
                <a:latin typeface="仿宋_GB2312" pitchFamily="49" charset="-122"/>
                <a:ea typeface="仿宋_GB2312" pitchFamily="49" charset="-122"/>
              </a:rPr>
              <a:t>查新：淡水湖泊藻类中类菌孢素氨基酸（</a:t>
            </a:r>
            <a:r>
              <a:rPr lang="en-US" altLang="zh-CN" sz="1800" smtClean="0">
                <a:latin typeface="仿宋_GB2312" pitchFamily="49" charset="-122"/>
                <a:ea typeface="仿宋_GB2312" pitchFamily="49" charset="-122"/>
              </a:rPr>
              <a:t>MAAs</a:t>
            </a:r>
            <a:r>
              <a:rPr lang="zh-CN" altLang="en-US" sz="1800" smtClean="0">
                <a:latin typeface="仿宋_GB2312" pitchFamily="49" charset="-122"/>
                <a:ea typeface="仿宋_GB2312" pitchFamily="49" charset="-122"/>
              </a:rPr>
              <a:t>）与水华形成机制的关系研究</a:t>
            </a:r>
            <a:r>
              <a:rPr lang="zh-CN" altLang="en-US" sz="2000" smtClean="0"/>
              <a:t> </a:t>
            </a:r>
            <a:r>
              <a:rPr lang="zh-CN" altLang="en-US" sz="2000" smtClean="0">
                <a:latin typeface="方正姚体" pitchFamily="2" charset="-122"/>
                <a:ea typeface="方正姚体" pitchFamily="2" charset="-122"/>
              </a:rPr>
              <a:t>）</a:t>
            </a:r>
          </a:p>
          <a:p>
            <a:pPr eaLnBrk="1" hangingPunct="1">
              <a:lnSpc>
                <a:spcPct val="90000"/>
              </a:lnSpc>
            </a:pPr>
            <a:r>
              <a:rPr lang="zh-CN" altLang="en-US" sz="2800" smtClean="0"/>
              <a:t>某一作者</a:t>
            </a:r>
          </a:p>
          <a:p>
            <a:pPr lvl="1" eaLnBrk="1" hangingPunct="1">
              <a:lnSpc>
                <a:spcPct val="90000"/>
              </a:lnSpc>
            </a:pPr>
            <a:r>
              <a:rPr lang="zh-CN" altLang="en-US" sz="2400" smtClean="0">
                <a:latin typeface="方正姚体" pitchFamily="2" charset="-122"/>
                <a:ea typeface="方正姚体" pitchFamily="2" charset="-122"/>
              </a:rPr>
              <a:t>何少红，中国图书馆学报，</a:t>
            </a:r>
            <a:r>
              <a:rPr lang="en-US" altLang="zh-CN" sz="2400" smtClean="0">
                <a:latin typeface="方正姚体" pitchFamily="2" charset="-122"/>
                <a:ea typeface="方正姚体" pitchFamily="2" charset="-122"/>
              </a:rPr>
              <a:t>2005</a:t>
            </a:r>
            <a:endParaRPr lang="en-US" altLang="zh-CN" sz="2400" smtClean="0"/>
          </a:p>
          <a:p>
            <a:pPr eaLnBrk="1" hangingPunct="1">
              <a:lnSpc>
                <a:spcPct val="90000"/>
              </a:lnSpc>
            </a:pPr>
            <a:r>
              <a:rPr lang="zh-CN" altLang="en-US" sz="2800" smtClean="0"/>
              <a:t>某一单位</a:t>
            </a:r>
          </a:p>
          <a:p>
            <a:pPr lvl="1" eaLnBrk="1" hangingPunct="1">
              <a:lnSpc>
                <a:spcPct val="90000"/>
              </a:lnSpc>
            </a:pPr>
            <a:r>
              <a:rPr lang="zh-CN" altLang="en-US" sz="2400" smtClean="0">
                <a:latin typeface="方正姚体" pitchFamily="2" charset="-122"/>
                <a:ea typeface="方正姚体" pitchFamily="2" charset="-122"/>
              </a:rPr>
              <a:t>暨南大学图书馆</a:t>
            </a:r>
            <a:endParaRPr lang="zh-CN" altLang="en-US" sz="2400" smtClean="0"/>
          </a:p>
          <a:p>
            <a:pPr eaLnBrk="1" hangingPunct="1">
              <a:lnSpc>
                <a:spcPct val="90000"/>
              </a:lnSpc>
            </a:pPr>
            <a:r>
              <a:rPr lang="zh-CN" altLang="en-US" sz="2800" smtClean="0"/>
              <a:t>某一篇名</a:t>
            </a:r>
          </a:p>
          <a:p>
            <a:pPr lvl="1" eaLnBrk="1" hangingPunct="1">
              <a:lnSpc>
                <a:spcPct val="90000"/>
              </a:lnSpc>
            </a:pPr>
            <a:r>
              <a:rPr lang="zh-CN" altLang="en-US" sz="2400" smtClean="0">
                <a:latin typeface="方正姚体" pitchFamily="2" charset="-122"/>
                <a:ea typeface="方正姚体" pitchFamily="2" charset="-122"/>
              </a:rPr>
              <a:t>谢增毅，公司</a:t>
            </a:r>
            <a:r>
              <a:rPr lang="en-US" altLang="zh-CN" sz="2400" smtClean="0">
                <a:latin typeface="方正姚体" pitchFamily="2" charset="-122"/>
                <a:ea typeface="方正姚体" pitchFamily="2" charset="-122"/>
              </a:rPr>
              <a:t>CEO</a:t>
            </a:r>
            <a:r>
              <a:rPr lang="zh-CN" altLang="en-US" sz="2400" smtClean="0">
                <a:latin typeface="方正姚体" pitchFamily="2" charset="-122"/>
                <a:ea typeface="方正姚体" pitchFamily="2" charset="-122"/>
              </a:rPr>
              <a:t>的法律地位</a:t>
            </a:r>
            <a:endParaRPr lang="zh-CN" altLang="en-US" sz="2400" smtClean="0"/>
          </a:p>
          <a:p>
            <a:pPr eaLnBrk="1" hangingPunct="1">
              <a:lnSpc>
                <a:spcPct val="90000"/>
              </a:lnSpc>
            </a:pPr>
            <a:endParaRPr lang="en-US" altLang="zh-CN" sz="2800" smtClean="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9388" y="274638"/>
            <a:ext cx="8507412" cy="993775"/>
          </a:xfrm>
        </p:spPr>
        <p:txBody>
          <a:bodyPr/>
          <a:lstStyle/>
          <a:p>
            <a:pPr eaLnBrk="1" hangingPunct="1"/>
            <a:r>
              <a:rPr lang="zh-CN" altLang="en-US" sz="4000" smtClean="0">
                <a:latin typeface="方正舒体" pitchFamily="2" charset="-122"/>
                <a:ea typeface="方正舒体" pitchFamily="2" charset="-122"/>
              </a:rPr>
              <a:t>三、实例演示：</a:t>
            </a:r>
            <a:r>
              <a:rPr lang="zh-CN" altLang="en-US" sz="4000" smtClean="0"/>
              <a:t>特定主题文章的检索</a:t>
            </a:r>
          </a:p>
        </p:txBody>
      </p:sp>
      <p:sp>
        <p:nvSpPr>
          <p:cNvPr id="104451" name="Rectangle 3"/>
          <p:cNvSpPr>
            <a:spLocks noGrp="1" noChangeArrowheads="1"/>
          </p:cNvSpPr>
          <p:nvPr>
            <p:ph idx="1"/>
          </p:nvPr>
        </p:nvSpPr>
        <p:spPr>
          <a:xfrm>
            <a:off x="457200" y="1600200"/>
            <a:ext cx="8229600" cy="4924425"/>
          </a:xfrm>
        </p:spPr>
        <p:txBody>
          <a:bodyPr/>
          <a:lstStyle/>
          <a:p>
            <a:pPr eaLnBrk="1" hangingPunct="1">
              <a:lnSpc>
                <a:spcPct val="90000"/>
              </a:lnSpc>
            </a:pPr>
            <a:r>
              <a:rPr lang="zh-CN" altLang="en-US" smtClean="0"/>
              <a:t>碳纤维复合材料</a:t>
            </a:r>
            <a:r>
              <a:rPr lang="zh-CN" altLang="en-US" sz="2800" smtClean="0">
                <a:solidFill>
                  <a:schemeClr val="tx1"/>
                </a:solidFill>
              </a:rPr>
              <a:t>（又名 </a:t>
            </a:r>
            <a:r>
              <a:rPr lang="en-US" altLang="zh-CN" sz="2800" smtClean="0">
                <a:solidFill>
                  <a:schemeClr val="tx1"/>
                </a:solidFill>
              </a:rPr>
              <a:t>CFRP)</a:t>
            </a:r>
            <a:r>
              <a:rPr lang="zh-CN" altLang="en-US" smtClean="0"/>
              <a:t>与混凝土的界面粘结研究</a:t>
            </a:r>
          </a:p>
          <a:p>
            <a:pPr eaLnBrk="1" hangingPunct="1">
              <a:lnSpc>
                <a:spcPct val="90000"/>
              </a:lnSpc>
            </a:pPr>
            <a:r>
              <a:rPr lang="zh-CN" altLang="en-US" smtClean="0"/>
              <a:t>分析：</a:t>
            </a:r>
          </a:p>
          <a:p>
            <a:pPr lvl="1" eaLnBrk="1" hangingPunct="1">
              <a:lnSpc>
                <a:spcPct val="90000"/>
              </a:lnSpc>
            </a:pPr>
            <a:r>
              <a:rPr lang="zh-CN" altLang="en-US" smtClean="0"/>
              <a:t>碳纤维复合材料有碳纤维布、碳纤维板等</a:t>
            </a:r>
          </a:p>
          <a:p>
            <a:pPr eaLnBrk="1" hangingPunct="1">
              <a:lnSpc>
                <a:spcPct val="90000"/>
              </a:lnSpc>
            </a:pPr>
            <a:r>
              <a:rPr lang="zh-CN" altLang="en-US" smtClean="0"/>
              <a:t>提高查全率：</a:t>
            </a:r>
          </a:p>
          <a:p>
            <a:pPr lvl="1" eaLnBrk="1" hangingPunct="1">
              <a:lnSpc>
                <a:spcPct val="90000"/>
              </a:lnSpc>
            </a:pPr>
            <a:r>
              <a:rPr lang="en-US" altLang="zh-CN" smtClean="0"/>
              <a:t>(</a:t>
            </a:r>
            <a:r>
              <a:rPr lang="zh-CN" altLang="en-US" smtClean="0"/>
              <a:t>碳纤维*复合材料</a:t>
            </a:r>
            <a:r>
              <a:rPr lang="en-US" altLang="zh-CN" smtClean="0"/>
              <a:t>)+CFRP</a:t>
            </a:r>
          </a:p>
          <a:p>
            <a:pPr eaLnBrk="1" hangingPunct="1">
              <a:lnSpc>
                <a:spcPct val="90000"/>
              </a:lnSpc>
            </a:pPr>
            <a:r>
              <a:rPr lang="zh-CN" altLang="en-US" smtClean="0"/>
              <a:t>二次检索</a:t>
            </a:r>
          </a:p>
          <a:p>
            <a:pPr lvl="1" eaLnBrk="1" hangingPunct="1">
              <a:lnSpc>
                <a:spcPct val="90000"/>
              </a:lnSpc>
            </a:pPr>
            <a:r>
              <a:rPr lang="zh-CN" altLang="en-US" smtClean="0"/>
              <a:t>混凝土</a:t>
            </a:r>
          </a:p>
          <a:p>
            <a:pPr lvl="1" eaLnBrk="1" hangingPunct="1">
              <a:lnSpc>
                <a:spcPct val="90000"/>
              </a:lnSpc>
            </a:pPr>
            <a:r>
              <a:rPr lang="zh-CN" altLang="en-US" smtClean="0"/>
              <a:t>界面</a:t>
            </a:r>
          </a:p>
          <a:p>
            <a:pPr lvl="1" eaLnBrk="1" hangingPunct="1">
              <a:lnSpc>
                <a:spcPct val="90000"/>
              </a:lnSpc>
            </a:pPr>
            <a:r>
              <a:rPr lang="zh-CN" altLang="en-US" smtClean="0"/>
              <a:t>粘结</a:t>
            </a:r>
          </a:p>
          <a:p>
            <a:pPr eaLnBrk="1" hangingPunct="1">
              <a:lnSpc>
                <a:spcPct val="90000"/>
              </a:lnSpc>
            </a:pPr>
            <a:endParaRPr lang="en-US" altLang="zh-CN"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9388" y="274638"/>
            <a:ext cx="8507412" cy="993775"/>
          </a:xfrm>
        </p:spPr>
        <p:txBody>
          <a:bodyPr/>
          <a:lstStyle/>
          <a:p>
            <a:pPr eaLnBrk="1" hangingPunct="1"/>
            <a:r>
              <a:rPr lang="zh-CN" altLang="en-US" sz="4000" smtClean="0">
                <a:latin typeface="方正舒体" pitchFamily="2" charset="-122"/>
                <a:ea typeface="方正舒体" pitchFamily="2" charset="-122"/>
              </a:rPr>
              <a:t>三、实例演示：</a:t>
            </a:r>
            <a:r>
              <a:rPr lang="zh-CN" altLang="en-US" sz="4000" smtClean="0"/>
              <a:t>特定主题文章的检索</a:t>
            </a:r>
          </a:p>
        </p:txBody>
      </p:sp>
      <p:sp>
        <p:nvSpPr>
          <p:cNvPr id="105475" name="Rectangle 3"/>
          <p:cNvSpPr>
            <a:spLocks noGrp="1" noChangeArrowheads="1"/>
          </p:cNvSpPr>
          <p:nvPr>
            <p:ph idx="1"/>
          </p:nvPr>
        </p:nvSpPr>
        <p:spPr/>
        <p:txBody>
          <a:bodyPr/>
          <a:lstStyle/>
          <a:p>
            <a:pPr eaLnBrk="1" hangingPunct="1">
              <a:buFontTx/>
              <a:buNone/>
            </a:pPr>
            <a:endParaRPr lang="en-US" altLang="zh-CN" smtClean="0"/>
          </a:p>
          <a:p>
            <a:pPr eaLnBrk="1" hangingPunct="1"/>
            <a:endParaRPr lang="en-US" altLang="zh-CN" smtClean="0"/>
          </a:p>
        </p:txBody>
      </p:sp>
      <p:pic>
        <p:nvPicPr>
          <p:cNvPr id="105476" name="Picture 4"/>
          <p:cNvPicPr>
            <a:picLocks noChangeAspect="1" noChangeArrowheads="1"/>
          </p:cNvPicPr>
          <p:nvPr/>
        </p:nvPicPr>
        <p:blipFill>
          <a:blip r:embed="rId3" cstate="print"/>
          <a:srcRect/>
          <a:stretch>
            <a:fillRect/>
          </a:stretch>
        </p:blipFill>
        <p:spPr bwMode="auto">
          <a:xfrm>
            <a:off x="0" y="1484313"/>
            <a:ext cx="8942388" cy="2228850"/>
          </a:xfrm>
          <a:prstGeom prst="rect">
            <a:avLst/>
          </a:prstGeom>
          <a:noFill/>
          <a:ln w="38100" cmpd="dbl">
            <a:solidFill>
              <a:schemeClr val="folHlink"/>
            </a:solidFill>
            <a:miter lim="800000"/>
            <a:headEnd/>
            <a:tailEnd/>
          </a:ln>
        </p:spPr>
      </p:pic>
      <p:pic>
        <p:nvPicPr>
          <p:cNvPr id="51207" name="Picture 7"/>
          <p:cNvPicPr>
            <a:picLocks noChangeAspect="1" noChangeArrowheads="1"/>
          </p:cNvPicPr>
          <p:nvPr/>
        </p:nvPicPr>
        <p:blipFill>
          <a:blip r:embed="rId4" cstate="print"/>
          <a:srcRect/>
          <a:stretch>
            <a:fillRect/>
          </a:stretch>
        </p:blipFill>
        <p:spPr bwMode="auto">
          <a:xfrm>
            <a:off x="250825" y="3860800"/>
            <a:ext cx="4400550" cy="495300"/>
          </a:xfrm>
          <a:prstGeom prst="rect">
            <a:avLst/>
          </a:prstGeom>
          <a:noFill/>
          <a:ln w="38100">
            <a:solidFill>
              <a:schemeClr val="folHlink"/>
            </a:solidFill>
            <a:miter lim="800000"/>
            <a:headEnd/>
            <a:tailEnd/>
          </a:ln>
        </p:spPr>
      </p:pic>
      <p:pic>
        <p:nvPicPr>
          <p:cNvPr id="51206" name="Picture 6"/>
          <p:cNvPicPr>
            <a:picLocks noChangeAspect="1" noChangeArrowheads="1"/>
          </p:cNvPicPr>
          <p:nvPr/>
        </p:nvPicPr>
        <p:blipFill>
          <a:blip r:embed="rId5" cstate="print"/>
          <a:srcRect/>
          <a:stretch>
            <a:fillRect/>
          </a:stretch>
        </p:blipFill>
        <p:spPr bwMode="auto">
          <a:xfrm>
            <a:off x="1258888" y="4149725"/>
            <a:ext cx="4419600" cy="466725"/>
          </a:xfrm>
          <a:prstGeom prst="rect">
            <a:avLst/>
          </a:prstGeom>
          <a:noFill/>
          <a:ln w="38100">
            <a:solidFill>
              <a:schemeClr val="folHlink"/>
            </a:solidFill>
            <a:miter lim="800000"/>
            <a:headEnd/>
            <a:tailEnd/>
          </a:ln>
        </p:spPr>
      </p:pic>
      <p:pic>
        <p:nvPicPr>
          <p:cNvPr id="51205" name="Picture 5"/>
          <p:cNvPicPr>
            <a:picLocks noChangeAspect="1" noChangeArrowheads="1"/>
          </p:cNvPicPr>
          <p:nvPr/>
        </p:nvPicPr>
        <p:blipFill>
          <a:blip r:embed="rId6" cstate="print"/>
          <a:srcRect/>
          <a:stretch>
            <a:fillRect/>
          </a:stretch>
        </p:blipFill>
        <p:spPr bwMode="auto">
          <a:xfrm>
            <a:off x="2124075" y="4437063"/>
            <a:ext cx="6780213" cy="3273425"/>
          </a:xfrm>
          <a:prstGeom prst="rect">
            <a:avLst/>
          </a:prstGeom>
          <a:noFill/>
          <a:ln w="28575">
            <a:solidFill>
              <a:schemeClr val="folHlink"/>
            </a:solidFill>
            <a:miter lim="800000"/>
            <a:headEnd/>
            <a:tailEnd/>
          </a:ln>
        </p:spPr>
      </p:pic>
      <p:sp>
        <p:nvSpPr>
          <p:cNvPr id="51208" name="Rectangle 8"/>
          <p:cNvSpPr>
            <a:spLocks noChangeArrowheads="1"/>
          </p:cNvSpPr>
          <p:nvPr/>
        </p:nvSpPr>
        <p:spPr bwMode="auto">
          <a:xfrm>
            <a:off x="0" y="1844675"/>
            <a:ext cx="2268538" cy="863600"/>
          </a:xfrm>
          <a:prstGeom prst="rect">
            <a:avLst/>
          </a:prstGeom>
          <a:noFill/>
          <a:ln w="38100">
            <a:solidFill>
              <a:srgbClr val="FF3300"/>
            </a:solidFill>
            <a:miter lim="800000"/>
            <a:headEnd/>
            <a:tailEnd/>
          </a:ln>
        </p:spPr>
        <p:txBody>
          <a:bodyPr wrap="none" anchor="ctr"/>
          <a:lstStyle/>
          <a:p>
            <a:endParaRPr lang="zh-CN" altLang="en-US"/>
          </a:p>
        </p:txBody>
      </p:sp>
      <p:sp>
        <p:nvSpPr>
          <p:cNvPr id="51210" name="Line 10"/>
          <p:cNvSpPr>
            <a:spLocks noChangeShapeType="1"/>
          </p:cNvSpPr>
          <p:nvPr/>
        </p:nvSpPr>
        <p:spPr bwMode="auto">
          <a:xfrm>
            <a:off x="2411413" y="1916113"/>
            <a:ext cx="865187" cy="0"/>
          </a:xfrm>
          <a:prstGeom prst="line">
            <a:avLst/>
          </a:prstGeom>
          <a:noFill/>
          <a:ln w="57150">
            <a:solidFill>
              <a:srgbClr val="FF3300"/>
            </a:solidFill>
            <a:round/>
            <a:headEnd/>
            <a:tailEnd/>
          </a:ln>
        </p:spPr>
        <p:txBody>
          <a:bodyPr/>
          <a:lstStyle/>
          <a:p>
            <a:endParaRPr lang="zh-CN" altLang="en-US"/>
          </a:p>
        </p:txBody>
      </p:sp>
      <p:sp>
        <p:nvSpPr>
          <p:cNvPr id="51211" name="Line 11"/>
          <p:cNvSpPr>
            <a:spLocks noChangeShapeType="1"/>
          </p:cNvSpPr>
          <p:nvPr/>
        </p:nvSpPr>
        <p:spPr bwMode="auto">
          <a:xfrm>
            <a:off x="250825" y="4365625"/>
            <a:ext cx="865188" cy="0"/>
          </a:xfrm>
          <a:prstGeom prst="line">
            <a:avLst/>
          </a:prstGeom>
          <a:noFill/>
          <a:ln w="57150">
            <a:solidFill>
              <a:srgbClr val="FF3300"/>
            </a:solidFill>
            <a:round/>
            <a:headEnd/>
            <a:tailEnd/>
          </a:ln>
        </p:spPr>
        <p:txBody>
          <a:bodyPr/>
          <a:lstStyle/>
          <a:p>
            <a:endParaRPr lang="zh-CN" altLang="en-US"/>
          </a:p>
        </p:txBody>
      </p:sp>
      <p:sp>
        <p:nvSpPr>
          <p:cNvPr id="51212" name="Line 12"/>
          <p:cNvSpPr>
            <a:spLocks noChangeShapeType="1"/>
          </p:cNvSpPr>
          <p:nvPr/>
        </p:nvSpPr>
        <p:spPr bwMode="auto">
          <a:xfrm>
            <a:off x="1258888" y="4581525"/>
            <a:ext cx="865187" cy="0"/>
          </a:xfrm>
          <a:prstGeom prst="line">
            <a:avLst/>
          </a:prstGeom>
          <a:noFill/>
          <a:ln w="57150">
            <a:solidFill>
              <a:srgbClr val="FF3300"/>
            </a:solidFill>
            <a:round/>
            <a:headEnd/>
            <a:tailEnd/>
          </a:ln>
        </p:spPr>
        <p:txBody>
          <a:bodyPr/>
          <a:lstStyle/>
          <a:p>
            <a:endParaRPr lang="zh-CN" altLang="en-US"/>
          </a:p>
        </p:txBody>
      </p:sp>
      <p:sp>
        <p:nvSpPr>
          <p:cNvPr id="51213" name="Line 13"/>
          <p:cNvSpPr>
            <a:spLocks noChangeShapeType="1"/>
          </p:cNvSpPr>
          <p:nvPr/>
        </p:nvSpPr>
        <p:spPr bwMode="auto">
          <a:xfrm>
            <a:off x="2124075" y="4941888"/>
            <a:ext cx="865188" cy="0"/>
          </a:xfrm>
          <a:prstGeom prst="line">
            <a:avLst/>
          </a:prstGeom>
          <a:noFill/>
          <a:ln w="57150">
            <a:solidFill>
              <a:srgbClr val="FF3300"/>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diamond(in)">
                                      <p:cBhvr>
                                        <p:cTn id="7" dur="1000"/>
                                        <p:tgtEl>
                                          <p:spTgt spid="5120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diamond(in)">
                                      <p:cBhvr>
                                        <p:cTn id="12" dur="1000"/>
                                        <p:tgtEl>
                                          <p:spTgt spid="512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211"/>
                                        </p:tgtEl>
                                        <p:attrNameLst>
                                          <p:attrName>style.visibility</p:attrName>
                                        </p:attrNameLst>
                                      </p:cBhvr>
                                      <p:to>
                                        <p:strVal val="visible"/>
                                      </p:to>
                                    </p:set>
                                    <p:anim calcmode="lin" valueType="num">
                                      <p:cBhvr additive="base">
                                        <p:cTn id="21" dur="500" fill="hold"/>
                                        <p:tgtEl>
                                          <p:spTgt spid="51211"/>
                                        </p:tgtEl>
                                        <p:attrNameLst>
                                          <p:attrName>ppt_x</p:attrName>
                                        </p:attrNameLst>
                                      </p:cBhvr>
                                      <p:tavLst>
                                        <p:tav tm="0">
                                          <p:val>
                                            <p:strVal val="#ppt_x"/>
                                          </p:val>
                                        </p:tav>
                                        <p:tav tm="100000">
                                          <p:val>
                                            <p:strVal val="#ppt_x"/>
                                          </p:val>
                                        </p:tav>
                                      </p:tavLst>
                                    </p:anim>
                                    <p:anim calcmode="lin" valueType="num">
                                      <p:cBhvr additive="base">
                                        <p:cTn id="2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06"/>
                                        </p:tgtEl>
                                        <p:attrNameLst>
                                          <p:attrName>style.visibility</p:attrName>
                                        </p:attrNameLst>
                                      </p:cBhvr>
                                      <p:to>
                                        <p:strVal val="visible"/>
                                      </p:to>
                                    </p:set>
                                    <p:anim calcmode="lin" valueType="num">
                                      <p:cBhvr additive="base">
                                        <p:cTn id="27" dur="500" fill="hold"/>
                                        <p:tgtEl>
                                          <p:spTgt spid="51206"/>
                                        </p:tgtEl>
                                        <p:attrNameLst>
                                          <p:attrName>ppt_x</p:attrName>
                                        </p:attrNameLst>
                                      </p:cBhvr>
                                      <p:tavLst>
                                        <p:tav tm="0">
                                          <p:val>
                                            <p:strVal val="#ppt_x"/>
                                          </p:val>
                                        </p:tav>
                                        <p:tav tm="100000">
                                          <p:val>
                                            <p:strVal val="#ppt_x"/>
                                          </p:val>
                                        </p:tav>
                                      </p:tavLst>
                                    </p:anim>
                                    <p:anim calcmode="lin" valueType="num">
                                      <p:cBhvr additive="base">
                                        <p:cTn id="28"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212"/>
                                        </p:tgtEl>
                                        <p:attrNameLst>
                                          <p:attrName>style.visibility</p:attrName>
                                        </p:attrNameLst>
                                      </p:cBhvr>
                                      <p:to>
                                        <p:strVal val="visible"/>
                                      </p:to>
                                    </p:set>
                                    <p:anim calcmode="lin" valueType="num">
                                      <p:cBhvr additive="base">
                                        <p:cTn id="33" dur="500" fill="hold"/>
                                        <p:tgtEl>
                                          <p:spTgt spid="51212"/>
                                        </p:tgtEl>
                                        <p:attrNameLst>
                                          <p:attrName>ppt_x</p:attrName>
                                        </p:attrNameLst>
                                      </p:cBhvr>
                                      <p:tavLst>
                                        <p:tav tm="0">
                                          <p:val>
                                            <p:strVal val="#ppt_x"/>
                                          </p:val>
                                        </p:tav>
                                        <p:tav tm="100000">
                                          <p:val>
                                            <p:strVal val="#ppt_x"/>
                                          </p:val>
                                        </p:tav>
                                      </p:tavLst>
                                    </p:anim>
                                    <p:anim calcmode="lin" valueType="num">
                                      <p:cBhvr additive="base">
                                        <p:cTn id="34"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13"/>
                                        </p:tgtEl>
                                        <p:attrNameLst>
                                          <p:attrName>style.visibility</p:attrName>
                                        </p:attrNameLst>
                                      </p:cBhvr>
                                      <p:to>
                                        <p:strVal val="visible"/>
                                      </p:to>
                                    </p:set>
                                    <p:anim calcmode="lin" valueType="num">
                                      <p:cBhvr additive="base">
                                        <p:cTn id="43" dur="500" fill="hold"/>
                                        <p:tgtEl>
                                          <p:spTgt spid="51213"/>
                                        </p:tgtEl>
                                        <p:attrNameLst>
                                          <p:attrName>ppt_x</p:attrName>
                                        </p:attrNameLst>
                                      </p:cBhvr>
                                      <p:tavLst>
                                        <p:tav tm="0">
                                          <p:val>
                                            <p:strVal val="#ppt_x"/>
                                          </p:val>
                                        </p:tav>
                                        <p:tav tm="100000">
                                          <p:val>
                                            <p:strVal val="#ppt_x"/>
                                          </p:val>
                                        </p:tav>
                                      </p:tavLst>
                                    </p:anim>
                                    <p:anim calcmode="lin" valueType="num">
                                      <p:cBhvr additive="base">
                                        <p:cTn id="44" dur="500" fill="hold"/>
                                        <p:tgtEl>
                                          <p:spTgt spid="51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0825" y="274638"/>
            <a:ext cx="8435975" cy="993775"/>
          </a:xfrm>
        </p:spPr>
        <p:txBody>
          <a:bodyPr/>
          <a:lstStyle/>
          <a:p>
            <a:pPr eaLnBrk="1" hangingPunct="1"/>
            <a:r>
              <a:rPr lang="zh-CN" altLang="en-US" sz="4000" smtClean="0">
                <a:latin typeface="方正舒体" pitchFamily="2" charset="-122"/>
                <a:ea typeface="方正舒体" pitchFamily="2" charset="-122"/>
              </a:rPr>
              <a:t>三、实例演示：</a:t>
            </a:r>
            <a:r>
              <a:rPr lang="zh-CN" altLang="en-US" sz="4000" smtClean="0"/>
              <a:t>特定主题文章的检索</a:t>
            </a:r>
          </a:p>
        </p:txBody>
      </p:sp>
      <p:sp>
        <p:nvSpPr>
          <p:cNvPr id="106499" name="Rectangle 3"/>
          <p:cNvSpPr>
            <a:spLocks noGrp="1" noChangeArrowheads="1"/>
          </p:cNvSpPr>
          <p:nvPr>
            <p:ph idx="1"/>
          </p:nvPr>
        </p:nvSpPr>
        <p:spPr/>
        <p:txBody>
          <a:bodyPr/>
          <a:lstStyle/>
          <a:p>
            <a:pPr eaLnBrk="1" hangingPunct="1"/>
            <a:r>
              <a:rPr lang="en-US" altLang="zh-CN" smtClean="0"/>
              <a:t>CNKI</a:t>
            </a:r>
            <a:r>
              <a:rPr lang="zh-CN" altLang="en-US" smtClean="0"/>
              <a:t>期刊网：</a:t>
            </a:r>
          </a:p>
          <a:p>
            <a:pPr lvl="1" eaLnBrk="1" hangingPunct="1"/>
            <a:r>
              <a:rPr lang="zh-CN" altLang="en-US" smtClean="0"/>
              <a:t>初级检索＋二次检索</a:t>
            </a:r>
          </a:p>
          <a:p>
            <a:pPr lvl="1" eaLnBrk="1" hangingPunct="1"/>
            <a:r>
              <a:rPr lang="zh-CN" altLang="en-US" smtClean="0"/>
              <a:t>高级检索</a:t>
            </a:r>
          </a:p>
          <a:p>
            <a:pPr lvl="1" eaLnBrk="1" hangingPunct="1"/>
            <a:r>
              <a:rPr lang="zh-CN" altLang="en-US" smtClean="0"/>
              <a:t>限定：主题（篇名＋文摘＋关键词）</a:t>
            </a:r>
          </a:p>
          <a:p>
            <a:pPr eaLnBrk="1" hangingPunct="1"/>
            <a:r>
              <a:rPr lang="zh-CN" altLang="en-US" smtClean="0"/>
              <a:t>维普</a:t>
            </a:r>
          </a:p>
          <a:p>
            <a:pPr lvl="1" eaLnBrk="1" hangingPunct="1"/>
            <a:r>
              <a:rPr lang="zh-CN" altLang="en-US" smtClean="0"/>
              <a:t>传统检索＋二次检索</a:t>
            </a:r>
          </a:p>
          <a:p>
            <a:pPr lvl="1" eaLnBrk="1" hangingPunct="1"/>
            <a:r>
              <a:rPr lang="zh-CN" altLang="en-US" smtClean="0"/>
              <a:t>高级检索</a:t>
            </a:r>
          </a:p>
          <a:p>
            <a:pPr lvl="1" eaLnBrk="1" hangingPunct="1"/>
            <a:r>
              <a:rPr lang="zh-CN" altLang="en-US" smtClean="0"/>
              <a:t>限定：</a:t>
            </a:r>
            <a:r>
              <a:rPr lang="en-US" altLang="zh-CN" smtClean="0"/>
              <a:t>M</a:t>
            </a:r>
            <a:r>
              <a:rPr lang="zh-CN" altLang="en-US" smtClean="0"/>
              <a:t>＝篇名＋关键词</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507413" cy="993775"/>
          </a:xfrm>
        </p:spPr>
        <p:txBody>
          <a:bodyPr/>
          <a:lstStyle/>
          <a:p>
            <a:pPr eaLnBrk="1" hangingPunct="1"/>
            <a:r>
              <a:rPr lang="zh-CN" altLang="en-US" sz="3600" smtClean="0">
                <a:latin typeface="方正舒体" pitchFamily="2" charset="-122"/>
                <a:ea typeface="方正舒体" pitchFamily="2" charset="-122"/>
              </a:rPr>
              <a:t>三、实例演示：</a:t>
            </a:r>
            <a:r>
              <a:rPr lang="zh-CN" altLang="en-US" sz="3600" smtClean="0"/>
              <a:t>如何利用相关信息投稿</a:t>
            </a:r>
          </a:p>
        </p:txBody>
      </p:sp>
      <p:sp>
        <p:nvSpPr>
          <p:cNvPr id="107523" name="Rectangle 3"/>
          <p:cNvSpPr>
            <a:spLocks noGrp="1" noChangeArrowheads="1"/>
          </p:cNvSpPr>
          <p:nvPr>
            <p:ph idx="1"/>
          </p:nvPr>
        </p:nvSpPr>
        <p:spPr>
          <a:xfrm>
            <a:off x="971550" y="2565400"/>
            <a:ext cx="7715250" cy="3560763"/>
          </a:xfrm>
        </p:spPr>
        <p:txBody>
          <a:bodyPr/>
          <a:lstStyle/>
          <a:p>
            <a:pPr eaLnBrk="1" hangingPunct="1"/>
            <a:r>
              <a:rPr lang="en-US" altLang="zh-CN" sz="3600" smtClean="0"/>
              <a:t>CNKI</a:t>
            </a:r>
            <a:r>
              <a:rPr lang="zh-CN" altLang="en-US" sz="3600" smtClean="0"/>
              <a:t>中国期刊全文数据库期刊投稿信息</a:t>
            </a:r>
          </a:p>
          <a:p>
            <a:pPr eaLnBrk="1" hangingPunct="1"/>
            <a:endParaRPr lang="zh-CN" altLang="en-US" sz="3600" smtClean="0"/>
          </a:p>
          <a:p>
            <a:pPr eaLnBrk="1" hangingPunct="1"/>
            <a:r>
              <a:rPr lang="zh-CN" altLang="en-US" sz="3600" smtClean="0">
                <a:latin typeface="方正舒体" pitchFamily="2" charset="-122"/>
                <a:ea typeface="方正舒体" pitchFamily="2" charset="-122"/>
              </a:rPr>
              <a:t>维普中文科技期刊数据库投稿信息</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zh-CN" smtClean="0"/>
              <a:t>CNKI</a:t>
            </a:r>
            <a:r>
              <a:rPr lang="zh-CN" altLang="en-US" smtClean="0"/>
              <a:t>期刊投稿信息</a:t>
            </a:r>
          </a:p>
        </p:txBody>
      </p:sp>
      <p:sp>
        <p:nvSpPr>
          <p:cNvPr id="108547" name="Rectangle 3"/>
          <p:cNvSpPr>
            <a:spLocks noGrp="1" noChangeArrowheads="1"/>
          </p:cNvSpPr>
          <p:nvPr>
            <p:ph idx="1"/>
          </p:nvPr>
        </p:nvSpPr>
        <p:spPr/>
        <p:txBody>
          <a:bodyPr/>
          <a:lstStyle/>
          <a:p>
            <a:pPr eaLnBrk="1" hangingPunct="1"/>
            <a:endParaRPr lang="zh-CN" altLang="zh-CN" smtClean="0"/>
          </a:p>
        </p:txBody>
      </p:sp>
      <p:pic>
        <p:nvPicPr>
          <p:cNvPr id="108548" name="Picture 4"/>
          <p:cNvPicPr>
            <a:picLocks noChangeAspect="1" noChangeArrowheads="1"/>
          </p:cNvPicPr>
          <p:nvPr/>
        </p:nvPicPr>
        <p:blipFill>
          <a:blip r:embed="rId3" cstate="print"/>
          <a:srcRect/>
          <a:stretch>
            <a:fillRect/>
          </a:stretch>
        </p:blipFill>
        <p:spPr bwMode="auto">
          <a:xfrm>
            <a:off x="0" y="1268413"/>
            <a:ext cx="9144000" cy="5245100"/>
          </a:xfrm>
          <a:prstGeom prst="rect">
            <a:avLst/>
          </a:prstGeom>
          <a:noFill/>
          <a:ln w="9525">
            <a:noFill/>
            <a:miter lim="800000"/>
            <a:headEnd/>
            <a:tailEnd/>
          </a:ln>
        </p:spPr>
      </p:pic>
      <p:sp>
        <p:nvSpPr>
          <p:cNvPr id="66565" name="Rectangle 5"/>
          <p:cNvSpPr>
            <a:spLocks noChangeArrowheads="1"/>
          </p:cNvSpPr>
          <p:nvPr/>
        </p:nvSpPr>
        <p:spPr bwMode="auto">
          <a:xfrm>
            <a:off x="971550" y="4292600"/>
            <a:ext cx="2952750" cy="2232025"/>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fade">
                                      <p:cBhvr>
                                        <p:cTn id="7" dur="1000"/>
                                        <p:tgtEl>
                                          <p:spTgt spid="66565"/>
                                        </p:tgtEl>
                                      </p:cBhvr>
                                    </p:animEffect>
                                    <p:anim calcmode="lin" valueType="num">
                                      <p:cBhvr>
                                        <p:cTn id="8" dur="1000" fill="hold"/>
                                        <p:tgtEl>
                                          <p:spTgt spid="66565"/>
                                        </p:tgtEl>
                                        <p:attrNameLst>
                                          <p:attrName>ppt_x</p:attrName>
                                        </p:attrNameLst>
                                      </p:cBhvr>
                                      <p:tavLst>
                                        <p:tav tm="0">
                                          <p:val>
                                            <p:strVal val="#ppt_x"/>
                                          </p:val>
                                        </p:tav>
                                        <p:tav tm="100000">
                                          <p:val>
                                            <p:strVal val="#ppt_x"/>
                                          </p:val>
                                        </p:tav>
                                      </p:tavLst>
                                    </p:anim>
                                    <p:anim calcmode="lin" valueType="num">
                                      <p:cBhvr>
                                        <p:cTn id="9" dur="900" decel="100000" fill="hold"/>
                                        <p:tgtEl>
                                          <p:spTgt spid="665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457200" y="274638"/>
            <a:ext cx="3898900" cy="993775"/>
          </a:xfrm>
          <a:solidFill>
            <a:schemeClr val="bg1"/>
          </a:solidFill>
          <a:effectLst>
            <a:outerShdw dist="35921" dir="2700000" algn="ctr" rotWithShape="0">
              <a:schemeClr val="bg2"/>
            </a:outerShdw>
          </a:effectLst>
        </p:spPr>
        <p:txBody>
          <a:bodyPr/>
          <a:lstStyle/>
          <a:p>
            <a:pPr eaLnBrk="1" hangingPunct="1">
              <a:defRPr/>
            </a:pPr>
            <a:r>
              <a:rPr lang="zh-CN" altLang="en-US" sz="4800" b="0" smtClean="0">
                <a:solidFill>
                  <a:schemeClr val="tx1"/>
                </a:solidFill>
                <a:ea typeface="华文中宋" pitchFamily="2" charset="-122"/>
              </a:rPr>
              <a:t>检索利用</a:t>
            </a:r>
          </a:p>
        </p:txBody>
      </p:sp>
      <p:sp>
        <p:nvSpPr>
          <p:cNvPr id="158723" name="Rectangle 3"/>
          <p:cNvSpPr>
            <a:spLocks noGrp="1" noChangeArrowheads="1"/>
          </p:cNvSpPr>
          <p:nvPr>
            <p:ph idx="1"/>
          </p:nvPr>
        </p:nvSpPr>
        <p:spPr>
          <a:xfrm>
            <a:off x="2268538" y="1989138"/>
            <a:ext cx="6570662" cy="4335462"/>
          </a:xfrm>
        </p:spPr>
        <p:txBody>
          <a:bodyPr/>
          <a:lstStyle/>
          <a:p>
            <a:pPr algn="just" eaLnBrk="1" hangingPunct="1">
              <a:buFont typeface="Wingdings" pitchFamily="2" charset="2"/>
              <a:buNone/>
            </a:pPr>
            <a:r>
              <a:rPr lang="zh-CN" altLang="en-US" b="1" smtClean="0">
                <a:ea typeface="仿宋_GB2312" pitchFamily="49" charset="-122"/>
              </a:rPr>
              <a:t>一、</a:t>
            </a:r>
            <a:r>
              <a:rPr kumimoji="1" lang="zh-CN" altLang="en-US" b="1" smtClean="0"/>
              <a:t>传统检索</a:t>
            </a:r>
            <a:endParaRPr lang="zh-CN" altLang="en-US" b="1" smtClean="0">
              <a:ea typeface="仿宋_GB2312" pitchFamily="49" charset="-122"/>
            </a:endParaRPr>
          </a:p>
          <a:p>
            <a:pPr algn="just" eaLnBrk="1" hangingPunct="1">
              <a:buFont typeface="Wingdings" pitchFamily="2" charset="2"/>
              <a:buNone/>
            </a:pPr>
            <a:r>
              <a:rPr lang="zh-CN" altLang="en-US" b="1" smtClean="0">
                <a:ea typeface="仿宋_GB2312" pitchFamily="49" charset="-122"/>
              </a:rPr>
              <a:t>二、快速检索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三、高级检索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四、分类检索</a:t>
            </a:r>
            <a:endParaRPr lang="zh-CN" altLang="en-US" smtClean="0">
              <a:ea typeface="Arial Unicode MS" pitchFamily="34" charset="-122"/>
              <a:cs typeface="Arial Unicode MS" pitchFamily="34" charset="-122"/>
            </a:endParaRPr>
          </a:p>
          <a:p>
            <a:pPr algn="just" eaLnBrk="1" hangingPunct="1">
              <a:buFont typeface="Wingdings" pitchFamily="2" charset="2"/>
              <a:buNone/>
            </a:pPr>
            <a:r>
              <a:rPr lang="zh-CN" altLang="en-US" b="1" smtClean="0">
                <a:ea typeface="仿宋_GB2312" pitchFamily="49" charset="-122"/>
              </a:rPr>
              <a:t>五、期刊导航</a:t>
            </a:r>
            <a:r>
              <a:rPr lang="zh-CN" altLang="en-US" smtClean="0"/>
              <a:t> </a:t>
            </a:r>
            <a:endParaRPr lang="zh-CN" altLang="en-US" smtClean="0">
              <a:ea typeface="Arial Unicode MS" pitchFamily="34" charset="-122"/>
              <a:cs typeface="Arial Unicode MS" pitchFamily="34" charset="-122"/>
            </a:endParaRPr>
          </a:p>
          <a:p>
            <a:pPr eaLnBrk="1" hangingPunct="1">
              <a:buFont typeface="Wingdings" pitchFamily="2" charset="2"/>
              <a:buNone/>
            </a:pPr>
            <a:r>
              <a:rPr lang="zh-CN" altLang="en-US" b="1" smtClean="0">
                <a:ea typeface="仿宋_GB2312" pitchFamily="49" charset="-122"/>
              </a:rPr>
              <a:t>六、检索结果显示及全文下载</a:t>
            </a:r>
            <a:endParaRPr lang="zh-CN" altLang="en-US" smtClean="0"/>
          </a:p>
          <a:p>
            <a:pPr eaLnBrk="1" hangingPunct="1">
              <a:buFont typeface="Wingdings" pitchFamily="2" charset="2"/>
              <a:buNone/>
            </a:pPr>
            <a:r>
              <a:rPr lang="zh-CN" altLang="en-US" b="1" smtClean="0">
                <a:latin typeface="仿宋_GB2312" pitchFamily="49" charset="-122"/>
                <a:ea typeface="仿宋_GB2312" pitchFamily="49" charset="-122"/>
              </a:rPr>
              <a:t>七、我的数据库</a:t>
            </a:r>
            <a:endParaRPr lang="zh-CN" altLang="en-US" b="1" smtClean="0">
              <a:ea typeface="仿宋_GB2312" pitchFamily="49" charset="-122"/>
            </a:endParaRPr>
          </a:p>
          <a:p>
            <a:pPr eaLnBrk="1" hangingPunct="1">
              <a:buFont typeface="Wingdings" pitchFamily="2" charset="2"/>
              <a:buNone/>
            </a:pPr>
            <a:endParaRPr lang="en-US" altLang="zh-CN" sz="3600" b="1"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872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pic>
        <p:nvPicPr>
          <p:cNvPr id="109571" name="Picture 3"/>
          <p:cNvPicPr>
            <a:picLocks noGrp="1" noChangeAspect="1" noChangeArrowheads="1"/>
          </p:cNvPicPr>
          <p:nvPr>
            <p:ph idx="1"/>
          </p:nvPr>
        </p:nvPicPr>
        <p:blipFill>
          <a:blip r:embed="rId3" cstate="print"/>
          <a:stretch>
            <a:fillRect/>
          </a:stretch>
        </p:blipFill>
        <p:spPr>
          <a:xfrm>
            <a:off x="1447800" y="1600200"/>
            <a:ext cx="6248400" cy="4686300"/>
          </a:xfrm>
        </p:spPr>
      </p:pic>
      <p:sp>
        <p:nvSpPr>
          <p:cNvPr id="60420" name="Line 4"/>
          <p:cNvSpPr>
            <a:spLocks noChangeShapeType="1"/>
          </p:cNvSpPr>
          <p:nvPr/>
        </p:nvSpPr>
        <p:spPr bwMode="auto">
          <a:xfrm flipH="1" flipV="1">
            <a:off x="6516688" y="3644900"/>
            <a:ext cx="936625" cy="792163"/>
          </a:xfrm>
          <a:prstGeom prst="line">
            <a:avLst/>
          </a:prstGeom>
          <a:noFill/>
          <a:ln w="76200">
            <a:solidFill>
              <a:srgbClr val="FF3300"/>
            </a:solidFill>
            <a:round/>
            <a:headEnd/>
            <a:tailEnd type="triangle" w="med" len="med"/>
          </a:ln>
        </p:spPr>
        <p:txBody>
          <a:bodyPr/>
          <a:lstStyle/>
          <a:p>
            <a:endParaRPr lang="zh-CN" altLang="en-US"/>
          </a:p>
        </p:txBody>
      </p:sp>
      <p:sp>
        <p:nvSpPr>
          <p:cNvPr id="60421" name="Rectangle 5"/>
          <p:cNvSpPr>
            <a:spLocks noChangeArrowheads="1"/>
          </p:cNvSpPr>
          <p:nvPr/>
        </p:nvSpPr>
        <p:spPr bwMode="auto">
          <a:xfrm>
            <a:off x="2555875" y="4508500"/>
            <a:ext cx="4464050" cy="720725"/>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1+#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0421"/>
                                        </p:tgtEl>
                                        <p:attrNameLst>
                                          <p:attrName>style.visibility</p:attrName>
                                        </p:attrNameLst>
                                      </p:cBhvr>
                                      <p:to>
                                        <p:strVal val="visible"/>
                                      </p:to>
                                    </p:set>
                                    <p:animEffect transition="in" filter="diamond(in)">
                                      <p:cBhvr>
                                        <p:cTn id="13"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grpSp>
        <p:nvGrpSpPr>
          <p:cNvPr id="2" name="Group 3"/>
          <p:cNvGrpSpPr>
            <a:grpSpLocks/>
          </p:cNvGrpSpPr>
          <p:nvPr/>
        </p:nvGrpSpPr>
        <p:grpSpPr bwMode="auto">
          <a:xfrm>
            <a:off x="0" y="1484313"/>
            <a:ext cx="9144000" cy="5029200"/>
            <a:chOff x="0" y="935"/>
            <a:chExt cx="5760" cy="3168"/>
          </a:xfrm>
        </p:grpSpPr>
        <p:pic>
          <p:nvPicPr>
            <p:cNvPr id="110596" name="Picture 4"/>
            <p:cNvPicPr>
              <a:picLocks noChangeAspect="1" noChangeArrowheads="1"/>
            </p:cNvPicPr>
            <p:nvPr/>
          </p:nvPicPr>
          <p:blipFill>
            <a:blip r:embed="rId2" cstate="print"/>
            <a:srcRect/>
            <a:stretch>
              <a:fillRect/>
            </a:stretch>
          </p:blipFill>
          <p:spPr bwMode="auto">
            <a:xfrm>
              <a:off x="0" y="935"/>
              <a:ext cx="5760" cy="3168"/>
            </a:xfrm>
            <a:prstGeom prst="rect">
              <a:avLst/>
            </a:prstGeom>
            <a:noFill/>
            <a:ln w="9525">
              <a:noFill/>
              <a:miter lim="800000"/>
              <a:headEnd/>
              <a:tailEnd/>
            </a:ln>
          </p:spPr>
        </p:pic>
        <p:sp>
          <p:nvSpPr>
            <p:cNvPr id="110597" name="Line 5"/>
            <p:cNvSpPr>
              <a:spLocks noChangeShapeType="1"/>
            </p:cNvSpPr>
            <p:nvPr/>
          </p:nvSpPr>
          <p:spPr bwMode="auto">
            <a:xfrm flipV="1">
              <a:off x="1020" y="3249"/>
              <a:ext cx="681" cy="0"/>
            </a:xfrm>
            <a:prstGeom prst="line">
              <a:avLst/>
            </a:prstGeom>
            <a:noFill/>
            <a:ln w="76200">
              <a:solidFill>
                <a:srgbClr val="FF3300"/>
              </a:solidFill>
              <a:round/>
              <a:headEnd/>
              <a:tailEnd type="triangle" w="med" len="med"/>
            </a:ln>
          </p:spPr>
          <p:txBody>
            <a:bodyPr/>
            <a:lstStyle/>
            <a:p>
              <a:endParaRPr lang="zh-CN" altLang="en-US"/>
            </a:p>
          </p:txBody>
        </p:sp>
        <p:sp>
          <p:nvSpPr>
            <p:cNvPr id="110598" name="Text Box 6"/>
            <p:cNvSpPr txBox="1">
              <a:spLocks noChangeArrowheads="1"/>
            </p:cNvSpPr>
            <p:nvPr/>
          </p:nvSpPr>
          <p:spPr bwMode="auto">
            <a:xfrm>
              <a:off x="612" y="2341"/>
              <a:ext cx="423" cy="1679"/>
            </a:xfrm>
            <a:prstGeom prst="rect">
              <a:avLst/>
            </a:prstGeom>
            <a:solidFill>
              <a:schemeClr val="folHlink"/>
            </a:solidFill>
            <a:ln w="9525">
              <a:noFill/>
              <a:miter lim="800000"/>
              <a:headEnd/>
              <a:tailEnd/>
            </a:ln>
          </p:spPr>
          <p:txBody>
            <a:bodyPr vert="eaVert">
              <a:spAutoFit/>
            </a:bodyPr>
            <a:lstStyle/>
            <a:p>
              <a:pPr algn="l">
                <a:spcBef>
                  <a:spcPct val="50000"/>
                </a:spcBef>
              </a:pPr>
              <a:r>
                <a:rPr lang="zh-CN" altLang="en-US" sz="3200">
                  <a:solidFill>
                    <a:srgbClr val="FF3300"/>
                  </a:solidFill>
                </a:rPr>
                <a:t>期刊变更情况</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pic>
        <p:nvPicPr>
          <p:cNvPr id="111619" name="Picture 3"/>
          <p:cNvPicPr>
            <a:picLocks noGrp="1" noChangeAspect="1" noChangeArrowheads="1"/>
          </p:cNvPicPr>
          <p:nvPr>
            <p:ph idx="1"/>
          </p:nvPr>
        </p:nvPicPr>
        <p:blipFill>
          <a:blip r:embed="rId2" cstate="print"/>
          <a:stretch>
            <a:fillRect/>
          </a:stretch>
        </p:blipFill>
        <p:spPr>
          <a:xfrm>
            <a:off x="1447800" y="1600200"/>
            <a:ext cx="6248400" cy="4686300"/>
          </a:xfrm>
        </p:spPr>
      </p:pic>
      <p:grpSp>
        <p:nvGrpSpPr>
          <p:cNvPr id="2" name="Group 4"/>
          <p:cNvGrpSpPr>
            <a:grpSpLocks/>
          </p:cNvGrpSpPr>
          <p:nvPr/>
        </p:nvGrpSpPr>
        <p:grpSpPr bwMode="auto">
          <a:xfrm>
            <a:off x="5940425" y="2897188"/>
            <a:ext cx="1463675" cy="3960812"/>
            <a:chOff x="3742" y="1825"/>
            <a:chExt cx="922" cy="2495"/>
          </a:xfrm>
        </p:grpSpPr>
        <p:sp>
          <p:nvSpPr>
            <p:cNvPr id="111622" name="Line 5"/>
            <p:cNvSpPr>
              <a:spLocks noChangeShapeType="1"/>
            </p:cNvSpPr>
            <p:nvPr/>
          </p:nvSpPr>
          <p:spPr bwMode="auto">
            <a:xfrm flipH="1" flipV="1">
              <a:off x="3742" y="2976"/>
              <a:ext cx="499" cy="0"/>
            </a:xfrm>
            <a:prstGeom prst="line">
              <a:avLst/>
            </a:prstGeom>
            <a:noFill/>
            <a:ln w="76200">
              <a:solidFill>
                <a:srgbClr val="FF3300"/>
              </a:solidFill>
              <a:round/>
              <a:headEnd/>
              <a:tailEnd type="triangle" w="med" len="med"/>
            </a:ln>
          </p:spPr>
          <p:txBody>
            <a:bodyPr/>
            <a:lstStyle/>
            <a:p>
              <a:endParaRPr lang="zh-CN" altLang="en-US"/>
            </a:p>
          </p:txBody>
        </p:sp>
        <p:sp>
          <p:nvSpPr>
            <p:cNvPr id="111623" name="Text Box 6"/>
            <p:cNvSpPr txBox="1">
              <a:spLocks noChangeArrowheads="1"/>
            </p:cNvSpPr>
            <p:nvPr/>
          </p:nvSpPr>
          <p:spPr bwMode="auto">
            <a:xfrm>
              <a:off x="4241" y="1825"/>
              <a:ext cx="423" cy="2495"/>
            </a:xfrm>
            <a:prstGeom prst="rect">
              <a:avLst/>
            </a:prstGeom>
            <a:solidFill>
              <a:schemeClr val="folHlink"/>
            </a:solidFill>
            <a:ln w="9525">
              <a:noFill/>
              <a:miter lim="800000"/>
              <a:headEnd/>
              <a:tailEnd/>
            </a:ln>
          </p:spPr>
          <p:txBody>
            <a:bodyPr vert="eaVert">
              <a:spAutoFit/>
            </a:bodyPr>
            <a:lstStyle/>
            <a:p>
              <a:pPr algn="l">
                <a:spcBef>
                  <a:spcPct val="50000"/>
                </a:spcBef>
              </a:pPr>
              <a:r>
                <a:rPr lang="zh-CN" altLang="en-US" sz="3200">
                  <a:solidFill>
                    <a:srgbClr val="FF3300"/>
                  </a:solidFill>
                </a:rPr>
                <a:t>国外数据库收录情况</a:t>
              </a:r>
            </a:p>
          </p:txBody>
        </p:sp>
      </p:grpSp>
      <p:sp>
        <p:nvSpPr>
          <p:cNvPr id="111621" name="Rectangle 7"/>
          <p:cNvSpPr>
            <a:spLocks noChangeArrowheads="1"/>
          </p:cNvSpPr>
          <p:nvPr/>
        </p:nvSpPr>
        <p:spPr bwMode="auto">
          <a:xfrm>
            <a:off x="2555875" y="4652963"/>
            <a:ext cx="3384550" cy="720725"/>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pic>
        <p:nvPicPr>
          <p:cNvPr id="112643" name="Picture 3"/>
          <p:cNvPicPr>
            <a:picLocks noGrp="1" noChangeAspect="1" noChangeArrowheads="1"/>
          </p:cNvPicPr>
          <p:nvPr>
            <p:ph idx="1"/>
          </p:nvPr>
        </p:nvPicPr>
        <p:blipFill>
          <a:blip r:embed="rId3" cstate="print"/>
          <a:stretch>
            <a:fillRect/>
          </a:stretch>
        </p:blipFill>
        <p:spPr>
          <a:xfrm>
            <a:off x="1447800" y="1600200"/>
            <a:ext cx="6248400" cy="4686300"/>
          </a:xfrm>
        </p:spPr>
      </p:pic>
      <p:sp>
        <p:nvSpPr>
          <p:cNvPr id="112644" name="Rectangle 4"/>
          <p:cNvSpPr>
            <a:spLocks noChangeArrowheads="1"/>
          </p:cNvSpPr>
          <p:nvPr/>
        </p:nvSpPr>
        <p:spPr bwMode="auto">
          <a:xfrm>
            <a:off x="3563938" y="4941888"/>
            <a:ext cx="1079500" cy="288925"/>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pic>
        <p:nvPicPr>
          <p:cNvPr id="113667" name="Picture 3"/>
          <p:cNvPicPr>
            <a:picLocks noGrp="1" noChangeAspect="1" noChangeArrowheads="1"/>
          </p:cNvPicPr>
          <p:nvPr>
            <p:ph idx="1"/>
          </p:nvPr>
        </p:nvPicPr>
        <p:blipFill>
          <a:blip r:embed="rId3" cstate="print"/>
          <a:stretch>
            <a:fillRect/>
          </a:stretch>
        </p:blipFill>
        <p:spPr>
          <a:xfrm>
            <a:off x="1447800" y="1600200"/>
            <a:ext cx="6248400" cy="4686300"/>
          </a:xfrm>
        </p:spPr>
      </p:pic>
      <p:sp>
        <p:nvSpPr>
          <p:cNvPr id="113668" name="Rectangle 4"/>
          <p:cNvSpPr>
            <a:spLocks noChangeArrowheads="1"/>
          </p:cNvSpPr>
          <p:nvPr/>
        </p:nvSpPr>
        <p:spPr bwMode="auto">
          <a:xfrm>
            <a:off x="4356100" y="4868863"/>
            <a:ext cx="1295400" cy="431800"/>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CN" altLang="en-US" sz="3200" smtClean="0">
                <a:latin typeface="方正舒体" pitchFamily="2" charset="-122"/>
                <a:ea typeface="方正舒体" pitchFamily="2" charset="-122"/>
              </a:rPr>
              <a:t>维普中文科技期刊数据库投稿信息</a:t>
            </a:r>
          </a:p>
        </p:txBody>
      </p:sp>
      <p:pic>
        <p:nvPicPr>
          <p:cNvPr id="114691" name="Picture 3"/>
          <p:cNvPicPr>
            <a:picLocks noGrp="1" noChangeAspect="1" noChangeArrowheads="1"/>
          </p:cNvPicPr>
          <p:nvPr>
            <p:ph idx="1"/>
          </p:nvPr>
        </p:nvPicPr>
        <p:blipFill>
          <a:blip r:embed="rId3" cstate="print"/>
          <a:stretch>
            <a:fillRect/>
          </a:stretch>
        </p:blipFill>
        <p:spPr>
          <a:xfrm>
            <a:off x="1447800" y="1600200"/>
            <a:ext cx="6248400" cy="4686300"/>
          </a:xfrm>
        </p:spPr>
      </p:pic>
      <p:sp>
        <p:nvSpPr>
          <p:cNvPr id="114692" name="Rectangle 4"/>
          <p:cNvSpPr>
            <a:spLocks noChangeArrowheads="1"/>
          </p:cNvSpPr>
          <p:nvPr/>
        </p:nvSpPr>
        <p:spPr bwMode="auto">
          <a:xfrm>
            <a:off x="5508625" y="4797425"/>
            <a:ext cx="1295400" cy="431800"/>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aphicFrame>
          <p:nvGraphicFramePr>
            <p:cNvPr id="4100" name="Object 4"/>
            <p:cNvGraphicFramePr>
              <a:graphicFrameLocks noChangeAspect="1"/>
            </p:cNvGraphicFramePr>
            <p:nvPr/>
          </p:nvGraphicFramePr>
          <p:xfrm>
            <a:off x="0" y="0"/>
            <a:ext cx="5760" cy="4320"/>
          </p:xfrm>
          <a:graphic>
            <a:graphicData uri="http://schemas.openxmlformats.org/presentationml/2006/ole">
              <p:oleObj spid="_x0000_s2052" name="位图图像" r:id="rId3" imgW="8771429" imgH="5390476" progId="Paint.Picture">
                <p:embed/>
              </p:oleObj>
            </a:graphicData>
          </a:graphic>
        </p:graphicFrame>
        <p:grpSp>
          <p:nvGrpSpPr>
            <p:cNvPr id="3" name="Group 4"/>
            <p:cNvGrpSpPr>
              <a:grpSpLocks/>
            </p:cNvGrpSpPr>
            <p:nvPr/>
          </p:nvGrpSpPr>
          <p:grpSpPr bwMode="auto">
            <a:xfrm>
              <a:off x="432" y="480"/>
              <a:ext cx="2928" cy="2064"/>
              <a:chOff x="480" y="576"/>
              <a:chExt cx="2928" cy="2064"/>
            </a:xfrm>
          </p:grpSpPr>
          <p:sp>
            <p:nvSpPr>
              <p:cNvPr id="4125" name="Line 5"/>
              <p:cNvSpPr>
                <a:spLocks noChangeShapeType="1"/>
              </p:cNvSpPr>
              <p:nvPr/>
            </p:nvSpPr>
            <p:spPr bwMode="auto">
              <a:xfrm flipH="1" flipV="1">
                <a:off x="480" y="576"/>
                <a:ext cx="1440" cy="1824"/>
              </a:xfrm>
              <a:prstGeom prst="line">
                <a:avLst/>
              </a:prstGeom>
              <a:noFill/>
              <a:ln w="28575">
                <a:solidFill>
                  <a:srgbClr val="800080"/>
                </a:solidFill>
                <a:round/>
                <a:headEnd/>
                <a:tailEnd type="triangle" w="med" len="med"/>
              </a:ln>
            </p:spPr>
            <p:txBody>
              <a:bodyPr/>
              <a:lstStyle/>
              <a:p>
                <a:endParaRPr lang="zh-CN" altLang="en-US"/>
              </a:p>
            </p:txBody>
          </p:sp>
          <p:sp>
            <p:nvSpPr>
              <p:cNvPr id="4126" name="Rectangle 6"/>
              <p:cNvSpPr>
                <a:spLocks noChangeArrowheads="1"/>
              </p:cNvSpPr>
              <p:nvPr/>
            </p:nvSpPr>
            <p:spPr bwMode="auto">
              <a:xfrm>
                <a:off x="1728" y="1824"/>
                <a:ext cx="1680" cy="816"/>
              </a:xfrm>
              <a:prstGeom prst="rect">
                <a:avLst/>
              </a:prstGeom>
              <a:solidFill>
                <a:srgbClr val="800080"/>
              </a:solidFill>
              <a:ln w="9525">
                <a:noFill/>
                <a:miter lim="800000"/>
                <a:headEnd/>
                <a:tailEnd/>
              </a:ln>
            </p:spPr>
            <p:txBody>
              <a:bodyPr anchor="ctr"/>
              <a:lstStyle/>
              <a:p>
                <a:pPr algn="l">
                  <a:lnSpc>
                    <a:spcPct val="90000"/>
                  </a:lnSpc>
                  <a:spcBef>
                    <a:spcPct val="20000"/>
                  </a:spcBef>
                </a:pPr>
                <a:r>
                  <a:rPr kumimoji="1" lang="zh-CN" altLang="en-US" sz="1600">
                    <a:solidFill>
                      <a:srgbClr val="FF9900"/>
                    </a:solidFill>
                    <a:latin typeface="宋体" pitchFamily="2" charset="-122"/>
                    <a:ea typeface="华文中宋" pitchFamily="2" charset="-122"/>
                  </a:rPr>
                  <a:t>专辑导航</a:t>
                </a:r>
              </a:p>
              <a:p>
                <a:pPr algn="l">
                  <a:lnSpc>
                    <a:spcPct val="90000"/>
                  </a:lnSpc>
                  <a:spcBef>
                    <a:spcPct val="20000"/>
                  </a:spcBef>
                </a:pPr>
                <a:r>
                  <a:rPr kumimoji="1" lang="zh-CN" altLang="en-US" sz="1600">
                    <a:solidFill>
                      <a:schemeClr val="hlink"/>
                    </a:solidFill>
                    <a:latin typeface="宋体" pitchFamily="2" charset="-122"/>
                    <a:ea typeface="华文中宋" pitchFamily="2" charset="-122"/>
                  </a:rPr>
                  <a:t>专辑导航以数据库八大专辑为树形结构展开，用户可根据需求将检索范围限定在某一特定专辑。</a:t>
                </a:r>
                <a:endParaRPr kumimoji="1" lang="zh-CN" altLang="en-US" sz="1600">
                  <a:solidFill>
                    <a:schemeClr val="hlink"/>
                  </a:solidFill>
                  <a:latin typeface="Times New Roman" pitchFamily="18" charset="0"/>
                  <a:ea typeface="华文中宋" pitchFamily="2" charset="-122"/>
                </a:endParaRPr>
              </a:p>
            </p:txBody>
          </p:sp>
        </p:grpSp>
        <p:grpSp>
          <p:nvGrpSpPr>
            <p:cNvPr id="4" name="Group 7"/>
            <p:cNvGrpSpPr>
              <a:grpSpLocks/>
            </p:cNvGrpSpPr>
            <p:nvPr/>
          </p:nvGrpSpPr>
          <p:grpSpPr bwMode="auto">
            <a:xfrm>
              <a:off x="144" y="768"/>
              <a:ext cx="3024" cy="3172"/>
              <a:chOff x="144" y="768"/>
              <a:chExt cx="3024" cy="3172"/>
            </a:xfrm>
          </p:grpSpPr>
          <p:sp>
            <p:nvSpPr>
              <p:cNvPr id="4123" name="Line 8"/>
              <p:cNvSpPr>
                <a:spLocks noChangeShapeType="1"/>
              </p:cNvSpPr>
              <p:nvPr/>
            </p:nvSpPr>
            <p:spPr bwMode="auto">
              <a:xfrm flipH="1" flipV="1">
                <a:off x="144" y="768"/>
                <a:ext cx="1152" cy="2064"/>
              </a:xfrm>
              <a:prstGeom prst="line">
                <a:avLst/>
              </a:prstGeom>
              <a:noFill/>
              <a:ln w="28575">
                <a:solidFill>
                  <a:srgbClr val="000099"/>
                </a:solidFill>
                <a:round/>
                <a:headEnd/>
                <a:tailEnd type="triangle" w="med" len="med"/>
              </a:ln>
            </p:spPr>
            <p:txBody>
              <a:bodyPr/>
              <a:lstStyle/>
              <a:p>
                <a:endParaRPr lang="zh-CN" altLang="en-US"/>
              </a:p>
            </p:txBody>
          </p:sp>
          <p:sp>
            <p:nvSpPr>
              <p:cNvPr id="4124" name="Rectangle 9"/>
              <p:cNvSpPr>
                <a:spLocks noChangeArrowheads="1"/>
              </p:cNvSpPr>
              <p:nvPr/>
            </p:nvSpPr>
            <p:spPr bwMode="auto">
              <a:xfrm>
                <a:off x="1248" y="2832"/>
                <a:ext cx="1920" cy="1108"/>
              </a:xfrm>
              <a:prstGeom prst="rect">
                <a:avLst/>
              </a:prstGeom>
              <a:solidFill>
                <a:srgbClr val="000099"/>
              </a:solidFill>
              <a:ln w="9525">
                <a:noFill/>
                <a:miter lim="800000"/>
                <a:headEnd/>
                <a:tailEnd/>
              </a:ln>
            </p:spPr>
            <p:txBody>
              <a:bodyPr>
                <a:spAutoFit/>
              </a:bodyPr>
              <a:lstStyle/>
              <a:p>
                <a:pPr algn="l">
                  <a:lnSpc>
                    <a:spcPct val="90000"/>
                  </a:lnSpc>
                  <a:spcBef>
                    <a:spcPct val="50000"/>
                  </a:spcBef>
                </a:pPr>
                <a:r>
                  <a:rPr kumimoji="1" lang="zh-CN" altLang="en-US" sz="1600">
                    <a:solidFill>
                      <a:srgbClr val="FFCC00"/>
                    </a:solidFill>
                    <a:latin typeface="宋体" pitchFamily="2" charset="-122"/>
                    <a:ea typeface="华文中宋" pitchFamily="2" charset="-122"/>
                  </a:rPr>
                  <a:t>分类导航</a:t>
                </a:r>
              </a:p>
              <a:p>
                <a:pPr algn="l">
                  <a:lnSpc>
                    <a:spcPct val="90000"/>
                  </a:lnSpc>
                  <a:spcBef>
                    <a:spcPct val="50000"/>
                  </a:spcBef>
                </a:pPr>
                <a:r>
                  <a:rPr kumimoji="1" lang="zh-CN" altLang="en-US" sz="1600">
                    <a:solidFill>
                      <a:schemeClr val="hlink"/>
                    </a:solidFill>
                    <a:latin typeface="宋体" pitchFamily="2" charset="-122"/>
                    <a:ea typeface="华文中宋" pitchFamily="2" charset="-122"/>
                  </a:rPr>
                  <a:t>分类导航以</a:t>
                </a:r>
                <a:r>
                  <a:rPr kumimoji="1" lang="en-US" altLang="zh-CN" sz="1600">
                    <a:solidFill>
                      <a:schemeClr val="hlink"/>
                    </a:solidFill>
                    <a:latin typeface="宋体" pitchFamily="2" charset="-122"/>
                    <a:ea typeface="华文中宋" pitchFamily="2" charset="-122"/>
                  </a:rPr>
                  <a:t>《</a:t>
                </a:r>
                <a:r>
                  <a:rPr kumimoji="1" lang="zh-CN" altLang="en-US" sz="1600">
                    <a:solidFill>
                      <a:schemeClr val="hlink"/>
                    </a:solidFill>
                    <a:latin typeface="宋体" pitchFamily="2" charset="-122"/>
                    <a:ea typeface="华文中宋" pitchFamily="2" charset="-122"/>
                  </a:rPr>
                  <a:t>中国图书馆分类法</a:t>
                </a:r>
                <a:r>
                  <a:rPr kumimoji="1" lang="en-US" altLang="zh-CN" sz="1600">
                    <a:solidFill>
                      <a:schemeClr val="hlink"/>
                    </a:solidFill>
                    <a:latin typeface="宋体" pitchFamily="2" charset="-122"/>
                    <a:ea typeface="华文中宋" pitchFamily="2" charset="-122"/>
                  </a:rPr>
                  <a:t>》</a:t>
                </a:r>
                <a:r>
                  <a:rPr kumimoji="1" lang="zh-CN" altLang="en-US" sz="1600">
                    <a:solidFill>
                      <a:schemeClr val="hlink"/>
                    </a:solidFill>
                    <a:latin typeface="宋体" pitchFamily="2" charset="-122"/>
                    <a:ea typeface="华文中宋" pitchFamily="2" charset="-122"/>
                  </a:rPr>
                  <a:t>（第四版）为依据，覆盖中图法中所有学科范围，每一个学科分类都可以按树形结构展开，利用导航缩小检索范围，进而提高查准率和查询速度。</a:t>
                </a:r>
              </a:p>
            </p:txBody>
          </p:sp>
        </p:grpSp>
        <p:sp>
          <p:nvSpPr>
            <p:cNvPr id="4121" name="Line 10"/>
            <p:cNvSpPr>
              <a:spLocks noChangeShapeType="1"/>
            </p:cNvSpPr>
            <p:nvPr/>
          </p:nvSpPr>
          <p:spPr bwMode="auto">
            <a:xfrm flipH="1" flipV="1">
              <a:off x="1968" y="336"/>
              <a:ext cx="480" cy="480"/>
            </a:xfrm>
            <a:prstGeom prst="line">
              <a:avLst/>
            </a:prstGeom>
            <a:noFill/>
            <a:ln w="31750">
              <a:solidFill>
                <a:srgbClr val="99CCFF"/>
              </a:solidFill>
              <a:round/>
              <a:headEnd/>
              <a:tailEnd type="triangle" w="med" len="med"/>
            </a:ln>
          </p:spPr>
          <p:txBody>
            <a:bodyPr/>
            <a:lstStyle/>
            <a:p>
              <a:endParaRPr lang="zh-CN" altLang="en-US"/>
            </a:p>
          </p:txBody>
        </p:sp>
        <p:sp>
          <p:nvSpPr>
            <p:cNvPr id="240651" name="Rectangle 11"/>
            <p:cNvSpPr>
              <a:spLocks noChangeArrowheads="1"/>
            </p:cNvSpPr>
            <p:nvPr/>
          </p:nvSpPr>
          <p:spPr bwMode="auto">
            <a:xfrm>
              <a:off x="2400" y="624"/>
              <a:ext cx="1728" cy="912"/>
            </a:xfrm>
            <a:prstGeom prst="rect">
              <a:avLst/>
            </a:prstGeom>
            <a:solidFill>
              <a:srgbClr val="99CCFF"/>
            </a:solidFill>
            <a:ln>
              <a:noFill/>
            </a:ln>
            <a:effectLst/>
          </p:spPr>
          <p:txBody>
            <a:bodyPr anchor="ctr"/>
            <a:lstStyle/>
            <a:p>
              <a:pPr algn="l">
                <a:lnSpc>
                  <a:spcPct val="90000"/>
                </a:lnSpc>
                <a:spcBef>
                  <a:spcPct val="20000"/>
                </a:spcBef>
                <a:defRPr/>
              </a:pPr>
              <a:r>
                <a:rPr lang="en-US" altLang="zh-CN" sz="1600">
                  <a:effectLst>
                    <a:outerShdw blurRad="38100" dist="38100" dir="2700000" algn="tl">
                      <a:srgbClr val="000000"/>
                    </a:outerShdw>
                  </a:effectLst>
                  <a:latin typeface="宋体" pitchFamily="2" charset="-122"/>
                  <a:ea typeface="楷体_GB2312" pitchFamily="49" charset="-122"/>
                </a:rPr>
                <a:t/>
              </a:r>
              <a:br>
                <a:rPr lang="en-US" altLang="zh-CN" sz="1600">
                  <a:effectLst>
                    <a:outerShdw blurRad="38100" dist="38100" dir="2700000" algn="tl">
                      <a:srgbClr val="000000"/>
                    </a:outerShdw>
                  </a:effectLst>
                  <a:latin typeface="宋体" pitchFamily="2" charset="-122"/>
                  <a:ea typeface="楷体_GB2312" pitchFamily="49" charset="-122"/>
                </a:rPr>
              </a:br>
              <a:r>
                <a:rPr lang="zh-CN" altLang="en-US" sz="1600">
                  <a:effectLst>
                    <a:outerShdw blurRad="38100" dist="38100" dir="2700000" algn="tl">
                      <a:srgbClr val="000000"/>
                    </a:outerShdw>
                  </a:effectLst>
                  <a:latin typeface="宋体" pitchFamily="2" charset="-122"/>
                </a:rPr>
                <a:t>期刊范围</a:t>
              </a:r>
              <a:r>
                <a:rPr lang="zh-CN" altLang="en-US" sz="1600">
                  <a:effectLst>
                    <a:outerShdw blurRad="38100" dist="38100" dir="2700000" algn="tl">
                      <a:srgbClr val="000000"/>
                    </a:outerShdw>
                  </a:effectLst>
                  <a:latin typeface="宋体" pitchFamily="2" charset="-122"/>
                  <a:ea typeface="楷体_GB2312" pitchFamily="49" charset="-122"/>
                </a:rPr>
                <a:t/>
              </a:r>
              <a:br>
                <a:rPr lang="zh-CN" altLang="en-US" sz="1600">
                  <a:effectLst>
                    <a:outerShdw blurRad="38100" dist="38100" dir="2700000" algn="tl">
                      <a:srgbClr val="000000"/>
                    </a:outerShdw>
                  </a:effectLst>
                  <a:latin typeface="宋体" pitchFamily="2" charset="-122"/>
                  <a:ea typeface="楷体_GB2312" pitchFamily="49" charset="-122"/>
                </a:rPr>
              </a:br>
              <a:r>
                <a:rPr lang="zh-CN" altLang="en-US" sz="1600">
                  <a:effectLst>
                    <a:outerShdw blurRad="38100" dist="38100" dir="2700000" algn="tl">
                      <a:srgbClr val="000000"/>
                    </a:outerShdw>
                  </a:effectLst>
                  <a:latin typeface="宋体" pitchFamily="2" charset="-122"/>
                  <a:ea typeface="楷体_GB2312" pitchFamily="49" charset="-122"/>
                </a:rPr>
                <a:t>由以前的全部期刊、重要期刊、核心期刊，增加</a:t>
              </a:r>
              <a:r>
                <a:rPr lang="en-US" altLang="zh-CN" sz="1600">
                  <a:effectLst>
                    <a:outerShdw blurRad="38100" dist="38100" dir="2700000" algn="tl">
                      <a:srgbClr val="000000"/>
                    </a:outerShdw>
                  </a:effectLst>
                  <a:latin typeface="宋体" pitchFamily="2" charset="-122"/>
                  <a:ea typeface="楷体_GB2312" pitchFamily="49" charset="-122"/>
                </a:rPr>
                <a:t>EI</a:t>
              </a:r>
              <a:r>
                <a:rPr lang="zh-CN" altLang="en-US" sz="1600">
                  <a:effectLst>
                    <a:outerShdw blurRad="38100" dist="38100" dir="2700000" algn="tl">
                      <a:srgbClr val="000000"/>
                    </a:outerShdw>
                  </a:effectLst>
                  <a:latin typeface="宋体" pitchFamily="2" charset="-122"/>
                  <a:ea typeface="楷体_GB2312" pitchFamily="49" charset="-122"/>
                </a:rPr>
                <a:t>来源期刊、</a:t>
              </a:r>
              <a:r>
                <a:rPr lang="en-US" altLang="zh-CN" sz="1600">
                  <a:effectLst>
                    <a:outerShdw blurRad="38100" dist="38100" dir="2700000" algn="tl">
                      <a:srgbClr val="000000"/>
                    </a:outerShdw>
                  </a:effectLst>
                  <a:latin typeface="宋体" pitchFamily="2" charset="-122"/>
                  <a:ea typeface="楷体_GB2312" pitchFamily="49" charset="-122"/>
                </a:rPr>
                <a:t>SCI</a:t>
              </a:r>
              <a:r>
                <a:rPr lang="zh-CN" altLang="en-US" sz="1600">
                  <a:effectLst>
                    <a:outerShdw blurRad="38100" dist="38100" dir="2700000" algn="tl">
                      <a:srgbClr val="000000"/>
                    </a:outerShdw>
                  </a:effectLst>
                  <a:latin typeface="宋体" pitchFamily="2" charset="-122"/>
                  <a:ea typeface="楷体_GB2312" pitchFamily="49" charset="-122"/>
                </a:rPr>
                <a:t>来源期刊、</a:t>
              </a:r>
              <a:r>
                <a:rPr lang="en-US" altLang="zh-CN" sz="1600">
                  <a:effectLst>
                    <a:outerShdw blurRad="38100" dist="38100" dir="2700000" algn="tl">
                      <a:srgbClr val="000000"/>
                    </a:outerShdw>
                  </a:effectLst>
                  <a:latin typeface="宋体" pitchFamily="2" charset="-122"/>
                  <a:ea typeface="楷体_GB2312" pitchFamily="49" charset="-122"/>
                </a:rPr>
                <a:t>CA</a:t>
              </a:r>
              <a:r>
                <a:rPr lang="zh-CN" altLang="en-US" sz="1600">
                  <a:effectLst>
                    <a:outerShdw blurRad="38100" dist="38100" dir="2700000" algn="tl">
                      <a:srgbClr val="000000"/>
                    </a:outerShdw>
                  </a:effectLst>
                  <a:latin typeface="宋体" pitchFamily="2" charset="-122"/>
                  <a:ea typeface="楷体_GB2312" pitchFamily="49" charset="-122"/>
                </a:rPr>
                <a:t>来源期刊、</a:t>
              </a:r>
              <a:r>
                <a:rPr lang="en-US" altLang="zh-CN" sz="1600">
                  <a:effectLst>
                    <a:outerShdw blurRad="38100" dist="38100" dir="2700000" algn="tl">
                      <a:srgbClr val="000000"/>
                    </a:outerShdw>
                  </a:effectLst>
                  <a:latin typeface="宋体" pitchFamily="2" charset="-122"/>
                  <a:ea typeface="楷体_GB2312" pitchFamily="49" charset="-122"/>
                </a:rPr>
                <a:t>CSCD</a:t>
              </a:r>
              <a:r>
                <a:rPr lang="zh-CN" altLang="en-US" sz="1600">
                  <a:effectLst>
                    <a:outerShdw blurRad="38100" dist="38100" dir="2700000" algn="tl">
                      <a:srgbClr val="000000"/>
                    </a:outerShdw>
                  </a:effectLst>
                  <a:latin typeface="宋体" pitchFamily="2" charset="-122"/>
                  <a:ea typeface="楷体_GB2312" pitchFamily="49" charset="-122"/>
                </a:rPr>
                <a:t>来源期刊、</a:t>
              </a:r>
              <a:r>
                <a:rPr lang="en-US" altLang="zh-CN" sz="1600">
                  <a:effectLst>
                    <a:outerShdw blurRad="38100" dist="38100" dir="2700000" algn="tl">
                      <a:srgbClr val="000000"/>
                    </a:outerShdw>
                  </a:effectLst>
                  <a:latin typeface="宋体" pitchFamily="2" charset="-122"/>
                  <a:ea typeface="楷体_GB2312" pitchFamily="49" charset="-122"/>
                </a:rPr>
                <a:t>CSSCI</a:t>
              </a:r>
              <a:r>
                <a:rPr lang="zh-CN" altLang="en-US" sz="1600">
                  <a:effectLst>
                    <a:outerShdw blurRad="38100" dist="38100" dir="2700000" algn="tl">
                      <a:srgbClr val="000000"/>
                    </a:outerShdw>
                  </a:effectLst>
                  <a:latin typeface="宋体" pitchFamily="2" charset="-122"/>
                  <a:ea typeface="楷体_GB2312" pitchFamily="49" charset="-122"/>
                </a:rPr>
                <a:t>来源期刊等。</a:t>
              </a:r>
              <a:r>
                <a:rPr lang="zh-CN" altLang="en-US" sz="1600">
                  <a:effectLst>
                    <a:outerShdw blurRad="38100" dist="38100" dir="2700000" algn="tl">
                      <a:srgbClr val="000000"/>
                    </a:outerShdw>
                  </a:effectLst>
                  <a:latin typeface="宋体" pitchFamily="2" charset="-122"/>
                </a:rPr>
                <a:t/>
              </a:r>
              <a:br>
                <a:rPr lang="zh-CN" altLang="en-US" sz="1600">
                  <a:effectLst>
                    <a:outerShdw blurRad="38100" dist="38100" dir="2700000" algn="tl">
                      <a:srgbClr val="000000"/>
                    </a:outerShdw>
                  </a:effectLst>
                  <a:latin typeface="宋体" pitchFamily="2" charset="-122"/>
                </a:rPr>
              </a:br>
              <a:endParaRPr lang="zh-CN" altLang="en-US" sz="1600">
                <a:effectLst>
                  <a:outerShdw blurRad="38100" dist="38100" dir="2700000" algn="tl">
                    <a:srgbClr val="000000"/>
                  </a:outerShdw>
                </a:effectLst>
                <a:latin typeface="宋体" pitchFamily="2" charset="-122"/>
              </a:endParaRPr>
            </a:p>
          </p:txBody>
        </p:sp>
      </p:grpSp>
      <p:sp>
        <p:nvSpPr>
          <p:cNvPr id="4102" name="Rectangle 12"/>
          <p:cNvSpPr>
            <a:spLocks noChangeArrowheads="1"/>
          </p:cNvSpPr>
          <p:nvPr/>
        </p:nvSpPr>
        <p:spPr bwMode="auto">
          <a:xfrm>
            <a:off x="2057400" y="2081213"/>
            <a:ext cx="9144000" cy="0"/>
          </a:xfrm>
          <a:prstGeom prst="rect">
            <a:avLst/>
          </a:prstGeom>
          <a:noFill/>
          <a:ln w="9525">
            <a:noFill/>
            <a:miter lim="800000"/>
            <a:headEnd/>
            <a:tailEnd/>
          </a:ln>
        </p:spPr>
        <p:txBody>
          <a:bodyPr>
            <a:spAutoFit/>
          </a:bodyPr>
          <a:lstStyle/>
          <a:p>
            <a:endParaRPr lang="zh-CN" altLang="en-US"/>
          </a:p>
        </p:txBody>
      </p:sp>
      <p:grpSp>
        <p:nvGrpSpPr>
          <p:cNvPr id="5" name="Group 13"/>
          <p:cNvGrpSpPr>
            <a:grpSpLocks/>
          </p:cNvGrpSpPr>
          <p:nvPr/>
        </p:nvGrpSpPr>
        <p:grpSpPr bwMode="auto">
          <a:xfrm>
            <a:off x="0" y="0"/>
            <a:ext cx="9144000" cy="6858000"/>
            <a:chOff x="0" y="0"/>
            <a:chExt cx="5760" cy="4320"/>
          </a:xfrm>
        </p:grpSpPr>
        <p:grpSp>
          <p:nvGrpSpPr>
            <p:cNvPr id="6" name="Group 14"/>
            <p:cNvGrpSpPr>
              <a:grpSpLocks/>
            </p:cNvGrpSpPr>
            <p:nvPr/>
          </p:nvGrpSpPr>
          <p:grpSpPr bwMode="auto">
            <a:xfrm>
              <a:off x="0" y="0"/>
              <a:ext cx="5760" cy="4320"/>
              <a:chOff x="0" y="0"/>
              <a:chExt cx="5760" cy="4320"/>
            </a:xfrm>
          </p:grpSpPr>
          <p:graphicFrame>
            <p:nvGraphicFramePr>
              <p:cNvPr id="4099" name="Object 3"/>
              <p:cNvGraphicFramePr>
                <a:graphicFrameLocks noChangeAspect="1"/>
              </p:cNvGraphicFramePr>
              <p:nvPr/>
            </p:nvGraphicFramePr>
            <p:xfrm>
              <a:off x="0" y="0"/>
              <a:ext cx="5760" cy="4320"/>
            </p:xfrm>
            <a:graphic>
              <a:graphicData uri="http://schemas.openxmlformats.org/presentationml/2006/ole">
                <p:oleObj spid="_x0000_s2051" name="位图图像" r:id="rId4" imgW="8771429" imgH="5428571" progId="Paint.Picture">
                  <p:embed/>
                </p:oleObj>
              </a:graphicData>
            </a:graphic>
          </p:graphicFrame>
          <p:sp>
            <p:nvSpPr>
              <p:cNvPr id="4116" name="Rectangle 16"/>
              <p:cNvSpPr>
                <a:spLocks noChangeArrowheads="1"/>
              </p:cNvSpPr>
              <p:nvPr/>
            </p:nvSpPr>
            <p:spPr bwMode="auto">
              <a:xfrm>
                <a:off x="384" y="240"/>
                <a:ext cx="768" cy="1824"/>
              </a:xfrm>
              <a:prstGeom prst="rect">
                <a:avLst/>
              </a:prstGeom>
              <a:noFill/>
              <a:ln w="28575">
                <a:solidFill>
                  <a:schemeClr val="accent1"/>
                </a:solidFill>
                <a:miter lim="800000"/>
                <a:headEnd/>
                <a:tailEnd/>
              </a:ln>
            </p:spPr>
            <p:txBody>
              <a:bodyPr wrap="none" anchor="ctr"/>
              <a:lstStyle/>
              <a:p>
                <a:endParaRPr lang="zh-CN" altLang="en-US"/>
              </a:p>
            </p:txBody>
          </p:sp>
          <p:sp>
            <p:nvSpPr>
              <p:cNvPr id="4117" name="Line 17"/>
              <p:cNvSpPr>
                <a:spLocks noChangeShapeType="1"/>
              </p:cNvSpPr>
              <p:nvPr/>
            </p:nvSpPr>
            <p:spPr bwMode="auto">
              <a:xfrm flipV="1">
                <a:off x="816" y="2016"/>
                <a:ext cx="0" cy="332"/>
              </a:xfrm>
              <a:prstGeom prst="line">
                <a:avLst/>
              </a:prstGeom>
              <a:noFill/>
              <a:ln w="28575">
                <a:solidFill>
                  <a:schemeClr val="accent1"/>
                </a:solidFill>
                <a:round/>
                <a:headEnd/>
                <a:tailEnd type="triangle" w="med" len="med"/>
              </a:ln>
            </p:spPr>
            <p:txBody>
              <a:bodyPr/>
              <a:lstStyle/>
              <a:p>
                <a:endParaRPr lang="zh-CN" altLang="en-US"/>
              </a:p>
            </p:txBody>
          </p:sp>
          <p:sp>
            <p:nvSpPr>
              <p:cNvPr id="4118" name="Rectangle 18"/>
              <p:cNvSpPr>
                <a:spLocks noChangeArrowheads="1"/>
              </p:cNvSpPr>
              <p:nvPr/>
            </p:nvSpPr>
            <p:spPr bwMode="auto">
              <a:xfrm>
                <a:off x="288" y="2352"/>
                <a:ext cx="2400" cy="659"/>
              </a:xfrm>
              <a:prstGeom prst="rect">
                <a:avLst/>
              </a:prstGeom>
              <a:solidFill>
                <a:schemeClr val="accent1"/>
              </a:solidFill>
              <a:ln w="9525">
                <a:noFill/>
                <a:miter lim="800000"/>
                <a:headEnd/>
                <a:tailEnd/>
              </a:ln>
            </p:spPr>
            <p:txBody>
              <a:bodyPr>
                <a:spAutoFit/>
              </a:bodyPr>
              <a:lstStyle/>
              <a:p>
                <a:pPr algn="l">
                  <a:lnSpc>
                    <a:spcPct val="90000"/>
                  </a:lnSpc>
                  <a:spcBef>
                    <a:spcPct val="50000"/>
                  </a:spcBef>
                </a:pPr>
                <a:r>
                  <a:rPr kumimoji="1" lang="zh-CN" altLang="en-US" sz="1600">
                    <a:solidFill>
                      <a:srgbClr val="FFFFFF"/>
                    </a:solidFill>
                    <a:latin typeface="华文中宋" pitchFamily="2" charset="-122"/>
                    <a:ea typeface="华文中宋" pitchFamily="2" charset="-122"/>
                  </a:rPr>
                  <a:t>检索入口限制 </a:t>
                </a:r>
              </a:p>
              <a:p>
                <a:pPr algn="l">
                  <a:lnSpc>
                    <a:spcPct val="90000"/>
                  </a:lnSpc>
                  <a:spcBef>
                    <a:spcPct val="50000"/>
                  </a:spcBef>
                </a:pPr>
                <a:r>
                  <a:rPr kumimoji="1" lang="zh-CN" altLang="en-US" sz="1500">
                    <a:solidFill>
                      <a:srgbClr val="FFFF66"/>
                    </a:solidFill>
                    <a:latin typeface="华文中宋" pitchFamily="2" charset="-122"/>
                  </a:rPr>
                  <a:t>增加作者简介、基金资助、栏目信息等检索入口；用户可以根据检索需要来设定适合的范围以获得更加精准的数据。</a:t>
                </a:r>
              </a:p>
            </p:txBody>
          </p:sp>
        </p:grpSp>
        <p:grpSp>
          <p:nvGrpSpPr>
            <p:cNvPr id="7" name="Group 19"/>
            <p:cNvGrpSpPr>
              <a:grpSpLocks/>
            </p:cNvGrpSpPr>
            <p:nvPr/>
          </p:nvGrpSpPr>
          <p:grpSpPr bwMode="auto">
            <a:xfrm>
              <a:off x="2400" y="0"/>
              <a:ext cx="2832" cy="2195"/>
              <a:chOff x="2352" y="0"/>
              <a:chExt cx="3072" cy="2195"/>
            </a:xfrm>
          </p:grpSpPr>
          <p:sp>
            <p:nvSpPr>
              <p:cNvPr id="4110" name="Rectangle 20"/>
              <p:cNvSpPr>
                <a:spLocks noChangeArrowheads="1"/>
              </p:cNvSpPr>
              <p:nvPr/>
            </p:nvSpPr>
            <p:spPr bwMode="auto">
              <a:xfrm>
                <a:off x="2352" y="0"/>
                <a:ext cx="1008" cy="240"/>
              </a:xfrm>
              <a:prstGeom prst="rect">
                <a:avLst/>
              </a:prstGeom>
              <a:noFill/>
              <a:ln w="22225">
                <a:solidFill>
                  <a:srgbClr val="FF0000"/>
                </a:solidFill>
                <a:miter lim="800000"/>
                <a:headEnd/>
                <a:tailEnd/>
              </a:ln>
            </p:spPr>
            <p:txBody>
              <a:bodyPr wrap="none" anchor="ctr"/>
              <a:lstStyle/>
              <a:p>
                <a:endParaRPr lang="zh-CN" altLang="en-US"/>
              </a:p>
            </p:txBody>
          </p:sp>
          <p:grpSp>
            <p:nvGrpSpPr>
              <p:cNvPr id="8" name="Group 21"/>
              <p:cNvGrpSpPr>
                <a:grpSpLocks/>
              </p:cNvGrpSpPr>
              <p:nvPr/>
            </p:nvGrpSpPr>
            <p:grpSpPr bwMode="auto">
              <a:xfrm>
                <a:off x="2784" y="240"/>
                <a:ext cx="2640" cy="1955"/>
                <a:chOff x="2784" y="240"/>
                <a:chExt cx="2640" cy="1955"/>
              </a:xfrm>
            </p:grpSpPr>
            <p:sp>
              <p:nvSpPr>
                <p:cNvPr id="4112" name="Line 22"/>
                <p:cNvSpPr>
                  <a:spLocks noChangeShapeType="1"/>
                </p:cNvSpPr>
                <p:nvPr/>
              </p:nvSpPr>
              <p:spPr bwMode="auto">
                <a:xfrm flipV="1">
                  <a:off x="2784" y="240"/>
                  <a:ext cx="0" cy="240"/>
                </a:xfrm>
                <a:prstGeom prst="line">
                  <a:avLst/>
                </a:prstGeom>
                <a:noFill/>
                <a:ln w="28575">
                  <a:solidFill>
                    <a:srgbClr val="FF3300"/>
                  </a:solidFill>
                  <a:round/>
                  <a:headEnd/>
                  <a:tailEnd type="triangle" w="med" len="med"/>
                </a:ln>
              </p:spPr>
              <p:txBody>
                <a:bodyPr/>
                <a:lstStyle/>
                <a:p>
                  <a:endParaRPr lang="zh-CN" altLang="en-US"/>
                </a:p>
              </p:txBody>
            </p:sp>
            <p:sp>
              <p:nvSpPr>
                <p:cNvPr id="4113" name="Rectangle 23"/>
                <p:cNvSpPr>
                  <a:spLocks noChangeArrowheads="1"/>
                </p:cNvSpPr>
                <p:nvPr/>
              </p:nvSpPr>
              <p:spPr bwMode="auto">
                <a:xfrm>
                  <a:off x="3504" y="1536"/>
                  <a:ext cx="1920" cy="659"/>
                </a:xfrm>
                <a:prstGeom prst="rect">
                  <a:avLst/>
                </a:prstGeom>
                <a:solidFill>
                  <a:srgbClr val="C0C0C0"/>
                </a:solidFill>
                <a:ln w="9525">
                  <a:noFill/>
                  <a:miter lim="800000"/>
                  <a:headEnd/>
                  <a:tailEnd/>
                </a:ln>
              </p:spPr>
              <p:txBody>
                <a:bodyPr>
                  <a:spAutoFit/>
                </a:bodyPr>
                <a:lstStyle/>
                <a:p>
                  <a:pPr algn="l">
                    <a:lnSpc>
                      <a:spcPct val="90000"/>
                    </a:lnSpc>
                    <a:spcBef>
                      <a:spcPct val="50000"/>
                    </a:spcBef>
                  </a:pPr>
                  <a:r>
                    <a:rPr kumimoji="1" lang="zh-CN" altLang="en-US" sz="1500">
                      <a:solidFill>
                        <a:srgbClr val="FF3300"/>
                      </a:solidFill>
                      <a:latin typeface="宋体" pitchFamily="2" charset="-122"/>
                    </a:rPr>
                    <a:t>出版年限限制</a:t>
                  </a:r>
                  <a:endParaRPr kumimoji="1" lang="zh-CN" altLang="en-US" sz="1500">
                    <a:solidFill>
                      <a:srgbClr val="FF3300"/>
                    </a:solidFill>
                    <a:latin typeface="Times New Roman" pitchFamily="18" charset="0"/>
                  </a:endParaRPr>
                </a:p>
                <a:p>
                  <a:pPr algn="l">
                    <a:lnSpc>
                      <a:spcPct val="90000"/>
                    </a:lnSpc>
                    <a:spcBef>
                      <a:spcPct val="50000"/>
                    </a:spcBef>
                  </a:pPr>
                  <a:r>
                    <a:rPr kumimoji="1" lang="zh-CN" altLang="en-US" sz="1500">
                      <a:latin typeface="宋体" pitchFamily="2" charset="-122"/>
                    </a:rPr>
                    <a:t>数据收录年限从</a:t>
                  </a:r>
                  <a:r>
                    <a:rPr kumimoji="1" lang="en-US" altLang="zh-CN" sz="1500">
                      <a:latin typeface="宋体" pitchFamily="2" charset="-122"/>
                    </a:rPr>
                    <a:t>1989</a:t>
                  </a:r>
                  <a:r>
                    <a:rPr kumimoji="1" lang="zh-CN" altLang="en-US" sz="1500">
                      <a:latin typeface="宋体" pitchFamily="2" charset="-122"/>
                    </a:rPr>
                    <a:t>年至今，检索时可进行年限选择限制，（如：选择从</a:t>
                  </a:r>
                  <a:r>
                    <a:rPr kumimoji="1" lang="en-US" altLang="zh-CN" sz="1500">
                      <a:latin typeface="宋体" pitchFamily="2" charset="-122"/>
                    </a:rPr>
                    <a:t>1989</a:t>
                  </a:r>
                  <a:r>
                    <a:rPr kumimoji="1" lang="zh-CN" altLang="en-US" sz="1500">
                      <a:latin typeface="宋体" pitchFamily="2" charset="-122"/>
                    </a:rPr>
                    <a:t>年到</a:t>
                  </a:r>
                  <a:r>
                    <a:rPr kumimoji="1" lang="en-US" altLang="zh-CN" sz="1500">
                      <a:latin typeface="宋体" pitchFamily="2" charset="-122"/>
                    </a:rPr>
                    <a:t>2005</a:t>
                  </a:r>
                  <a:r>
                    <a:rPr kumimoji="1" lang="zh-CN" altLang="en-US" sz="1500">
                      <a:latin typeface="宋体" pitchFamily="2" charset="-122"/>
                    </a:rPr>
                    <a:t>年</a:t>
                  </a:r>
                  <a:r>
                    <a:rPr kumimoji="1" lang="zh-CN" altLang="en-US" sz="1600">
                      <a:latin typeface="宋体" pitchFamily="2" charset="-122"/>
                    </a:rPr>
                    <a:t>）</a:t>
                  </a:r>
                </a:p>
              </p:txBody>
            </p:sp>
            <p:sp>
              <p:nvSpPr>
                <p:cNvPr id="4114" name="Line 24"/>
                <p:cNvSpPr>
                  <a:spLocks noChangeShapeType="1"/>
                </p:cNvSpPr>
                <p:nvPr/>
              </p:nvSpPr>
              <p:spPr bwMode="auto">
                <a:xfrm>
                  <a:off x="2784" y="480"/>
                  <a:ext cx="1680" cy="0"/>
                </a:xfrm>
                <a:prstGeom prst="line">
                  <a:avLst/>
                </a:prstGeom>
                <a:noFill/>
                <a:ln w="28575">
                  <a:solidFill>
                    <a:srgbClr val="FF3300"/>
                  </a:solidFill>
                  <a:round/>
                  <a:headEnd/>
                  <a:tailEnd/>
                </a:ln>
              </p:spPr>
              <p:txBody>
                <a:bodyPr wrap="none"/>
                <a:lstStyle/>
                <a:p>
                  <a:endParaRPr lang="zh-CN" altLang="en-US"/>
                </a:p>
              </p:txBody>
            </p:sp>
            <p:sp>
              <p:nvSpPr>
                <p:cNvPr id="4115" name="Line 25"/>
                <p:cNvSpPr>
                  <a:spLocks noChangeShapeType="1"/>
                </p:cNvSpPr>
                <p:nvPr/>
              </p:nvSpPr>
              <p:spPr bwMode="auto">
                <a:xfrm>
                  <a:off x="4464" y="480"/>
                  <a:ext cx="0" cy="1056"/>
                </a:xfrm>
                <a:prstGeom prst="line">
                  <a:avLst/>
                </a:prstGeom>
                <a:noFill/>
                <a:ln w="28575">
                  <a:solidFill>
                    <a:srgbClr val="FF3300"/>
                  </a:solidFill>
                  <a:round/>
                  <a:headEnd/>
                  <a:tailEnd/>
                </a:ln>
              </p:spPr>
              <p:txBody>
                <a:bodyPr wrap="none"/>
                <a:lstStyle/>
                <a:p>
                  <a:endParaRPr lang="zh-CN" altLang="en-US"/>
                </a:p>
              </p:txBody>
            </p:sp>
          </p:grpSp>
        </p:grpSp>
      </p:grpSp>
      <p:grpSp>
        <p:nvGrpSpPr>
          <p:cNvPr id="9" name="Group 26"/>
          <p:cNvGrpSpPr>
            <a:grpSpLocks/>
          </p:cNvGrpSpPr>
          <p:nvPr/>
        </p:nvGrpSpPr>
        <p:grpSpPr bwMode="auto">
          <a:xfrm>
            <a:off x="0" y="0"/>
            <a:ext cx="9144000" cy="6858000"/>
            <a:chOff x="0" y="0"/>
            <a:chExt cx="5760" cy="4320"/>
          </a:xfrm>
        </p:grpSpPr>
        <p:graphicFrame>
          <p:nvGraphicFramePr>
            <p:cNvPr id="4098" name="Object 2"/>
            <p:cNvGraphicFramePr>
              <a:graphicFrameLocks noChangeAspect="1"/>
            </p:cNvGraphicFramePr>
            <p:nvPr/>
          </p:nvGraphicFramePr>
          <p:xfrm>
            <a:off x="0" y="0"/>
            <a:ext cx="5760" cy="4320"/>
          </p:xfrm>
          <a:graphic>
            <a:graphicData uri="http://schemas.openxmlformats.org/presentationml/2006/ole">
              <p:oleObj spid="_x0000_s2050" name="位图图像" r:id="rId5" imgW="8764223" imgH="5428571" progId="Paint.Picture">
                <p:embed/>
              </p:oleObj>
            </a:graphicData>
          </a:graphic>
        </p:graphicFrame>
        <p:sp>
          <p:nvSpPr>
            <p:cNvPr id="4105" name="Rectangle 28"/>
            <p:cNvSpPr>
              <a:spLocks noChangeArrowheads="1"/>
            </p:cNvSpPr>
            <p:nvPr/>
          </p:nvSpPr>
          <p:spPr bwMode="auto">
            <a:xfrm>
              <a:off x="3600" y="0"/>
              <a:ext cx="576" cy="912"/>
            </a:xfrm>
            <a:prstGeom prst="rect">
              <a:avLst/>
            </a:prstGeom>
            <a:noFill/>
            <a:ln w="25400">
              <a:solidFill>
                <a:srgbClr val="FF00FF"/>
              </a:solidFill>
              <a:miter lim="800000"/>
              <a:headEnd/>
              <a:tailEnd/>
            </a:ln>
          </p:spPr>
          <p:txBody>
            <a:bodyPr wrap="none" anchor="ctr"/>
            <a:lstStyle/>
            <a:p>
              <a:endParaRPr lang="zh-CN" altLang="en-US"/>
            </a:p>
          </p:txBody>
        </p:sp>
        <p:sp>
          <p:nvSpPr>
            <p:cNvPr id="4106" name="Line 29"/>
            <p:cNvSpPr>
              <a:spLocks noChangeShapeType="1"/>
            </p:cNvSpPr>
            <p:nvPr/>
          </p:nvSpPr>
          <p:spPr bwMode="auto">
            <a:xfrm flipH="1">
              <a:off x="4176" y="624"/>
              <a:ext cx="288" cy="0"/>
            </a:xfrm>
            <a:prstGeom prst="line">
              <a:avLst/>
            </a:prstGeom>
            <a:noFill/>
            <a:ln w="25400">
              <a:solidFill>
                <a:srgbClr val="FF00FF"/>
              </a:solidFill>
              <a:round/>
              <a:headEnd/>
              <a:tailEnd type="triangle" w="med" len="med"/>
            </a:ln>
          </p:spPr>
          <p:txBody>
            <a:bodyPr/>
            <a:lstStyle/>
            <a:p>
              <a:endParaRPr lang="zh-CN" altLang="en-US"/>
            </a:p>
          </p:txBody>
        </p:sp>
        <p:sp>
          <p:nvSpPr>
            <p:cNvPr id="4107" name="Rectangle 30"/>
            <p:cNvSpPr>
              <a:spLocks noChangeArrowheads="1"/>
            </p:cNvSpPr>
            <p:nvPr/>
          </p:nvSpPr>
          <p:spPr bwMode="auto">
            <a:xfrm>
              <a:off x="4512" y="528"/>
              <a:ext cx="960" cy="720"/>
            </a:xfrm>
            <a:prstGeom prst="rect">
              <a:avLst/>
            </a:prstGeom>
            <a:solidFill>
              <a:srgbClr val="FF00FF"/>
            </a:solidFill>
            <a:ln w="19050">
              <a:solidFill>
                <a:srgbClr val="FF00FF"/>
              </a:solidFill>
              <a:miter lim="800000"/>
              <a:headEnd/>
              <a:tailEnd/>
            </a:ln>
          </p:spPr>
          <p:txBody>
            <a:bodyPr anchor="ctr"/>
            <a:lstStyle/>
            <a:p>
              <a:pPr algn="l"/>
              <a:r>
                <a:rPr kumimoji="1" lang="zh-CN" altLang="en-US" sz="1600">
                  <a:latin typeface="Times New Roman" pitchFamily="18" charset="0"/>
                </a:rPr>
                <a:t>可选择查看当前检索年限范围内最近更新的文献</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2438400"/>
            <a:ext cx="8077200" cy="2411413"/>
          </a:xfrm>
          <a:prstGeom prst="rect">
            <a:avLst/>
          </a:prstGeom>
          <a:noFill/>
          <a:ln w="9525">
            <a:noFill/>
            <a:miter lim="800000"/>
            <a:headEnd/>
            <a:tailEnd/>
          </a:ln>
        </p:spPr>
        <p:txBody>
          <a:bodyPr>
            <a:spAutoFit/>
          </a:bodyPr>
          <a:lstStyle/>
          <a:p>
            <a:pPr algn="l">
              <a:lnSpc>
                <a:spcPct val="90000"/>
              </a:lnSpc>
              <a:spcBef>
                <a:spcPct val="50000"/>
              </a:spcBef>
            </a:pPr>
            <a:r>
              <a:rPr kumimoji="1" lang="zh-CN" altLang="en-US" sz="2000">
                <a:latin typeface="华文中宋" pitchFamily="2" charset="-122"/>
                <a:ea typeface="华文中宋" pitchFamily="2" charset="-122"/>
              </a:rPr>
              <a:t>限定所需的检索条件后，即可在检索框中输入检索词进行检索。</a:t>
            </a:r>
          </a:p>
          <a:p>
            <a:pPr algn="l">
              <a:lnSpc>
                <a:spcPct val="90000"/>
              </a:lnSpc>
              <a:spcBef>
                <a:spcPct val="50000"/>
              </a:spcBef>
            </a:pPr>
            <a:r>
              <a:rPr kumimoji="1" lang="zh-CN" altLang="en-US" sz="2000">
                <a:latin typeface="华文中宋" pitchFamily="2" charset="-122"/>
                <a:ea typeface="华文中宋" pitchFamily="2" charset="-122"/>
              </a:rPr>
              <a:t>系统提供两种检索方式</a:t>
            </a:r>
            <a:r>
              <a:rPr kumimoji="1" lang="en-US" altLang="zh-CN" sz="2000">
                <a:latin typeface="Times New Roman" pitchFamily="18" charset="0"/>
                <a:ea typeface="华文中宋" pitchFamily="2" charset="-122"/>
              </a:rPr>
              <a:t>——</a:t>
            </a:r>
            <a:r>
              <a:rPr kumimoji="1" lang="zh-CN" altLang="en-US" sz="2000">
                <a:latin typeface="华文中宋" pitchFamily="2" charset="-122"/>
                <a:ea typeface="华文中宋" pitchFamily="2" charset="-122"/>
              </a:rPr>
              <a:t>简单检索及复合检索</a:t>
            </a:r>
            <a:r>
              <a:rPr kumimoji="1" lang="zh-CN" altLang="en-US" sz="2400">
                <a:latin typeface="华文中宋" pitchFamily="2" charset="-122"/>
                <a:ea typeface="华文中宋" pitchFamily="2" charset="-122"/>
              </a:rPr>
              <a:t> </a:t>
            </a:r>
          </a:p>
          <a:p>
            <a:pPr algn="l">
              <a:lnSpc>
                <a:spcPct val="90000"/>
              </a:lnSpc>
              <a:spcBef>
                <a:spcPct val="50000"/>
              </a:spcBef>
            </a:pPr>
            <a:endParaRPr kumimoji="1" lang="zh-CN" altLang="en-US" sz="2400">
              <a:latin typeface="华文中宋" pitchFamily="2" charset="-122"/>
              <a:ea typeface="华文中宋" pitchFamily="2" charset="-122"/>
            </a:endParaRPr>
          </a:p>
          <a:p>
            <a:pPr algn="l">
              <a:lnSpc>
                <a:spcPct val="90000"/>
              </a:lnSpc>
              <a:spcBef>
                <a:spcPct val="50000"/>
              </a:spcBef>
              <a:buFontTx/>
              <a:buChar char="•"/>
            </a:pPr>
            <a:r>
              <a:rPr kumimoji="1" lang="zh-CN" altLang="en-US" sz="2400">
                <a:latin typeface="华文中宋" pitchFamily="2" charset="-122"/>
                <a:ea typeface="华文中宋" pitchFamily="2" charset="-122"/>
              </a:rPr>
              <a:t>简单检索即直接输入检索词，限定检索范围进行检索。</a:t>
            </a:r>
          </a:p>
          <a:p>
            <a:pPr algn="l">
              <a:lnSpc>
                <a:spcPct val="90000"/>
              </a:lnSpc>
              <a:spcBef>
                <a:spcPct val="50000"/>
              </a:spcBef>
              <a:buFontTx/>
              <a:buChar char="•"/>
            </a:pPr>
            <a:r>
              <a:rPr kumimoji="1" lang="zh-CN" altLang="en-US" sz="2400">
                <a:latin typeface="华文中宋" pitchFamily="2" charset="-122"/>
                <a:ea typeface="华文中宋" pitchFamily="2" charset="-122"/>
              </a:rPr>
              <a:t>复合检索   分为二次检索和直接输入检索表达式的检索。</a:t>
            </a:r>
          </a:p>
        </p:txBody>
      </p:sp>
      <p:sp>
        <p:nvSpPr>
          <p:cNvPr id="52227" name="Rectangle 3"/>
          <p:cNvSpPr>
            <a:spLocks noGrp="1" noRot="1" noChangeArrowheads="1"/>
          </p:cNvSpPr>
          <p:nvPr>
            <p:ph type="title"/>
          </p:nvPr>
        </p:nvSpPr>
        <p:spPr>
          <a:xfrm>
            <a:off x="1425575" y="503238"/>
            <a:ext cx="6292850" cy="838200"/>
          </a:xfrm>
          <a:solidFill>
            <a:srgbClr val="FF3300"/>
          </a:solidFill>
          <a:ln>
            <a:solidFill>
              <a:srgbClr val="FF9900"/>
            </a:solidFill>
          </a:ln>
        </p:spPr>
        <p:txBody>
          <a:bodyPr/>
          <a:lstStyle/>
          <a:p>
            <a:pPr eaLnBrk="1" hangingPunct="1"/>
            <a:r>
              <a:rPr lang="zh-CN" altLang="en-US" sz="4000" smtClean="0">
                <a:solidFill>
                  <a:schemeClr val="tx1"/>
                </a:solidFill>
                <a:ea typeface="华文中宋" pitchFamily="2" charset="-122"/>
              </a:rPr>
              <a:t>简单检索和复合检索</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TotalTime>
  <Words>3514</Words>
  <Application>Microsoft Office PowerPoint</Application>
  <PresentationFormat>全屏显示(4:3)</PresentationFormat>
  <Paragraphs>422</Paragraphs>
  <Slides>75</Slides>
  <Notes>56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75</vt:i4>
      </vt:variant>
    </vt:vector>
  </HeadingPairs>
  <TitlesOfParts>
    <vt:vector size="77" baseType="lpstr">
      <vt:lpstr>暗香扑面</vt:lpstr>
      <vt:lpstr>位图图像</vt:lpstr>
      <vt:lpstr>维普中文科技期刊数据库</vt:lpstr>
      <vt:lpstr>大      纲</vt:lpstr>
      <vt:lpstr>                数据库特点 </vt:lpstr>
      <vt:lpstr>数据库主界面</vt:lpstr>
      <vt:lpstr>检索利用</vt:lpstr>
      <vt:lpstr>各种检索方式概述</vt:lpstr>
      <vt:lpstr>检索利用</vt:lpstr>
      <vt:lpstr>幻灯片 8</vt:lpstr>
      <vt:lpstr>简单检索和复合检索</vt:lpstr>
      <vt:lpstr>下面我们来试着用一下复合检索功能</vt:lpstr>
      <vt:lpstr>什么是二次检索？</vt:lpstr>
      <vt:lpstr>二次检索方法图示</vt:lpstr>
      <vt:lpstr>检索表达式方法图示</vt:lpstr>
      <vt:lpstr>如何利用数据库特殊检索功能—同义词、同名作者，提高查全率和查准率呢？</vt:lpstr>
      <vt:lpstr>同义词</vt:lpstr>
      <vt:lpstr>同名作者库</vt:lpstr>
      <vt:lpstr>注    意</vt:lpstr>
      <vt:lpstr>幻灯片 18</vt:lpstr>
      <vt:lpstr>全文快照</vt:lpstr>
      <vt:lpstr>检索利用</vt:lpstr>
      <vt:lpstr>快速检索界面一</vt:lpstr>
      <vt:lpstr>快速检索界面二</vt:lpstr>
      <vt:lpstr>幻灯片 23</vt:lpstr>
      <vt:lpstr>检索利用</vt:lpstr>
      <vt:lpstr>高级检索界面</vt:lpstr>
      <vt:lpstr>检索规则</vt:lpstr>
      <vt:lpstr>扩展功能 </vt:lpstr>
      <vt:lpstr>同义词</vt:lpstr>
      <vt:lpstr>同名作者库</vt:lpstr>
      <vt:lpstr>注    意</vt:lpstr>
      <vt:lpstr>扩展检索条件 </vt:lpstr>
      <vt:lpstr>幻灯片 32</vt:lpstr>
      <vt:lpstr>检索利用</vt:lpstr>
      <vt:lpstr>分类检索界面</vt:lpstr>
      <vt:lpstr>分类检索的操作步骤</vt:lpstr>
      <vt:lpstr>检索利用</vt:lpstr>
      <vt:lpstr>期刊导航界面</vt:lpstr>
      <vt:lpstr>幻灯片 38</vt:lpstr>
      <vt:lpstr>幻灯片 39</vt:lpstr>
      <vt:lpstr>幻灯片 40</vt:lpstr>
      <vt:lpstr>幻灯片 41</vt:lpstr>
      <vt:lpstr>期刊文章下载</vt:lpstr>
      <vt:lpstr>检索利用</vt:lpstr>
      <vt:lpstr>幻灯片 44</vt:lpstr>
      <vt:lpstr>幻灯片 45</vt:lpstr>
      <vt:lpstr>单篇文章详细显示 </vt:lpstr>
      <vt:lpstr>全文显示</vt:lpstr>
      <vt:lpstr>幻灯片 48</vt:lpstr>
      <vt:lpstr>幻灯片 49</vt:lpstr>
      <vt:lpstr>幻灯片 50</vt:lpstr>
      <vt:lpstr>幻灯片 51</vt:lpstr>
      <vt:lpstr>幻灯片 52</vt:lpstr>
      <vt:lpstr>检索利用</vt:lpstr>
      <vt:lpstr>我的数据库</vt:lpstr>
      <vt:lpstr>幻灯片 55</vt:lpstr>
      <vt:lpstr>幻灯片 56</vt:lpstr>
      <vt:lpstr>幻灯片 57</vt:lpstr>
      <vt:lpstr>幻灯片 58</vt:lpstr>
      <vt:lpstr>加入电子书架</vt:lpstr>
      <vt:lpstr>幻灯片 60</vt:lpstr>
      <vt:lpstr>我的检索历史</vt:lpstr>
      <vt:lpstr>幻灯片 62</vt:lpstr>
      <vt:lpstr>C   实例演示</vt:lpstr>
      <vt:lpstr>三、实例演示：如何检索某年卷期、某一作者或某一篇名的期刊文章</vt:lpstr>
      <vt:lpstr>三、实例演示：特定主题文章的检索</vt:lpstr>
      <vt:lpstr>三、实例演示：特定主题文章的检索</vt:lpstr>
      <vt:lpstr>三、实例演示：特定主题文章的检索</vt:lpstr>
      <vt:lpstr>三、实例演示：如何利用相关信息投稿</vt:lpstr>
      <vt:lpstr>CNKI期刊投稿信息</vt:lpstr>
      <vt:lpstr>维普中文科技期刊数据库投稿信息</vt:lpstr>
      <vt:lpstr>维普中文科技期刊数据库投稿信息</vt:lpstr>
      <vt:lpstr>维普中文科技期刊数据库投稿信息</vt:lpstr>
      <vt:lpstr>维普中文科技期刊数据库投稿信息</vt:lpstr>
      <vt:lpstr>维普中文科技期刊数据库投稿信息</vt:lpstr>
      <vt:lpstr>维普中文科技期刊数据库投稿信息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维普中文科技期刊数据库</dc:title>
  <dc:creator>thinkpad</dc:creator>
  <cp:lastModifiedBy>thinkpad</cp:lastModifiedBy>
  <cp:revision>1</cp:revision>
  <dcterms:created xsi:type="dcterms:W3CDTF">2012-01-18T01:57:25Z</dcterms:created>
  <dcterms:modified xsi:type="dcterms:W3CDTF">2012-01-18T02:00:15Z</dcterms:modified>
</cp:coreProperties>
</file>