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62"/>
  </p:notesMasterIdLst>
  <p:handoutMasterIdLst>
    <p:handoutMasterId r:id="rId63"/>
  </p:handoutMasterIdLst>
  <p:sldIdLst>
    <p:sldId id="257" r:id="rId2"/>
    <p:sldId id="256" r:id="rId3"/>
    <p:sldId id="289" r:id="rId4"/>
    <p:sldId id="287" r:id="rId5"/>
    <p:sldId id="283" r:id="rId6"/>
    <p:sldId id="266" r:id="rId7"/>
    <p:sldId id="310" r:id="rId8"/>
    <p:sldId id="311" r:id="rId9"/>
    <p:sldId id="277" r:id="rId10"/>
    <p:sldId id="279" r:id="rId11"/>
    <p:sldId id="276" r:id="rId12"/>
    <p:sldId id="258" r:id="rId13"/>
    <p:sldId id="288" r:id="rId14"/>
    <p:sldId id="290" r:id="rId15"/>
    <p:sldId id="671" r:id="rId16"/>
    <p:sldId id="670" r:id="rId17"/>
    <p:sldId id="673" r:id="rId18"/>
    <p:sldId id="672" r:id="rId19"/>
    <p:sldId id="668" r:id="rId20"/>
    <p:sldId id="669" r:id="rId21"/>
    <p:sldId id="677" r:id="rId22"/>
    <p:sldId id="627" r:id="rId23"/>
    <p:sldId id="676" r:id="rId24"/>
    <p:sldId id="704" r:id="rId25"/>
    <p:sldId id="678" r:id="rId26"/>
    <p:sldId id="680" r:id="rId27"/>
    <p:sldId id="681" r:id="rId28"/>
    <p:sldId id="682" r:id="rId29"/>
    <p:sldId id="683" r:id="rId30"/>
    <p:sldId id="684" r:id="rId31"/>
    <p:sldId id="685" r:id="rId32"/>
    <p:sldId id="686" r:id="rId33"/>
    <p:sldId id="687" r:id="rId34"/>
    <p:sldId id="688" r:id="rId35"/>
    <p:sldId id="689" r:id="rId36"/>
    <p:sldId id="690" r:id="rId37"/>
    <p:sldId id="691" r:id="rId38"/>
    <p:sldId id="692" r:id="rId39"/>
    <p:sldId id="693" r:id="rId40"/>
    <p:sldId id="694" r:id="rId41"/>
    <p:sldId id="695" r:id="rId42"/>
    <p:sldId id="697" r:id="rId43"/>
    <p:sldId id="703" r:id="rId44"/>
    <p:sldId id="698" r:id="rId45"/>
    <p:sldId id="705" r:id="rId46"/>
    <p:sldId id="706" r:id="rId47"/>
    <p:sldId id="707" r:id="rId48"/>
    <p:sldId id="708" r:id="rId49"/>
    <p:sldId id="709" r:id="rId50"/>
    <p:sldId id="710" r:id="rId51"/>
    <p:sldId id="711" r:id="rId52"/>
    <p:sldId id="712" r:id="rId53"/>
    <p:sldId id="713" r:id="rId54"/>
    <p:sldId id="715" r:id="rId55"/>
    <p:sldId id="716" r:id="rId56"/>
    <p:sldId id="718" r:id="rId57"/>
    <p:sldId id="717" r:id="rId58"/>
    <p:sldId id="674" r:id="rId59"/>
    <p:sldId id="675" r:id="rId60"/>
    <p:sldId id="629" r:id="rId6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0000FF"/>
    <a:srgbClr val="FFFFFF"/>
    <a:srgbClr val="003399"/>
    <a:srgbClr val="3366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4" autoAdjust="0"/>
  </p:normalViewPr>
  <p:slideViewPr>
    <p:cSldViewPr>
      <p:cViewPr>
        <p:scale>
          <a:sx n="60" d="100"/>
          <a:sy n="60" d="100"/>
        </p:scale>
        <p:origin x="-252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99F380-BF13-4B21-BCFB-58EA9C9985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1AA5ADD-4716-40A7-ACEF-ED3FEF07A6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8903C-2657-44A8-9DD4-E89E908A190B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487DA-B8C5-4F0D-85C9-771C33D15E26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1F320C-3E15-4F81-8DAC-0502AFB0D56B}" type="slidenum">
              <a:rPr lang="es-ES" sz="1200">
                <a:latin typeface="Times New Roman" pitchFamily="18" charset="0"/>
              </a:rPr>
              <a:pPr algn="r"/>
              <a:t>7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CA0AF3-3F3A-4EF6-AA8D-62AE21ACAA25}" type="slidenum">
              <a:rPr lang="es-ES" sz="1200">
                <a:latin typeface="Times New Roman" pitchFamily="18" charset="0"/>
              </a:rPr>
              <a:pPr algn="r"/>
              <a:t>8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B265D-625C-42D5-A080-8B78B2752732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A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CC775-1863-407E-8766-F61C26436F77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s-ES" sz="2400" dirty="0">
              <a:latin typeface="Times New Roman" pitchFamily="18" charset="0"/>
            </a:endParaRP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BE88-194E-4006-B75C-2441249A8D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0DF2-4947-4F07-B4FE-C0236EEA72C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23086-2840-4398-80B3-C4E07A4C0E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CF0B9-B5F2-46D7-A7C1-7C6C97EE51A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CE3-2C18-45DD-9097-E495B3E7CA9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BE2B-F5C4-407C-81C1-6954FADF12C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D487-5E94-4978-B7CE-5FB427A6FA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1830-C3EE-46E6-8213-B0D8ADB2BEF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61FD-A5D3-47E1-A976-8FFCABE42E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2767-1F5C-4232-A028-8E76E2EE4B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151A-D6A5-47FF-8222-EFD9D535A7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1CDD-AB9E-49BD-BDBB-A82E23C17D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0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s-ES" sz="2400" dirty="0">
              <a:latin typeface="Times New Roman" pitchFamily="18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938E20A-CC78-4E6A-BA1C-A4B7568323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9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</p:sldLayoutIdLst>
  <p:transition spd="slow" advClick="0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2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12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u5TjpfBqLRA/THABrM-iWHI/AAAAAAAAACs/KMOs5S1j1wU/s1600/Information_Technology_Outsourcing_Myths.jpg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en/7/73/Pert_example_gantt_chart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formacionencursos.com/wp-content/uploads/2010/10/acces2007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lbertoaden.files.wordpress.com/2009/03/pert-gantt-chart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qweas.com/downloads/business/project-management/scr-gantt-chart-for-workgroup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Wykres_programu_Microsoft_Office_Excel1.xls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ladeeconomia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3/33/Gantt-chart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3635375" y="214313"/>
            <a:ext cx="5113338" cy="1143000"/>
          </a:xfrm>
        </p:spPr>
        <p:txBody>
          <a:bodyPr/>
          <a:lstStyle/>
          <a:p>
            <a:pPr algn="ctr" eaLnBrk="1" hangingPunct="1"/>
            <a:r>
              <a:rPr lang="es-ES" sz="4800" smtClean="0"/>
              <a:t>I.S.A.E UNIVERSIDAD</a:t>
            </a:r>
            <a:endParaRPr lang="es-ES" smtClean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38455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s-ES" sz="2000" smtClean="0"/>
              <a:t>MATERIA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/>
              <a:t>INVESTIGACION DE OPERACIONES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/>
              <a:t>Tema: Tarea/Practica PROGRAMACION Y CONTROL DE PROYEECTOS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/>
              <a:t>Facilitador: ING. LUIS G.PINZON R.,M.A.I.</a:t>
            </a:r>
          </a:p>
          <a:p>
            <a:pPr eaLnBrk="1" hangingPunct="1">
              <a:lnSpc>
                <a:spcPct val="90000"/>
              </a:lnSpc>
            </a:pPr>
            <a:endParaRPr lang="es-ES" sz="2000" smtClean="0"/>
          </a:p>
          <a:p>
            <a:pPr algn="ctr" eaLnBrk="1" hangingPunct="1">
              <a:lnSpc>
                <a:spcPct val="90000"/>
              </a:lnSpc>
            </a:pPr>
            <a:r>
              <a:rPr lang="es-ES" sz="2000" smtClean="0"/>
              <a:t>Presentado por : Geovany A Guerra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/>
              <a:t>C.I.P: 4 – 718 – 53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/>
              <a:t>María Espinosa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/>
              <a:t>C.I.P: 8 – 490 – 591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smtClean="0"/>
          </a:p>
          <a:p>
            <a:pPr algn="ctr" eaLnBrk="1" hangingPunct="1">
              <a:lnSpc>
                <a:spcPct val="90000"/>
              </a:lnSpc>
            </a:pPr>
            <a:r>
              <a:rPr lang="es-ES" sz="2000" smtClean="0"/>
              <a:t>Nivel: Licenciatura. Sistemas Informáticos</a:t>
            </a:r>
          </a:p>
          <a:p>
            <a:pPr algn="ctr" eaLnBrk="1" hangingPunct="1">
              <a:lnSpc>
                <a:spcPct val="90000"/>
              </a:lnSpc>
            </a:pPr>
            <a:endParaRPr lang="es-ES" sz="2000" smtClean="0"/>
          </a:p>
          <a:p>
            <a:pPr algn="ctr" eaLnBrk="1" hangingPunct="1">
              <a:lnSpc>
                <a:spcPct val="90000"/>
              </a:lnSpc>
            </a:pPr>
            <a:r>
              <a:rPr lang="es-ES" sz="2000" smtClean="0"/>
              <a:t>Año: 2011</a:t>
            </a:r>
          </a:p>
        </p:txBody>
      </p:sp>
      <p:graphicFrame>
        <p:nvGraphicFramePr>
          <p:cNvPr id="5219" name="Group 99"/>
          <p:cNvGraphicFramePr>
            <a:graphicFrameLocks noGrp="1"/>
          </p:cNvGraphicFramePr>
          <p:nvPr>
            <p:ph sz="half" idx="2"/>
          </p:nvPr>
        </p:nvGraphicFramePr>
        <p:xfrm>
          <a:off x="3643313" y="1571625"/>
          <a:ext cx="5207000" cy="3662365"/>
        </p:xfrm>
        <a:graphic>
          <a:graphicData uri="http://schemas.openxmlformats.org/drawingml/2006/table">
            <a:tbl>
              <a:tblPr/>
              <a:tblGrid>
                <a:gridCol w="742950"/>
                <a:gridCol w="746125"/>
                <a:gridCol w="742950"/>
                <a:gridCol w="742950"/>
                <a:gridCol w="742950"/>
                <a:gridCol w="746125"/>
                <a:gridCol w="74295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Domingo</a:t>
                      </a: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Martes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Miercoles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Jueves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Viernes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Sabado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4" name="15 Marcador de fecha"/>
          <p:cNvSpPr>
            <a:spLocks noGrp="1"/>
          </p:cNvSpPr>
          <p:nvPr>
            <p:ph type="dt" sz="quarter" idx="10"/>
          </p:nvPr>
        </p:nvSpPr>
        <p:spPr>
          <a:xfrm>
            <a:off x="5364163" y="4149725"/>
            <a:ext cx="1905000" cy="457200"/>
          </a:xfrm>
          <a:noFill/>
        </p:spPr>
        <p:txBody>
          <a:bodyPr/>
          <a:lstStyle/>
          <a:p>
            <a:pPr algn="ctr"/>
            <a:fld id="{53E1A816-BAB3-4B41-9D20-C90BBE4407BC}" type="datetime1">
              <a:rPr lang="es-ES" smtClean="0"/>
              <a:pPr algn="ctr"/>
              <a:t>06/11/2011</a:t>
            </a:fld>
            <a:endParaRPr lang="en-US" smtClean="0"/>
          </a:p>
        </p:txBody>
      </p:sp>
      <p:sp>
        <p:nvSpPr>
          <p:cNvPr id="3135" name="AutoShape 12"/>
          <p:cNvSpPr>
            <a:spLocks noChangeArrowheads="1"/>
          </p:cNvSpPr>
          <p:nvPr/>
        </p:nvSpPr>
        <p:spPr bwMode="auto">
          <a:xfrm>
            <a:off x="5867400" y="5500688"/>
            <a:ext cx="2990850" cy="428625"/>
          </a:xfrm>
          <a:prstGeom prst="flowChartProcess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 wrap="none" anchor="ctr"/>
          <a:lstStyle/>
          <a:p>
            <a:pPr algn="ctr"/>
            <a:r>
              <a:rPr kumimoji="1" lang="es-ES" sz="1400" b="1"/>
              <a:t>CONTROL DE PROYECTOS</a:t>
            </a:r>
          </a:p>
        </p:txBody>
      </p:sp>
      <p:sp>
        <p:nvSpPr>
          <p:cNvPr id="3136" name="Text Box 15"/>
          <p:cNvSpPr txBox="1">
            <a:spLocks noChangeArrowheads="1"/>
          </p:cNvSpPr>
          <p:nvPr/>
        </p:nvSpPr>
        <p:spPr bwMode="auto">
          <a:xfrm>
            <a:off x="4286250" y="6143625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Abr</a:t>
            </a:r>
          </a:p>
        </p:txBody>
      </p:sp>
      <p:sp>
        <p:nvSpPr>
          <p:cNvPr id="3137" name="Text Box 16"/>
          <p:cNvSpPr txBox="1">
            <a:spLocks noChangeArrowheads="1"/>
          </p:cNvSpPr>
          <p:nvPr/>
        </p:nvSpPr>
        <p:spPr bwMode="auto">
          <a:xfrm>
            <a:off x="3857625" y="614362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400" b="1"/>
              <a:t>Mar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071813" y="6000750"/>
            <a:ext cx="6072187" cy="142875"/>
          </a:xfrm>
          <a:prstGeom prst="rightArrow">
            <a:avLst>
              <a:gd name="adj1" fmla="val 36602"/>
              <a:gd name="adj2" fmla="val 13202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kumimoji="1" lang="es-ES" sz="1000" dirty="0">
              <a:latin typeface="Times New Roman" pitchFamily="18" charset="0"/>
            </a:endParaRPr>
          </a:p>
        </p:txBody>
      </p:sp>
      <p:sp>
        <p:nvSpPr>
          <p:cNvPr id="3139" name="Text Box 20"/>
          <p:cNvSpPr txBox="1">
            <a:spLocks noChangeArrowheads="1"/>
          </p:cNvSpPr>
          <p:nvPr/>
        </p:nvSpPr>
        <p:spPr bwMode="auto">
          <a:xfrm>
            <a:off x="3429000" y="614362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400" b="1"/>
              <a:t>Feb</a:t>
            </a:r>
          </a:p>
        </p:txBody>
      </p:sp>
      <p:sp>
        <p:nvSpPr>
          <p:cNvPr id="3140" name="Text Box 21"/>
          <p:cNvSpPr txBox="1">
            <a:spLocks noChangeArrowheads="1"/>
          </p:cNvSpPr>
          <p:nvPr/>
        </p:nvSpPr>
        <p:spPr bwMode="auto">
          <a:xfrm>
            <a:off x="3000375" y="6143625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Ene</a:t>
            </a:r>
          </a:p>
        </p:txBody>
      </p:sp>
      <p:sp>
        <p:nvSpPr>
          <p:cNvPr id="3141" name="Rectangle 100"/>
          <p:cNvSpPr>
            <a:spLocks noChangeArrowheads="1"/>
          </p:cNvSpPr>
          <p:nvPr/>
        </p:nvSpPr>
        <p:spPr bwMode="auto">
          <a:xfrm>
            <a:off x="3643313" y="4857750"/>
            <a:ext cx="2714625" cy="14287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kumimoji="1" lang="es-PA" sz="1200" b="1"/>
          </a:p>
        </p:txBody>
      </p:sp>
      <p:sp>
        <p:nvSpPr>
          <p:cNvPr id="3142" name="AutoShape 101"/>
          <p:cNvSpPr>
            <a:spLocks noChangeArrowheads="1"/>
          </p:cNvSpPr>
          <p:nvPr/>
        </p:nvSpPr>
        <p:spPr bwMode="auto">
          <a:xfrm>
            <a:off x="6000750" y="4643438"/>
            <a:ext cx="533400" cy="574675"/>
          </a:xfrm>
          <a:prstGeom prst="irregularSeal1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kumimoji="1" lang="es-PA" sz="1200" b="1"/>
          </a:p>
        </p:txBody>
      </p:sp>
      <p:sp>
        <p:nvSpPr>
          <p:cNvPr id="3143" name="Text Box 15"/>
          <p:cNvSpPr txBox="1">
            <a:spLocks noChangeArrowheads="1"/>
          </p:cNvSpPr>
          <p:nvPr/>
        </p:nvSpPr>
        <p:spPr bwMode="auto">
          <a:xfrm>
            <a:off x="6000750" y="6143625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Ago</a:t>
            </a:r>
          </a:p>
        </p:txBody>
      </p:sp>
      <p:sp>
        <p:nvSpPr>
          <p:cNvPr id="3144" name="Text Box 15"/>
          <p:cNvSpPr txBox="1">
            <a:spLocks noChangeArrowheads="1"/>
          </p:cNvSpPr>
          <p:nvPr/>
        </p:nvSpPr>
        <p:spPr bwMode="auto">
          <a:xfrm>
            <a:off x="5214938" y="6143625"/>
            <a:ext cx="50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Jun</a:t>
            </a:r>
          </a:p>
        </p:txBody>
      </p:sp>
      <p:sp>
        <p:nvSpPr>
          <p:cNvPr id="3145" name="Text Box 15"/>
          <p:cNvSpPr txBox="1">
            <a:spLocks noChangeArrowheads="1"/>
          </p:cNvSpPr>
          <p:nvPr/>
        </p:nvSpPr>
        <p:spPr bwMode="auto">
          <a:xfrm>
            <a:off x="4714875" y="6143625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May</a:t>
            </a:r>
          </a:p>
        </p:txBody>
      </p:sp>
      <p:sp>
        <p:nvSpPr>
          <p:cNvPr id="3146" name="Text Box 15"/>
          <p:cNvSpPr txBox="1">
            <a:spLocks noChangeArrowheads="1"/>
          </p:cNvSpPr>
          <p:nvPr/>
        </p:nvSpPr>
        <p:spPr bwMode="auto">
          <a:xfrm>
            <a:off x="5643563" y="6143625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Jul</a:t>
            </a:r>
          </a:p>
        </p:txBody>
      </p:sp>
      <p:sp>
        <p:nvSpPr>
          <p:cNvPr id="3147" name="Text Box 15"/>
          <p:cNvSpPr txBox="1">
            <a:spLocks noChangeArrowheads="1"/>
          </p:cNvSpPr>
          <p:nvPr/>
        </p:nvSpPr>
        <p:spPr bwMode="auto">
          <a:xfrm>
            <a:off x="6500813" y="6143625"/>
            <a:ext cx="53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400" b="1"/>
              <a:t>Sep</a:t>
            </a:r>
          </a:p>
        </p:txBody>
      </p:sp>
      <p:sp>
        <p:nvSpPr>
          <p:cNvPr id="3148" name="Text Box 15"/>
          <p:cNvSpPr txBox="1">
            <a:spLocks noChangeArrowheads="1"/>
          </p:cNvSpPr>
          <p:nvPr/>
        </p:nvSpPr>
        <p:spPr bwMode="auto">
          <a:xfrm>
            <a:off x="7000875" y="614362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Oct</a:t>
            </a:r>
          </a:p>
        </p:txBody>
      </p:sp>
      <p:sp>
        <p:nvSpPr>
          <p:cNvPr id="3149" name="Text Box 15"/>
          <p:cNvSpPr txBox="1">
            <a:spLocks noChangeArrowheads="1"/>
          </p:cNvSpPr>
          <p:nvPr/>
        </p:nvSpPr>
        <p:spPr bwMode="auto">
          <a:xfrm>
            <a:off x="7429500" y="6143625"/>
            <a:ext cx="522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Nov</a:t>
            </a:r>
          </a:p>
        </p:txBody>
      </p:sp>
      <p:sp>
        <p:nvSpPr>
          <p:cNvPr id="3150" name="Text Box 15"/>
          <p:cNvSpPr txBox="1">
            <a:spLocks noChangeArrowheads="1"/>
          </p:cNvSpPr>
          <p:nvPr/>
        </p:nvSpPr>
        <p:spPr bwMode="auto">
          <a:xfrm>
            <a:off x="7858125" y="6143625"/>
            <a:ext cx="512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/>
              <a:t>Dic.</a:t>
            </a:r>
          </a:p>
        </p:txBody>
      </p:sp>
      <p:sp>
        <p:nvSpPr>
          <p:cNvPr id="3151" name="AutoShape 12"/>
          <p:cNvSpPr>
            <a:spLocks noChangeArrowheads="1"/>
          </p:cNvSpPr>
          <p:nvPr/>
        </p:nvSpPr>
        <p:spPr bwMode="auto">
          <a:xfrm>
            <a:off x="3071813" y="5500688"/>
            <a:ext cx="2643187" cy="428625"/>
          </a:xfrm>
          <a:prstGeom prst="flowChartProcess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 wrap="none" anchor="ctr"/>
          <a:lstStyle/>
          <a:p>
            <a:pPr algn="ctr"/>
            <a:r>
              <a:rPr kumimoji="1" lang="es-ES" sz="1400" b="1"/>
              <a:t>SABES DE PROGRAMACION </a:t>
            </a:r>
          </a:p>
        </p:txBody>
      </p:sp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31837"/>
          </a:xfrm>
        </p:spPr>
        <p:txBody>
          <a:bodyPr/>
          <a:lstStyle/>
          <a:p>
            <a:pPr algn="ctr" eaLnBrk="1" hangingPunct="1"/>
            <a:r>
              <a:rPr lang="es-ES" smtClean="0"/>
              <a:t>UTILIDADES DE GRAFICOS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032750" cy="576262"/>
          </a:xfrm>
        </p:spPr>
        <p:txBody>
          <a:bodyPr/>
          <a:lstStyle/>
          <a:p>
            <a:pPr algn="ctr" eaLnBrk="1" hangingPunct="1"/>
            <a:r>
              <a:rPr lang="es-ES" smtClean="0"/>
              <a:t>GANTT Y SUS PROYECTOS DE DISEÑOS</a:t>
            </a:r>
          </a:p>
        </p:txBody>
      </p:sp>
      <p:pic>
        <p:nvPicPr>
          <p:cNvPr id="12292" name="8 Imagen" descr="Gantt Chart Builder (Acces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2376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9 Imagen" descr="bar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223361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10 Imagen" descr="gan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557338"/>
            <a:ext cx="39401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11 Imagen" descr="linegra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149725"/>
            <a:ext cx="41052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12 Imagen" descr="pictograp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1557338"/>
            <a:ext cx="20415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13 Imagen" descr="piech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4149725"/>
            <a:ext cx="20891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647700"/>
          </a:xfrm>
        </p:spPr>
        <p:txBody>
          <a:bodyPr/>
          <a:lstStyle/>
          <a:p>
            <a:pPr algn="ctr" eaLnBrk="1" hangingPunct="1"/>
            <a:r>
              <a:rPr lang="es-ES" smtClean="0"/>
              <a:t>APLICACIONES EN SU DESARROLLO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2663825" cy="5183187"/>
          </a:xfrm>
        </p:spPr>
        <p:txBody>
          <a:bodyPr/>
          <a:lstStyle/>
          <a:p>
            <a:pPr eaLnBrk="1" hangingPunct="1"/>
            <a:r>
              <a:rPr lang="es-ES" sz="2400" smtClean="0"/>
              <a:t>RECURSOS DE CATEGORIAS</a:t>
            </a:r>
          </a:p>
          <a:p>
            <a:pPr eaLnBrk="1" hangingPunct="1">
              <a:buFont typeface="Wingdings" pitchFamily="2" charset="2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TERMINALES </a:t>
            </a:r>
          </a:p>
          <a:p>
            <a:pPr eaLnBrk="1" hangingPunct="1">
              <a:buFont typeface="Wingdings" pitchFamily="2" charset="2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LIBRERIAS Y SUMARIOS</a:t>
            </a:r>
          </a:p>
          <a:p>
            <a:pPr eaLnBrk="1" hangingPunct="1">
              <a:buFont typeface="Wingdings" pitchFamily="2" charset="2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TIEMPO DE  NEGOCIOS</a:t>
            </a:r>
          </a:p>
        </p:txBody>
      </p:sp>
      <p:pic>
        <p:nvPicPr>
          <p:cNvPr id="13316" name="4 Imagen" descr="http://rds.yahoo.com/_ylt=A0PDoX2bWKtNzQcAPymjzbkF/SIG=1342l3ju1/EXP=1303103771/**http%3a/i236.photobucket.com/albums/ff45/knxdt/articulos/diagrama-gantt-exc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08050"/>
            <a:ext cx="5640388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10588" cy="908050"/>
          </a:xfrm>
        </p:spPr>
        <p:txBody>
          <a:bodyPr/>
          <a:lstStyle/>
          <a:p>
            <a:pPr algn="ctr" eaLnBrk="1" hangingPunct="1"/>
            <a:r>
              <a:rPr lang="es-ES" sz="4000" smtClean="0"/>
              <a:t>GENERALIDADES DE GANTT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351838" cy="1584325"/>
          </a:xfrm>
        </p:spPr>
        <p:txBody>
          <a:bodyPr/>
          <a:lstStyle/>
          <a:p>
            <a:pPr eaLnBrk="1" hangingPunct="1"/>
            <a:r>
              <a:rPr lang="es-ES" sz="2400" smtClean="0"/>
              <a:t>Es una herramienta que permite al usuario modelar un proyecto, planificar una tarea, permitiendo la ejecución necesarias.  </a:t>
            </a:r>
          </a:p>
          <a:p>
            <a:pPr eaLnBrk="1" hangingPunct="1">
              <a:buFont typeface="Wingdings" pitchFamily="2" charset="2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Uso de herramientas</a:t>
            </a:r>
          </a:p>
        </p:txBody>
      </p:sp>
      <p:sp>
        <p:nvSpPr>
          <p:cNvPr id="1434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00338" y="3573463"/>
            <a:ext cx="3527425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92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es-ES" sz="2000" dirty="0">
                <a:latin typeface="Times New Roman" pitchFamily="18" charset="0"/>
              </a:rPr>
              <a:t>PROGRAMADOR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6516688" y="5300663"/>
            <a:ext cx="2232025" cy="7207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9200" prstMaterial="legacyPlastic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es-ES">
                <a:latin typeface="Times New Roman" pitchFamily="18" charset="0"/>
              </a:rPr>
              <a:t>USUARIO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468313" y="5300663"/>
            <a:ext cx="2520950" cy="7207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92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es-ES" sz="2000">
                <a:latin typeface="Times New Roman" pitchFamily="18" charset="0"/>
              </a:rPr>
              <a:t>COMPUTADORES</a:t>
            </a:r>
          </a:p>
        </p:txBody>
      </p:sp>
      <p:cxnSp>
        <p:nvCxnSpPr>
          <p:cNvPr id="14343" name="AutoShape 11"/>
          <p:cNvCxnSpPr>
            <a:cxnSpLocks noChangeShapeType="1"/>
            <a:stCxn id="14340" idx="2"/>
            <a:endCxn id="14342" idx="0"/>
          </p:cNvCxnSpPr>
          <p:nvPr/>
        </p:nvCxnSpPr>
        <p:spPr bwMode="auto">
          <a:xfrm rot="5400000">
            <a:off x="2556669" y="3393282"/>
            <a:ext cx="1079500" cy="2735262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4344" name="AutoShape 12"/>
          <p:cNvCxnSpPr>
            <a:cxnSpLocks noChangeShapeType="1"/>
            <a:stCxn id="14340" idx="2"/>
            <a:endCxn id="14341" idx="0"/>
          </p:cNvCxnSpPr>
          <p:nvPr/>
        </p:nvCxnSpPr>
        <p:spPr bwMode="auto">
          <a:xfrm rot="16200000" flipH="1">
            <a:off x="5508625" y="3176588"/>
            <a:ext cx="1079500" cy="316865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720725"/>
          </a:xfrm>
          <a:noFill/>
        </p:spPr>
        <p:txBody>
          <a:bodyPr/>
          <a:lstStyle/>
          <a:p>
            <a:pPr algn="ctr" eaLnBrk="1" hangingPunct="1"/>
            <a:r>
              <a:rPr lang="es-ES" smtClean="0"/>
              <a:t>OBJETIVO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836613"/>
            <a:ext cx="5257800" cy="5761037"/>
          </a:xfrm>
        </p:spPr>
        <p:txBody>
          <a:bodyPr/>
          <a:lstStyle/>
          <a:p>
            <a:pPr eaLnBrk="1" hangingPunct="1"/>
            <a:r>
              <a:rPr lang="es-ES" sz="2400" smtClean="0"/>
              <a:t>         USUARIO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INTRODUCIRCE EN LA OFICINA DE MICROSOFT  PROYECT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 MANEJAR LAS  OPERACIONES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CONOCER SUS METODOS, OBJETIVOS Y DESCRIPCION DEL PROBLEMA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REALIZAR TAREAS DE ANALISIS Y PROYECTARLAS.</a:t>
            </a:r>
            <a:endParaRPr lang="es-E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765175"/>
            <a:ext cx="331311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400" kern="0" dirty="0">
                <a:latin typeface="+mn-lt"/>
              </a:rPr>
              <a:t>   ESPECIFICA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24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400" kern="0" dirty="0">
                <a:latin typeface="+mn-lt"/>
              </a:rPr>
              <a:t>APORTACIONES, GESTIONES, SERVICIOS,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400" kern="0" dirty="0">
                <a:latin typeface="+mn-lt"/>
              </a:rPr>
              <a:t>OPERACIONES, MODELOS, ESQUEMAS,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400" kern="0" dirty="0">
                <a:latin typeface="+mn-lt"/>
              </a:rPr>
              <a:t>RELACION, SIMULTANEAS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400" kern="0" dirty="0">
                <a:latin typeface="+mn-lt"/>
              </a:rPr>
              <a:t>CADENA DE TAREAS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400" kern="0" dirty="0">
                <a:latin typeface="+mn-lt"/>
              </a:rPr>
              <a:t>CONSULTAS DE INFORMACION</a:t>
            </a:r>
            <a:endParaRPr lang="es-ES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357188"/>
            <a:ext cx="3244850" cy="623887"/>
          </a:xfrm>
        </p:spPr>
        <p:txBody>
          <a:bodyPr/>
          <a:lstStyle/>
          <a:p>
            <a:pPr algn="ctr" eaLnBrk="1" hangingPunct="1"/>
            <a:r>
              <a:rPr lang="es-ES" smtClean="0"/>
              <a:t>FUNCION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981075"/>
            <a:ext cx="2917825" cy="5472113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GENERA UNA TABLA</a:t>
            </a:r>
          </a:p>
          <a:p>
            <a:pPr eaLnBrk="1" hangingPunct="1">
              <a:buFont typeface="Wingdings" pitchFamily="2" charset="2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CLASIFICA SUS ELEMENTOS</a:t>
            </a:r>
          </a:p>
          <a:p>
            <a:pPr eaLnBrk="1" hangingPunct="1">
              <a:buFont typeface="Wingdings" pitchFamily="2" charset="2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CARACTERIZA SU ESQUEMAS.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POSEE COLUMNAS PROPIAS.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119025" bIns="79350" anchor="ctr">
            <a:spAutoFit/>
          </a:bodyPr>
          <a:lstStyle/>
          <a:p>
            <a:pPr>
              <a:defRPr/>
            </a:pPr>
            <a:r>
              <a:rPr lang="es-ES">
                <a:latin typeface="Arial" pitchFamily="34" charset="0"/>
              </a:rPr>
              <a:t>gratis.</a:t>
            </a:r>
          </a:p>
          <a:p>
            <a:pPr fontAlgn="t">
              <a:defRPr/>
            </a:pPr>
            <a:r>
              <a:rPr lang="es-ES">
                <a:latin typeface="Arial" pitchFamily="34" charset="0"/>
              </a:rPr>
              <a:t>  </a:t>
            </a:r>
            <a:r>
              <a:rPr lang="es-ES" sz="22100">
                <a:latin typeface="Arial" pitchFamily="34" charset="0"/>
              </a:rPr>
              <a:t> </a:t>
            </a:r>
            <a:r>
              <a:rPr lang="es-ES">
                <a:latin typeface="Arial" pitchFamily="34" charset="0"/>
              </a:rPr>
              <a:t>                                                            </a:t>
            </a:r>
          </a:p>
        </p:txBody>
      </p:sp>
      <p:pic>
        <p:nvPicPr>
          <p:cNvPr id="2" name="5 Imagen" descr="GANTT diagram of a Web proj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052513"/>
            <a:ext cx="5616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1714500" y="0"/>
            <a:ext cx="5486400" cy="685800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DE GANTT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860800"/>
            <a:ext cx="8569325" cy="2232025"/>
          </a:xfrm>
        </p:spPr>
        <p:txBody>
          <a:bodyPr/>
          <a:lstStyle/>
          <a:p>
            <a:r>
              <a:rPr lang="es-ES" sz="2000" smtClean="0"/>
              <a:t>Invención. Esta herramienta fue creada por HENRRY L. GANTT EN 1917. </a:t>
            </a:r>
          </a:p>
          <a:p>
            <a:pPr>
              <a:buFont typeface="Wingdings" pitchFamily="2" charset="2"/>
              <a:buNone/>
            </a:pPr>
            <a:endParaRPr lang="es-ES" sz="2000" smtClean="0"/>
          </a:p>
          <a:p>
            <a:r>
              <a:rPr lang="es-ES" sz="2000" smtClean="0"/>
              <a:t>Actualidad : es utilizada por diferentes sectores, representación grafica de cualquier proyecto y evolución de la comunicación al momento de participar en diferentes proyectos.</a:t>
            </a:r>
            <a:endParaRPr lang="es-ES" sz="2400" smtClean="0"/>
          </a:p>
          <a:p>
            <a:pPr algn="just">
              <a:buFont typeface="Wingdings" pitchFamily="2" charset="2"/>
              <a:buNone/>
            </a:pPr>
            <a:endParaRPr lang="es-ES_tradnl" sz="2400" smtClean="0">
              <a:solidFill>
                <a:schemeClr val="bg1"/>
              </a:solidFill>
            </a:endParaRPr>
          </a:p>
        </p:txBody>
      </p:sp>
      <p:sp>
        <p:nvSpPr>
          <p:cNvPr id="17412" name="8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C0BCDE-AFBD-42B5-A3D2-46B5CCFD50D3}" type="datetime1">
              <a:rPr lang="es-ES" smtClean="0"/>
              <a:pPr/>
              <a:t>06/11/2011</a:t>
            </a:fld>
            <a:endParaRPr lang="en-US" smtClean="0"/>
          </a:p>
        </p:txBody>
      </p:sp>
      <p:sp>
        <p:nvSpPr>
          <p:cNvPr id="17413" name="9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1D56DC-6BF7-4DA7-B9A1-2E03F154BEE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785813"/>
            <a:ext cx="30480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>
                <a:solidFill>
                  <a:srgbClr val="0000FF"/>
                </a:solidFill>
              </a:rPr>
              <a:t>PERMITE: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4313" y="4286250"/>
            <a:ext cx="85534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s-ES_tradnl" sz="2800" i="1">
              <a:solidFill>
                <a:schemeClr val="bg1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341438"/>
            <a:ext cx="4572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b="1" dirty="0">
              <a:latin typeface="Calibri" pitchFamily="34" charset="0"/>
            </a:endParaRPr>
          </a:p>
          <a:p>
            <a:pPr>
              <a:defRPr/>
            </a:pPr>
            <a:r>
              <a:rPr lang="es-ES" b="1" dirty="0">
                <a:latin typeface="Calibri" pitchFamily="34" charset="0"/>
              </a:rPr>
              <a:t>Redundancia  en sus diseños</a:t>
            </a:r>
          </a:p>
          <a:p>
            <a:pPr>
              <a:defRPr/>
            </a:pPr>
            <a:r>
              <a:rPr lang="es-ES" b="1" dirty="0">
                <a:latin typeface="Calibri" pitchFamily="34" charset="0"/>
              </a:rPr>
              <a:t>Dificultad para tener acceso a las relaciones</a:t>
            </a:r>
          </a:p>
          <a:p>
            <a:pPr>
              <a:defRPr/>
            </a:pPr>
            <a:r>
              <a:rPr lang="es-ES" b="1" dirty="0">
                <a:latin typeface="Calibri" pitchFamily="34" charset="0"/>
              </a:rPr>
              <a:t>Aislamiento  y estado proporcional.</a:t>
            </a:r>
          </a:p>
          <a:p>
            <a:pPr>
              <a:defRPr/>
            </a:pPr>
            <a:r>
              <a:rPr lang="es-ES" b="1" dirty="0">
                <a:latin typeface="Calibri" pitchFamily="34" charset="0"/>
              </a:rPr>
              <a:t>Presentación de ventajas y desventajas.</a:t>
            </a:r>
          </a:p>
          <a:p>
            <a:pPr>
              <a:defRPr/>
            </a:pPr>
            <a:r>
              <a:rPr lang="es-ES" b="1" dirty="0">
                <a:latin typeface="Calibri" pitchFamily="34" charset="0"/>
              </a:rPr>
              <a:t>Problemas  con actividades y tiempo.</a:t>
            </a:r>
          </a:p>
          <a:p>
            <a:pPr>
              <a:defRPr/>
            </a:pPr>
            <a:r>
              <a:rPr lang="es-ES" b="1" dirty="0">
                <a:latin typeface="Calibri" pitchFamily="34" charset="0"/>
              </a:rPr>
              <a:t>Problemas  con evento , rutas criticas, planeación  y control del tema.</a:t>
            </a:r>
            <a:endParaRPr lang="es-ES" dirty="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s-ES_tradnl" sz="3200" i="1" dirty="0">
              <a:solidFill>
                <a:schemeClr val="bg1"/>
              </a:solidFill>
            </a:endParaRPr>
          </a:p>
        </p:txBody>
      </p:sp>
      <p:pic>
        <p:nvPicPr>
          <p:cNvPr id="17417" name="Picture 7" descr="C:\Herramientas en Educación\imagenes\Anim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932363" y="1412875"/>
            <a:ext cx="4032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b="1">
              <a:latin typeface="Calibri" pitchFamily="34" charset="0"/>
            </a:endParaRPr>
          </a:p>
          <a:p>
            <a:r>
              <a:rPr lang="es-ES" sz="1600" b="1">
                <a:latin typeface="Calibri" pitchFamily="34" charset="0"/>
              </a:rPr>
              <a:t>MODELO FACIL DE USAR.</a:t>
            </a:r>
          </a:p>
          <a:p>
            <a:r>
              <a:rPr lang="es-ES" sz="1600" b="1">
                <a:latin typeface="Calibri" pitchFamily="34" charset="0"/>
              </a:rPr>
              <a:t>IMPLEMENTACION EN UNA SIMPLE HOJA.</a:t>
            </a:r>
          </a:p>
          <a:p>
            <a:r>
              <a:rPr lang="es-ES" sz="1600" b="1">
                <a:latin typeface="Calibri" pitchFamily="34" charset="0"/>
              </a:rPr>
              <a:t>PERMITE CALCULAR.</a:t>
            </a:r>
          </a:p>
          <a:p>
            <a:r>
              <a:rPr lang="es-ES" sz="1600" b="1">
                <a:latin typeface="Calibri" pitchFamily="34" charset="0"/>
              </a:rPr>
              <a:t>HERRAMINETA DE MICROSOFT PROYECT.</a:t>
            </a:r>
          </a:p>
          <a:p>
            <a:r>
              <a:rPr lang="es-ES" sz="1600" b="1">
                <a:latin typeface="Calibri" pitchFamily="34" charset="0"/>
              </a:rPr>
              <a:t>TAREA REPRESNTADA EN LINEAS.</a:t>
            </a:r>
          </a:p>
          <a:p>
            <a:endParaRPr lang="es-ES" sz="1600" b="1">
              <a:latin typeface="Calibri" pitchFamily="34" charset="0"/>
            </a:endParaRPr>
          </a:p>
          <a:p>
            <a:endParaRPr lang="es-ES" sz="1600" b="1">
              <a:latin typeface="Calibri" pitchFamily="34" charset="0"/>
            </a:endParaRPr>
          </a:p>
          <a:p>
            <a:endParaRPr lang="es-ES" sz="1600" b="1" i="1">
              <a:solidFill>
                <a:srgbClr val="FFFFFF"/>
              </a:solidFill>
              <a:latin typeface="Calibri" pitchFamily="34" charset="0"/>
            </a:endParaRPr>
          </a:p>
          <a:p>
            <a:endParaRPr lang="es-ES" b="1" i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0"/>
      <p:bldP spid="11269" grpId="0" autoUpdateAnimBg="0"/>
      <p:bldP spid="1127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919788" cy="1219200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DATOS   GANTT   ES……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9144000" cy="4786312"/>
          </a:xfrm>
        </p:spPr>
        <p:txBody>
          <a:bodyPr/>
          <a:lstStyle/>
          <a:p>
            <a:pPr algn="just"/>
            <a:endParaRPr lang="es-ES_tradnl" sz="2400" i="1" smtClean="0"/>
          </a:p>
          <a:p>
            <a:pPr algn="just"/>
            <a:r>
              <a:rPr lang="es-ES_tradnl" sz="2400" i="1" smtClean="0"/>
              <a:t>Rutina  de operación al manejar una planificación de datos,  plan de proyecto y conexión simultanea. 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Utilidad: Un ciclo de rutinas enlazadas con un tiempo.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Enfoca: responsabilidad  de un símbolo en una tarea especifica. 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Objetivo: es capaz de crear aplicaciones y componentes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con especiaciones y usuarios. 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Desarrolla: un diagrama, códigos, flechas de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señalización, factores numéricos; hasta lograr extraer, manipular,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controlar, e información proporcionando un diagrama entorno</a:t>
            </a:r>
          </a:p>
          <a:p>
            <a:pPr marL="342900" lvl="1" indent="-342900" algn="just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conveniente y eficiente.</a:t>
            </a:r>
          </a:p>
        </p:txBody>
      </p:sp>
      <p:sp>
        <p:nvSpPr>
          <p:cNvPr id="18436" name="4 Marcador de fecha"/>
          <p:cNvSpPr>
            <a:spLocks noGrp="1"/>
          </p:cNvSpPr>
          <p:nvPr>
            <p:ph type="dt" sz="quarter" idx="10"/>
          </p:nvPr>
        </p:nvSpPr>
        <p:spPr>
          <a:xfrm>
            <a:off x="5003800" y="6165850"/>
            <a:ext cx="1905000" cy="457200"/>
          </a:xfrm>
          <a:noFill/>
        </p:spPr>
        <p:txBody>
          <a:bodyPr/>
          <a:lstStyle/>
          <a:p>
            <a:pPr algn="ctr"/>
            <a:fld id="{373E4801-59D0-4512-9CD0-B0AC49AC735C}" type="datetime1">
              <a:rPr lang="es-ES" smtClean="0"/>
              <a:pPr algn="ctr"/>
              <a:t>06/11/2011</a:t>
            </a:fld>
            <a:endParaRPr lang="en-US" smtClean="0"/>
          </a:p>
        </p:txBody>
      </p:sp>
      <p:sp>
        <p:nvSpPr>
          <p:cNvPr id="1843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D059CB-C6C7-47C2-B02B-826D5F340C29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8" name="Picture 4" descr="C:\Tesis2001\PRESENTACION\fiveguy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763" y="0"/>
            <a:ext cx="30432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6 Marcador de número de diapositiva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fld id="{F6422863-33B4-47ED-A2C6-D6AB639CE0EE}" type="slidenum">
              <a:rPr lang="en-US" sz="1600">
                <a:solidFill>
                  <a:schemeClr val="tx2"/>
                </a:solidFill>
              </a:rPr>
              <a:pPr algn="ctr" eaLnBrk="1" hangingPunct="1"/>
              <a:t>17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11413" y="1196975"/>
            <a:ext cx="2503487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/>
              <a:t>GENERAL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39975" y="2924175"/>
            <a:ext cx="264795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/>
              <a:t>APLICACION</a:t>
            </a:r>
            <a:endParaRPr lang="es-ES_tradnl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68538" y="4292600"/>
            <a:ext cx="25908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/>
              <a:t>RECURSOS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11188" y="5445125"/>
            <a:ext cx="3286125" cy="76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/>
              <a:t>HERRAMIENTAS</a:t>
            </a:r>
            <a:endParaRPr lang="es-ES_tradnl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148263" y="1412875"/>
            <a:ext cx="571500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219700" y="3141663"/>
            <a:ext cx="622300" cy="4445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076825" y="4437063"/>
            <a:ext cx="571500" cy="452437"/>
          </a:xfrm>
          <a:prstGeom prst="rightArrow">
            <a:avLst>
              <a:gd name="adj1" fmla="val 50000"/>
              <a:gd name="adj2" fmla="val 2454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140200" y="5589588"/>
            <a:ext cx="642938" cy="4524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156325" y="1052513"/>
            <a:ext cx="2728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ABC PLANEA UNA ESTRATEGIA DE LANZAMIENTO EN LOS MEDIOS.</a:t>
            </a:r>
            <a:endParaRPr lang="es-ES_tradnl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118225" y="2492375"/>
            <a:ext cx="30257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MERCADO DE ESTUDIOS  A LAS FAMILIAS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T.V 2%  de ingresos altos y bajos  3%</a:t>
            </a:r>
            <a:endParaRPr lang="es-ES_tradnl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932363" y="5157788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Escriben   y anotan en un papel , seleccionamos  el  tipo de  actividad,  predecesor , estimaciones,  previstos, </a:t>
            </a:r>
            <a:endParaRPr lang="es-ES_tradnl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pic>
        <p:nvPicPr>
          <p:cNvPr id="19470" name="Picture 17" descr="MCPE0248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203358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55650" y="260350"/>
            <a:ext cx="7993063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/>
              <a:t>ENTORNO    DE TAREA PRACTICA</a:t>
            </a:r>
          </a:p>
        </p:txBody>
      </p:sp>
      <p:pic>
        <p:nvPicPr>
          <p:cNvPr id="19472" name="Picture 21" descr="http://1.bp.blogspot.com/_u5TjpfBqLRA/THABrM-iWHI/AAAAAAAAACs/KMOs5S1j1wU/s320/Information_Technology_Outsourcing_Myth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1075"/>
            <a:ext cx="22685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940425" y="4292600"/>
            <a:ext cx="302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Consulta a la base de datos s y aplicaciones</a:t>
            </a:r>
            <a:endParaRPr lang="es-ES_tradnl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sp>
        <p:nvSpPr>
          <p:cNvPr id="19474" name="4 Marcador de fecha"/>
          <p:cNvSpPr>
            <a:spLocks noGrp="1"/>
          </p:cNvSpPr>
          <p:nvPr>
            <p:ph type="dt" sz="quarter" idx="10"/>
          </p:nvPr>
        </p:nvSpPr>
        <p:spPr>
          <a:xfrm>
            <a:off x="3924300" y="6237288"/>
            <a:ext cx="1905000" cy="457200"/>
          </a:xfrm>
          <a:noFill/>
        </p:spPr>
        <p:txBody>
          <a:bodyPr/>
          <a:lstStyle/>
          <a:p>
            <a:pPr algn="ctr"/>
            <a:fld id="{AD505E29-5157-4341-AA1C-C6CD7790D07D}" type="datetime1">
              <a:rPr lang="es-ES" smtClean="0"/>
              <a:pPr algn="ctr"/>
              <a:t>06/11/2011</a:t>
            </a:fld>
            <a:endParaRPr lang="en-US" smtClean="0"/>
          </a:p>
        </p:txBody>
      </p:sp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 autoUpdateAnimBg="0"/>
      <p:bldP spid="3081" grpId="0" animBg="1" autoUpdateAnimBg="0"/>
      <p:bldP spid="3082" grpId="0" animBg="1" autoUpdateAnimBg="0"/>
      <p:bldP spid="3083" grpId="0" animBg="1" autoUpdateAnimBg="0"/>
      <p:bldP spid="3084" grpId="0" autoUpdateAnimBg="0"/>
      <p:bldP spid="3086" grpId="0" autoUpdateAnimBg="0"/>
      <p:bldP spid="3087" grpId="0" autoUpdateAnimBg="0"/>
      <p:bldP spid="2" grpId="0" animBg="1" autoUpdateAnimBg="0"/>
      <p:bldP spid="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5143500" cy="885825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ESTRUCTURA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20483" name="1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090049-4FD5-4701-B5B6-57D3CEFE1B04}" type="datetime1">
              <a:rPr lang="es-ES" smtClean="0"/>
              <a:pPr/>
              <a:t>06/11/2011</a:t>
            </a:fld>
            <a:endParaRPr lang="en-US" smtClean="0"/>
          </a:p>
        </p:txBody>
      </p:sp>
      <p:sp>
        <p:nvSpPr>
          <p:cNvPr id="20484" name="1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907AAF-0E60-440C-9BE6-35F099B6D8C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1188" y="2276475"/>
            <a:ext cx="2281237" cy="865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000" b="1">
                <a:solidFill>
                  <a:srgbClr val="0000FF"/>
                </a:solidFill>
              </a:rPr>
              <a:t>CONCEPTUAL</a:t>
            </a:r>
            <a:r>
              <a:rPr lang="es-ES_tradnl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3573463"/>
            <a:ext cx="230505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>
                <a:solidFill>
                  <a:srgbClr val="0000FF"/>
                </a:solidFill>
              </a:rPr>
              <a:t>ABSTRACCION</a:t>
            </a:r>
            <a:endParaRPr lang="es-ES_tradnl">
              <a:solidFill>
                <a:srgbClr val="0000FF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4213" y="4868863"/>
            <a:ext cx="230505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>
                <a:solidFill>
                  <a:srgbClr val="0000FF"/>
                </a:solidFill>
              </a:rPr>
              <a:t>RELACIONES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348038" y="2565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348038" y="38608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348038" y="50847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356100" y="2276475"/>
            <a:ext cx="4387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Las   relación   por escrito y simultaneas,  creando un archivo, historial y enlace.</a:t>
            </a:r>
            <a:endParaRPr lang="es-ES_tradnl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356100" y="3573463"/>
            <a:ext cx="4430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Especifica  el tipo, longitud de campo,  referencias del diagrama,  elementos, atributos   del problema.</a:t>
            </a:r>
            <a:endParaRPr lang="es-ES_tradnl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356100" y="5084763"/>
            <a:ext cx="460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Tendrá un  comportamiento , presentación y datos   a  mostrar.</a:t>
            </a:r>
            <a:endParaRPr lang="es-ES_tradnl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pic>
        <p:nvPicPr>
          <p:cNvPr id="20494" name="Picture 16" descr="File:Pert example gantt ch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8642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  <p:bldP spid="3077" grpId="0" animBg="1" autoUpdateAnimBg="0"/>
      <p:bldP spid="3078" grpId="0" animBg="1" autoUpdateAnimBg="0"/>
      <p:bldP spid="3080" grpId="0" animBg="1" autoUpdateAnimBg="0"/>
      <p:bldP spid="3081" grpId="0" animBg="1" autoUpdateAnimBg="0"/>
      <p:bldP spid="3082" grpId="0" animBg="1" autoUpdateAnimBg="0"/>
      <p:bldP spid="3084" grpId="0" autoUpdateAnimBg="0"/>
      <p:bldP spid="3085" grpId="0" autoUpdateAnimBg="0"/>
      <p:bldP spid="30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25538"/>
            <a:ext cx="2771775" cy="5518150"/>
          </a:xfrm>
        </p:spPr>
        <p:txBody>
          <a:bodyPr/>
          <a:lstStyle/>
          <a:p>
            <a:r>
              <a:rPr lang="en-US" smtClean="0"/>
              <a:t> </a:t>
            </a:r>
            <a:r>
              <a:rPr lang="es-ES" sz="2000" smtClean="0"/>
              <a:t>Nivel de diseño:</a:t>
            </a:r>
          </a:p>
          <a:p>
            <a:endParaRPr lang="es-ES" sz="2000" smtClean="0"/>
          </a:p>
          <a:p>
            <a:r>
              <a:rPr lang="es-ES" sz="2000" smtClean="0"/>
              <a:t>Describe  el problema </a:t>
            </a:r>
          </a:p>
          <a:p>
            <a:pPr>
              <a:buFont typeface="Wingdings" pitchFamily="2" charset="2"/>
              <a:buNone/>
            </a:pPr>
            <a:endParaRPr lang="es-ES" sz="2000" smtClean="0"/>
          </a:p>
          <a:p>
            <a:r>
              <a:rPr lang="es-ES" sz="2000" smtClean="0"/>
              <a:t>Proporciona datos de  información. </a:t>
            </a:r>
          </a:p>
          <a:p>
            <a:pPr>
              <a:buFont typeface="Wingdings" pitchFamily="2" charset="2"/>
              <a:buNone/>
            </a:pPr>
            <a:endParaRPr lang="es-ES" sz="2000" smtClean="0"/>
          </a:p>
          <a:p>
            <a:r>
              <a:rPr lang="es-ES" sz="2000" smtClean="0"/>
              <a:t>Relación  de  diagrama y eventos.</a:t>
            </a:r>
          </a:p>
          <a:p>
            <a:pPr>
              <a:buFont typeface="Wingdings" pitchFamily="2" charset="2"/>
              <a:buNone/>
            </a:pPr>
            <a:endParaRPr lang="es-ES" sz="2000" smtClean="0"/>
          </a:p>
          <a:p>
            <a:pPr>
              <a:buFont typeface="Wingdings" pitchFamily="2" charset="2"/>
              <a:buNone/>
            </a:pPr>
            <a:r>
              <a:rPr lang="es-ES" sz="2000" smtClean="0"/>
              <a:t>   Crea un plan</a:t>
            </a:r>
          </a:p>
          <a:p>
            <a:pPr>
              <a:buFont typeface="Wingdings" pitchFamily="2" charset="2"/>
              <a:buNone/>
            </a:pPr>
            <a:r>
              <a:rPr lang="es-ES" sz="2000" smtClean="0"/>
              <a:t>desarrollo ilustrativo</a:t>
            </a:r>
          </a:p>
          <a:p>
            <a:pPr>
              <a:buFont typeface="Wingdings" pitchFamily="2" charset="2"/>
              <a:buNone/>
            </a:pPr>
            <a:r>
              <a:rPr lang="es-ES" sz="2000" smtClean="0"/>
              <a:t>en general del tema.</a:t>
            </a:r>
            <a:endParaRPr lang="es-ES_tradnl" sz="3000" smtClean="0">
              <a:solidFill>
                <a:srgbClr val="FFFFFF"/>
              </a:solidFill>
            </a:endParaRPr>
          </a:p>
        </p:txBody>
      </p:sp>
      <p:sp>
        <p:nvSpPr>
          <p:cNvPr id="21507" name="6 Marcador de fecha"/>
          <p:cNvSpPr txBox="1">
            <a:spLocks noGrp="1"/>
          </p:cNvSpPr>
          <p:nvPr/>
        </p:nvSpPr>
        <p:spPr bwMode="auto">
          <a:xfrm>
            <a:off x="5791200" y="6203950"/>
            <a:ext cx="259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fld id="{678858DB-E3F8-4951-9D81-38A101A6EDE5}" type="datetime1">
              <a:rPr lang="es-ES" sz="1200">
                <a:solidFill>
                  <a:schemeClr val="tx2"/>
                </a:solidFill>
              </a:rPr>
              <a:pPr algn="ctr" eaLnBrk="1" hangingPunct="1"/>
              <a:t>06/11/2011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1508" name="7 Marcador de número de diapositiva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fld id="{85FA4578-807E-4479-A1E5-3524ED9E8AC3}" type="slidenum">
              <a:rPr lang="en-US" sz="1600">
                <a:solidFill>
                  <a:schemeClr val="tx2"/>
                </a:solidFill>
              </a:rPr>
              <a:pPr algn="ctr" eaLnBrk="1" hangingPunct="1"/>
              <a:t>19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63938" y="981075"/>
            <a:ext cx="54006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Estudia   los costos de información.</a:t>
            </a:r>
          </a:p>
          <a:p>
            <a:pPr algn="ctr"/>
            <a:endParaRPr lang="es-ES" b="1"/>
          </a:p>
          <a:p>
            <a:pPr algn="ctr">
              <a:buFont typeface="Arial" charset="0"/>
              <a:buChar char="•"/>
            </a:pPr>
            <a:r>
              <a:rPr lang="es-ES" b="1"/>
              <a:t>Identificando la publicidad en el periódico de  $500.00 por anuncios, y la publicidad televisiva de  $2000.00 </a:t>
            </a:r>
          </a:p>
          <a:p>
            <a:pPr algn="ctr"/>
            <a:endParaRPr lang="es-ES" b="1"/>
          </a:p>
          <a:p>
            <a:pPr algn="ctr">
              <a:buFont typeface="Arial" charset="0"/>
              <a:buChar char="•"/>
            </a:pPr>
            <a:r>
              <a:rPr lang="es-ES" b="1"/>
              <a:t>Balance  de análisis; la meta es como</a:t>
            </a:r>
          </a:p>
          <a:p>
            <a:pPr algn="ctr"/>
            <a:r>
              <a:rPr lang="es-ES" b="1"/>
              <a:t>mínimo el 36% de familias de altos ingresos  y 60% a las familias de ingresos medios. </a:t>
            </a:r>
          </a:p>
          <a:p>
            <a:pPr algn="ctr"/>
            <a:r>
              <a:rPr lang="es-ES" b="1"/>
              <a:t> Cuestionario: preguntas de dudas.</a:t>
            </a:r>
          </a:p>
          <a:p>
            <a:pPr algn="ctr"/>
            <a:r>
              <a:rPr lang="es-ES" b="1"/>
              <a:t>Tares practicas son las ecuaciones a realizar.</a:t>
            </a:r>
            <a:endParaRPr lang="en-US" sz="320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484438" y="1989138"/>
            <a:ext cx="1008062" cy="7921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511" name="Picture 6" descr="C:\Tesis2001\PRESENTACION\art_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149725"/>
            <a:ext cx="23034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5750" y="0"/>
            <a:ext cx="86439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ACCEDIENDO  A LA PRACTICA DE CAMPO</a:t>
            </a:r>
            <a:endParaRPr lang="es-ES_tradnl" sz="3200" dirty="0"/>
          </a:p>
        </p:txBody>
      </p:sp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/>
      <p:bldP spid="6148" grpId="0" autoUpdateAnimBg="0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76250"/>
            <a:ext cx="9144000" cy="792163"/>
          </a:xfrm>
        </p:spPr>
        <p:txBody>
          <a:bodyPr/>
          <a:lstStyle/>
          <a:p>
            <a:pPr algn="ctr" eaLnBrk="1" hangingPunct="1"/>
            <a:r>
              <a:rPr lang="es-ES" i="1" smtClean="0"/>
              <a:t>GENERALIDADES DE INGENIERIA</a:t>
            </a:r>
          </a:p>
        </p:txBody>
      </p:sp>
      <p:sp>
        <p:nvSpPr>
          <p:cNvPr id="4099" name="AutoShape 9"/>
          <p:cNvSpPr>
            <a:spLocks noChangeArrowheads="1"/>
          </p:cNvSpPr>
          <p:nvPr/>
        </p:nvSpPr>
        <p:spPr bwMode="blackWhite">
          <a:xfrm>
            <a:off x="0" y="3068638"/>
            <a:ext cx="3635375" cy="533400"/>
          </a:xfrm>
          <a:prstGeom prst="roundRect">
            <a:avLst>
              <a:gd name="adj" fmla="val 50000"/>
            </a:avLst>
          </a:pr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1">
              <a:lnSpc>
                <a:spcPct val="80000"/>
              </a:lnSpc>
              <a:spcBef>
                <a:spcPct val="50000"/>
              </a:spcBef>
            </a:pPr>
            <a:r>
              <a:rPr kumimoji="1" lang="es-ES" sz="2400" i="1">
                <a:solidFill>
                  <a:srgbClr val="00FF00"/>
                </a:solidFill>
                <a:latin typeface="Times New Roman" pitchFamily="18" charset="0"/>
              </a:rPr>
              <a:t>Administración decisión</a:t>
            </a:r>
          </a:p>
        </p:txBody>
      </p:sp>
      <p:sp>
        <p:nvSpPr>
          <p:cNvPr id="4100" name="AutoShape 10"/>
          <p:cNvSpPr>
            <a:spLocks noChangeArrowheads="1"/>
          </p:cNvSpPr>
          <p:nvPr/>
        </p:nvSpPr>
        <p:spPr bwMode="blackWhite">
          <a:xfrm>
            <a:off x="4716463" y="6324600"/>
            <a:ext cx="3200400" cy="533400"/>
          </a:xfrm>
          <a:prstGeom prst="roundRect">
            <a:avLst>
              <a:gd name="adj" fmla="val 50000"/>
            </a:avLst>
          </a:pr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1">
              <a:lnSpc>
                <a:spcPct val="80000"/>
              </a:lnSpc>
              <a:spcBef>
                <a:spcPct val="50000"/>
              </a:spcBef>
            </a:pPr>
            <a:r>
              <a:rPr kumimoji="1" lang="es-ES" sz="2400" i="1">
                <a:solidFill>
                  <a:srgbClr val="00FF00"/>
                </a:solidFill>
                <a:latin typeface="Times New Roman" pitchFamily="18" charset="0"/>
              </a:rPr>
              <a:t>PRELIMINARES</a:t>
            </a:r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blackWhite">
          <a:xfrm>
            <a:off x="0" y="5373688"/>
            <a:ext cx="3563938" cy="533400"/>
          </a:xfrm>
          <a:prstGeom prst="roundRect">
            <a:avLst>
              <a:gd name="adj" fmla="val 50000"/>
            </a:avLst>
          </a:pr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1">
              <a:lnSpc>
                <a:spcPct val="80000"/>
              </a:lnSpc>
              <a:spcBef>
                <a:spcPct val="50000"/>
              </a:spcBef>
            </a:pPr>
            <a:r>
              <a:rPr kumimoji="1" lang="es-ES" sz="2400" i="1">
                <a:solidFill>
                  <a:srgbClr val="00FF00"/>
                </a:solidFill>
                <a:latin typeface="Times New Roman" pitchFamily="18" charset="0"/>
              </a:rPr>
              <a:t>CARACTERISTICAS</a:t>
            </a:r>
          </a:p>
        </p:txBody>
      </p:sp>
      <p:sp>
        <p:nvSpPr>
          <p:cNvPr id="4102" name="AutoShape 12"/>
          <p:cNvSpPr>
            <a:spLocks noChangeArrowheads="1"/>
          </p:cNvSpPr>
          <p:nvPr/>
        </p:nvSpPr>
        <p:spPr bwMode="blackWhite">
          <a:xfrm>
            <a:off x="0" y="3860800"/>
            <a:ext cx="3635375" cy="533400"/>
          </a:xfrm>
          <a:prstGeom prst="roundRect">
            <a:avLst>
              <a:gd name="adj" fmla="val 50000"/>
            </a:avLst>
          </a:pr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1">
              <a:lnSpc>
                <a:spcPct val="80000"/>
              </a:lnSpc>
              <a:spcBef>
                <a:spcPct val="50000"/>
              </a:spcBef>
            </a:pPr>
            <a:r>
              <a:rPr kumimoji="1" lang="es-ES" sz="2400" i="1">
                <a:solidFill>
                  <a:srgbClr val="00FF00"/>
                </a:solidFill>
                <a:latin typeface="Times New Roman" pitchFamily="18" charset="0"/>
              </a:rPr>
              <a:t>OBJETIVO</a:t>
            </a:r>
          </a:p>
        </p:txBody>
      </p:sp>
      <p:sp>
        <p:nvSpPr>
          <p:cNvPr id="4103" name="AutoShape 13"/>
          <p:cNvSpPr>
            <a:spLocks noChangeArrowheads="1"/>
          </p:cNvSpPr>
          <p:nvPr/>
        </p:nvSpPr>
        <p:spPr bwMode="blackWhite">
          <a:xfrm>
            <a:off x="0" y="4652963"/>
            <a:ext cx="3563938" cy="533400"/>
          </a:xfrm>
          <a:prstGeom prst="roundRect">
            <a:avLst>
              <a:gd name="adj" fmla="val 50000"/>
            </a:avLst>
          </a:pr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1">
              <a:lnSpc>
                <a:spcPct val="80000"/>
              </a:lnSpc>
              <a:spcBef>
                <a:spcPct val="50000"/>
              </a:spcBef>
            </a:pPr>
            <a:r>
              <a:rPr kumimoji="1" lang="es-ES" sz="2400" i="1">
                <a:solidFill>
                  <a:srgbClr val="00FF00"/>
                </a:solidFill>
                <a:latin typeface="Times New Roman" pitchFamily="18" charset="0"/>
              </a:rPr>
              <a:t>FUNCION</a:t>
            </a:r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blackWhite">
          <a:xfrm>
            <a:off x="0" y="6092825"/>
            <a:ext cx="3563938" cy="533400"/>
          </a:xfrm>
          <a:prstGeom prst="roundRect">
            <a:avLst>
              <a:gd name="adj" fmla="val 50000"/>
            </a:avLst>
          </a:pr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1">
              <a:lnSpc>
                <a:spcPct val="80000"/>
              </a:lnSpc>
              <a:spcBef>
                <a:spcPct val="50000"/>
              </a:spcBef>
            </a:pPr>
            <a:r>
              <a:rPr kumimoji="1" lang="es-ES" sz="2400" i="1">
                <a:solidFill>
                  <a:srgbClr val="00FF00"/>
                </a:solidFill>
                <a:latin typeface="Times New Roman" pitchFamily="18" charset="0"/>
              </a:rPr>
              <a:t>PRACTICA</a:t>
            </a:r>
          </a:p>
        </p:txBody>
      </p:sp>
      <p:sp>
        <p:nvSpPr>
          <p:cNvPr id="4105" name="AutoShape 15"/>
          <p:cNvSpPr>
            <a:spLocks noChangeArrowheads="1"/>
          </p:cNvSpPr>
          <p:nvPr/>
        </p:nvSpPr>
        <p:spPr bwMode="blackWhite">
          <a:xfrm>
            <a:off x="0" y="1916113"/>
            <a:ext cx="3200400" cy="533400"/>
          </a:xfrm>
          <a:prstGeom prst="roundRect">
            <a:avLst>
              <a:gd name="adj" fmla="val 50000"/>
            </a:avLst>
          </a:pr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1">
              <a:lnSpc>
                <a:spcPct val="80000"/>
              </a:lnSpc>
              <a:spcBef>
                <a:spcPct val="50000"/>
              </a:spcBef>
            </a:pPr>
            <a:r>
              <a:rPr kumimoji="1" lang="es-ES" sz="2400" i="1">
                <a:solidFill>
                  <a:srgbClr val="00FF00"/>
                </a:solidFill>
                <a:latin typeface="Times New Roman" pitchFamily="18" charset="0"/>
              </a:rPr>
              <a:t>Métodos cuantitativos</a:t>
            </a:r>
          </a:p>
        </p:txBody>
      </p:sp>
      <p:sp>
        <p:nvSpPr>
          <p:cNvPr id="4106" name="Rectangle 16"/>
          <p:cNvSpPr>
            <a:spLocks noChangeArrowheads="1"/>
          </p:cNvSpPr>
          <p:nvPr/>
        </p:nvSpPr>
        <p:spPr bwMode="auto">
          <a:xfrm>
            <a:off x="3851275" y="1916113"/>
            <a:ext cx="495300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>
              <a:lnSpc>
                <a:spcPct val="110000"/>
              </a:lnSpc>
            </a:pPr>
            <a:endParaRPr kumimoji="1" lang="es-PA" sz="1400">
              <a:latin typeface="Times New Roman" pitchFamily="18" charset="0"/>
            </a:endParaRPr>
          </a:p>
        </p:txBody>
      </p:sp>
      <p:sp>
        <p:nvSpPr>
          <p:cNvPr id="4107" name="Rectangle 18"/>
          <p:cNvSpPr>
            <a:spLocks noChangeArrowheads="1"/>
          </p:cNvSpPr>
          <p:nvPr/>
        </p:nvSpPr>
        <p:spPr bwMode="auto">
          <a:xfrm>
            <a:off x="3851275" y="2060575"/>
            <a:ext cx="4953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>
              <a:lnSpc>
                <a:spcPct val="110000"/>
              </a:lnSpc>
            </a:pPr>
            <a:endParaRPr kumimoji="1" lang="es-PA" sz="1400">
              <a:latin typeface="Times New Roman" pitchFamily="18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-385763"/>
            <a:ext cx="91440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s-ES" dirty="0">
                <a:latin typeface="Arial" pitchFamily="34" charset="0"/>
                <a:hlinkClick r:id="rId3"/>
              </a:rPr>
              <a:t>  </a:t>
            </a:r>
            <a:r>
              <a:rPr lang="es-ES" sz="15300" dirty="0">
                <a:latin typeface="Arial" pitchFamily="34" charset="0"/>
              </a:rPr>
              <a:t> </a:t>
            </a:r>
            <a:r>
              <a:rPr lang="es-ES" dirty="0">
                <a:latin typeface="Arial" pitchFamily="34" charset="0"/>
              </a:rPr>
              <a:t>                                     </a:t>
            </a:r>
          </a:p>
        </p:txBody>
      </p:sp>
      <p:pic>
        <p:nvPicPr>
          <p:cNvPr id="2" name="13 Imagen" descr="Gantt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0" y="1916113"/>
            <a:ext cx="51212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557963" cy="981075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PROCESO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5329238" cy="5327650"/>
          </a:xfrm>
        </p:spPr>
        <p:txBody>
          <a:bodyPr/>
          <a:lstStyle/>
          <a:p>
            <a:pPr algn="ctr">
              <a:buFontTx/>
              <a:buNone/>
            </a:pPr>
            <a:endParaRPr lang="es-ES_tradnl" sz="2400" i="1" smtClean="0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Regresan al entorno de practica,</a:t>
            </a:r>
          </a:p>
          <a:p>
            <a:pPr algn="ctr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estructura y practica de campo; creamos</a:t>
            </a:r>
          </a:p>
          <a:p>
            <a:pPr algn="ctr">
              <a:buFontTx/>
              <a:buNone/>
            </a:pPr>
            <a:r>
              <a:rPr lang="es-ES_tradnl" sz="2400" i="1" smtClean="0">
                <a:solidFill>
                  <a:srgbClr val="FFFFFF"/>
                </a:solidFill>
              </a:rPr>
              <a:t>los siguientes pasos del tema.</a:t>
            </a:r>
          </a:p>
          <a:p>
            <a:pPr algn="ctr">
              <a:buFontTx/>
              <a:buNone/>
            </a:pPr>
            <a:endParaRPr lang="es-ES_tradnl" sz="2400" i="1" smtClean="0">
              <a:solidFill>
                <a:srgbClr val="FFFFFF"/>
              </a:solidFill>
            </a:endParaRPr>
          </a:p>
          <a:p>
            <a:r>
              <a:rPr lang="es-ES_tradnl" sz="2400" i="1" smtClean="0"/>
              <a:t>Conjunto de términos a componer;. </a:t>
            </a:r>
          </a:p>
          <a:p>
            <a:pPr>
              <a:buFont typeface="Wingdings" pitchFamily="2" charset="2"/>
              <a:buNone/>
            </a:pPr>
            <a:endParaRPr lang="es-ES_tradnl" sz="2400" i="1" smtClean="0"/>
          </a:p>
          <a:p>
            <a:r>
              <a:rPr lang="es-ES_tradnl" sz="2400" i="1" smtClean="0"/>
              <a:t>Esquema  que definirá el medio.</a:t>
            </a:r>
          </a:p>
          <a:p>
            <a:pPr>
              <a:buFont typeface="Wingdings" pitchFamily="2" charset="2"/>
              <a:buNone/>
            </a:pPr>
            <a:endParaRPr lang="es-ES_tradnl" sz="2400" i="1" smtClean="0"/>
          </a:p>
          <a:p>
            <a:r>
              <a:rPr lang="es-ES_tradnl" sz="2400" i="1" smtClean="0"/>
              <a:t> Establece las graficas de estructuras. </a:t>
            </a:r>
          </a:p>
        </p:txBody>
      </p:sp>
      <p:sp>
        <p:nvSpPr>
          <p:cNvPr id="22532" name="9 Marcador de fecha"/>
          <p:cNvSpPr>
            <a:spLocks noGrp="1"/>
          </p:cNvSpPr>
          <p:nvPr>
            <p:ph type="dt" sz="quarter" idx="10"/>
          </p:nvPr>
        </p:nvSpPr>
        <p:spPr>
          <a:xfrm>
            <a:off x="6443663" y="6165850"/>
            <a:ext cx="1905000" cy="457200"/>
          </a:xfrm>
          <a:noFill/>
        </p:spPr>
        <p:txBody>
          <a:bodyPr/>
          <a:lstStyle/>
          <a:p>
            <a:fld id="{6E5AC1F8-024E-4889-9A9A-5B43804BBD27}" type="datetime1">
              <a:rPr lang="es-ES" smtClean="0"/>
              <a:pPr/>
              <a:t>06/11/2011</a:t>
            </a:fld>
            <a:endParaRPr lang="en-US" smtClean="0"/>
          </a:p>
        </p:txBody>
      </p:sp>
      <p:sp>
        <p:nvSpPr>
          <p:cNvPr id="22533" name="10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B846F-1745-45F5-B106-5305ED425654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4" name="Picture 11" descr="http://albertoaden.files.wordpress.com/2009/03/pert-gantt-cha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37084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s-PA">
              <a:latin typeface="Arial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4963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s-PA">
              <a:latin typeface="Arial" pitchFamily="34" charset="0"/>
            </a:endParaRPr>
          </a:p>
        </p:txBody>
      </p:sp>
      <p:pic>
        <p:nvPicPr>
          <p:cNvPr id="24579" name="Picture 8" descr="http://www.qweas.com/downloads/business/project-management/scr-gantt-chart-for-workgro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84963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s-PA">
              <a:latin typeface="Arial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88913"/>
            <a:ext cx="6403975" cy="7191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_tradnl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Métodos Cuantitativos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16238" y="765175"/>
            <a:ext cx="5832475" cy="12239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Introducción a la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investigación de operaciones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400" kern="0" dirty="0">
              <a:latin typeface="+mn-lt"/>
            </a:endParaRPr>
          </a:p>
        </p:txBody>
      </p:sp>
      <p:sp>
        <p:nvSpPr>
          <p:cNvPr id="27652" name="4 Rectángulo"/>
          <p:cNvSpPr>
            <a:spLocks noChangeArrowheads="1"/>
          </p:cNvSpPr>
          <p:nvPr/>
        </p:nvSpPr>
        <p:spPr bwMode="auto">
          <a:xfrm>
            <a:off x="250825" y="2060575"/>
            <a:ext cx="849788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/>
              <a:t>Una empresa posee tres plantas de producción: una en San Carlos, otra en Guarare y otra en Darien. Los costos de producción en cada planta son los mismos, pero los costos de transporte difieren significativamente.</a:t>
            </a:r>
          </a:p>
          <a:p>
            <a:pPr algn="just"/>
            <a:r>
              <a:rPr lang="es-MX" sz="2800"/>
              <a:t>Los principales puntos de demanda están en David, Panama, Las Tablas y La Palma.</a:t>
            </a:r>
          </a:p>
          <a:p>
            <a:pPr algn="just"/>
            <a:r>
              <a:rPr lang="es-MX" sz="2800"/>
              <a:t>El problema consiste en decidir cuánto se debe producir en cada planta con el fin de minimizar los costos de distribución del producto.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Rectángulo"/>
          <p:cNvSpPr>
            <a:spLocks noChangeArrowheads="1"/>
          </p:cNvSpPr>
          <p:nvPr/>
        </p:nvSpPr>
        <p:spPr bwMode="auto">
          <a:xfrm>
            <a:off x="323850" y="765175"/>
            <a:ext cx="84248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/>
              <a:t>Un gerente de un banco debe decidir cuántas cajas debe abrir para atender a sus clientes.</a:t>
            </a:r>
          </a:p>
          <a:p>
            <a:endParaRPr lang="es-MX" sz="2800"/>
          </a:p>
          <a:p>
            <a:r>
              <a:rPr lang="es-MX" sz="2800"/>
              <a:t>Si abre muchas cajas el servicio será muy eficiente, pero los costos se incrementarán fuertemente.</a:t>
            </a:r>
          </a:p>
          <a:p>
            <a:endParaRPr lang="es-MX" sz="2800"/>
          </a:p>
          <a:p>
            <a:r>
              <a:rPr lang="es-MX" sz="2800"/>
              <a:t>Si abre pocas cajas es posible que los clientes tengan que hacer largas colas para ser atendidos, y podría ser que prefieran ir a otro banco.</a:t>
            </a:r>
          </a:p>
          <a:p>
            <a:endParaRPr lang="es-MX" sz="2800"/>
          </a:p>
          <a:p>
            <a:r>
              <a:rPr lang="es-MX" sz="2800"/>
              <a:t>Se debe decidir cuántas cajas se van a abrir diariamente.</a:t>
            </a:r>
            <a:endParaRPr lang="es-ES" sz="2800"/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Rectángulo"/>
          <p:cNvSpPr>
            <a:spLocks noChangeArrowheads="1"/>
          </p:cNvSpPr>
          <p:nvPr/>
        </p:nvSpPr>
        <p:spPr bwMode="auto">
          <a:xfrm>
            <a:off x="611188" y="404813"/>
            <a:ext cx="79216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/>
              <a:t>Un gerente de un supermercado está convencido de que se deben mantener altos niveles de inventarios, ya que cuando un cliente no encuentra un producto irá a conseguirlo en algún supermercado competidor.</a:t>
            </a:r>
          </a:p>
          <a:p>
            <a:endParaRPr lang="es-MX" sz="2800"/>
          </a:p>
          <a:p>
            <a:r>
              <a:rPr lang="es-MX" sz="2800"/>
              <a:t>Pero esto implica altos costos, sobre todo en el caso de algunos productos difíciles de conservar.</a:t>
            </a:r>
          </a:p>
          <a:p>
            <a:endParaRPr lang="es-MX" sz="2800"/>
          </a:p>
          <a:p>
            <a:r>
              <a:rPr lang="es-MX" sz="2800"/>
              <a:t>Su pregunta consiste en cuál debe ser el nivel adecuado de inventarios</a:t>
            </a:r>
            <a:endParaRPr lang="es-ES" sz="2800"/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620713"/>
            <a:ext cx="8713787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800" dirty="0"/>
              <a:t>Un empresario está considerando efectuar una inversión en un nuevo producto con el fin de lanzarlo al mercado.</a:t>
            </a:r>
          </a:p>
          <a:p>
            <a:pPr>
              <a:defRPr/>
            </a:pPr>
            <a:endParaRPr lang="es-MX" sz="2800" dirty="0"/>
          </a:p>
          <a:p>
            <a:pPr>
              <a:defRPr/>
            </a:pPr>
            <a:r>
              <a:rPr lang="es-MX" sz="2800" dirty="0"/>
              <a:t>El nuevo producto podría comercializarse dos modos: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MX" sz="2800" dirty="0"/>
              <a:t>Regalar pequeñas muestras de nuevo producto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MX" sz="2800" dirty="0"/>
              <a:t>2. Colocar algunos anuncios en revistas y televisión.</a:t>
            </a:r>
          </a:p>
          <a:p>
            <a:pPr>
              <a:defRPr/>
            </a:pPr>
            <a:endParaRPr lang="es-MX" sz="2800" dirty="0"/>
          </a:p>
          <a:p>
            <a:pPr>
              <a:defRPr/>
            </a:pPr>
            <a:r>
              <a:rPr lang="es-MX" sz="2800" dirty="0"/>
              <a:t>El empresario debe escoger el plan que maximice las ventas, a un costo y riesgo aceptables.</a:t>
            </a:r>
            <a:endParaRPr lang="es-ES" sz="2800" dirty="0"/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8888" y="333375"/>
            <a:ext cx="7600950" cy="12239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s-ES_tradnl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70000"/>
              </a:lnSpc>
              <a:defRPr/>
            </a:pPr>
            <a:r>
              <a:rPr lang="es-ES_tradnl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Naturaleza de las decisiones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00188" y="1524000"/>
            <a:ext cx="7392987" cy="32734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Decisiones bajo certeza vs. incertidumbre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Decisiones estáticas vs. Decisiones dinámicas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Decisiones donde el oponente es de naturaleza vs. oponente racional</a:t>
            </a:r>
            <a:endParaRPr lang="es-ES_tradnl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0"/>
            <a:ext cx="4508500" cy="747713"/>
          </a:xfrm>
        </p:spPr>
        <p:txBody>
          <a:bodyPr/>
          <a:lstStyle/>
          <a:p>
            <a:pPr algn="ctr" eaLnBrk="1" hangingPunct="1"/>
            <a:r>
              <a:rPr lang="es-ES" smtClean="0"/>
              <a:t>INTRODUCCION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643938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HABLAR DE INVESTIGACION DE OPERACIONES 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ACTUAR EN PRO DE DATOS Y CREAR DISEÑOS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CONCEPTUALES,  LOGICOS Y  FISICOS EN UNA PC,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DIAGRAMAS ANOTANDO, ESCRIBIENDO 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PRACTICANDO LOS TEMAS A ESCOGER Y SOBRE TODO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SUS ASPECTOS DE RELACION SEGURIDAD 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INFORMACION A FORMAR PARTE DE UN BOSQUEJO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ILUSTRATIVO Y ELEMENTO EN CONJUNTO DE UN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LENGUJE E INFORMACION.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COMPONENTES INSEPARABLES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SOFTWARE - HARWARE- PC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CARACTERISTICAS- FUNCION-OBJETIVOS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  PERMITEN HACER UNA MEJOR ELECCION DE ELLOS Y DEL TIPO DE LISTAS, CODIGOS, ASIGNACION, DETALLES Y OTROS QUE SE VAYA A ENSAMBLAR</a:t>
            </a:r>
            <a:r>
              <a:rPr lang="es-ES" smtClean="0"/>
              <a:t>.</a:t>
            </a:r>
          </a:p>
        </p:txBody>
      </p:sp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60350"/>
            <a:ext cx="7600950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s-ES_tradnl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Elementos de una decisión</a:t>
            </a:r>
            <a:endParaRPr lang="es-ES_tradnl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484313"/>
            <a:ext cx="7600950" cy="47148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Unidad de toma de decisión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Posibles acciones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Posibles estados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Posibles efectos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Relación entre acciones y efectos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260350"/>
            <a:ext cx="7600950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s-ES_tradnl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Investigación de operaciones</a:t>
            </a:r>
            <a:endParaRPr lang="es-E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268413"/>
            <a:ext cx="7600950" cy="4826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3000" kern="0" dirty="0">
                <a:latin typeface="+mn-lt"/>
              </a:rPr>
              <a:t>Enfoque científico y objetivo a la toma de decisiones y solución de problemas gerenciales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3000" kern="0" dirty="0">
                <a:latin typeface="+mn-lt"/>
              </a:rPr>
              <a:t>Implica:</a:t>
            </a:r>
            <a:endParaRPr lang="es-CR" sz="3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_tradnl" sz="3000" kern="0" dirty="0">
                <a:latin typeface="+mn-lt"/>
              </a:rPr>
              <a:t>Construcción de un modelo simbólico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_tradnl" sz="3000" kern="0" dirty="0">
                <a:latin typeface="+mn-lt"/>
              </a:rPr>
              <a:t>Analizar las relaciones entre las decisiones, consecuencias y objetivos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_tradnl" sz="3000" kern="0" dirty="0">
                <a:latin typeface="+mn-lt"/>
              </a:rPr>
              <a:t>Desarrollar una técnica de decisión</a:t>
            </a:r>
            <a:endParaRPr lang="es-CR" sz="3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s-ES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88913"/>
            <a:ext cx="8642350" cy="18716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_tradnl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Principales factores que facilitaron el desarrollo de la investigación de operaciones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188" y="2133600"/>
            <a:ext cx="7600950" cy="36734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Intuición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Aplicación de técnicas científicas durante la Segunda Guerra Mundial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Desarrollo y mejora de las ciencias y técnicas disponibles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Desarrollo del computador</a:t>
            </a:r>
            <a:endParaRPr lang="es-CR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333375"/>
            <a:ext cx="8497888" cy="115093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_tradnl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Beneficios del enfoque científico para la toma de decisiones</a:t>
            </a:r>
            <a:endParaRPr lang="es-E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188" y="1700213"/>
            <a:ext cx="7600950" cy="360203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Provee herramientas lógicas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Mayor precisión y cuantificación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Visión mejorada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Formalización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>
                <a:latin typeface="+mn-lt"/>
              </a:rPr>
              <a:t>Mejores sistemas de planificación, control, organización y operación</a:t>
            </a:r>
            <a:endParaRPr lang="es-CR" sz="2800" ker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s-ES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333375"/>
            <a:ext cx="8713787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Características de la Investigación de operaciones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08400" y="1916113"/>
            <a:ext cx="4895850" cy="36004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Enfoque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Áreas de Aplicación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Enfoque metodológico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Objetivo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Interdisciplinariedad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Computador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7450" y="260350"/>
            <a:ext cx="7600950" cy="14001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_tradnl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Proceso de la investigación de operaciones</a:t>
            </a:r>
            <a:endParaRPr lang="es-E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0113" y="1628775"/>
            <a:ext cx="7600950" cy="316865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_tradnl" sz="3200" kern="0" dirty="0">
                <a:latin typeface="+mn-lt"/>
              </a:rPr>
              <a:t>Formulación y definición del problema.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_tradnl" sz="3200" kern="0" dirty="0">
                <a:latin typeface="+mn-lt"/>
              </a:rPr>
              <a:t>Construcción de un modelo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_tradnl" sz="3200" kern="0" dirty="0">
                <a:latin typeface="+mn-lt"/>
              </a:rPr>
              <a:t>Solución del modelo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_tradnl" sz="3200" kern="0" dirty="0">
                <a:latin typeface="+mn-lt"/>
              </a:rPr>
              <a:t>Validación del modelo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_tradnl" sz="3200" kern="0" dirty="0">
                <a:latin typeface="+mn-lt"/>
              </a:rPr>
              <a:t>Implementación de los resultados</a:t>
            </a:r>
            <a:endParaRPr lang="es-CR" sz="3200" kern="0" dirty="0">
              <a:latin typeface="+mn-lt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s-ES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088" y="188913"/>
            <a:ext cx="7600950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s-ES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Construcción de un modelo</a:t>
            </a:r>
            <a:endParaRPr lang="es-E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5513" y="1196975"/>
            <a:ext cx="6480175" cy="40322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>
                <a:latin typeface="+mn-lt"/>
              </a:rPr>
              <a:t>¿Qué es un modelo?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>
                <a:latin typeface="+mn-lt"/>
              </a:rPr>
              <a:t>Una abstracción o representación simplificada de la realidad.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>
                <a:latin typeface="+mn-lt"/>
              </a:rPr>
              <a:t>Pueden ser: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>
                <a:latin typeface="+mn-lt"/>
              </a:rPr>
              <a:t>Icónicos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>
                <a:latin typeface="+mn-lt"/>
              </a:rPr>
              <a:t>Análogos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>
                <a:latin typeface="+mn-lt"/>
              </a:rPr>
              <a:t>Simbólicos</a:t>
            </a:r>
            <a:endParaRPr lang="es-ES" sz="32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260350"/>
            <a:ext cx="8569325" cy="10810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Naturaleza y estructura de los modelos matemáticos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5513" y="1700213"/>
            <a:ext cx="6624637" cy="25209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>
                <a:latin typeface="+mn-lt"/>
              </a:rPr>
              <a:t>Variables y parámetros de decisión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>
                <a:latin typeface="+mn-lt"/>
              </a:rPr>
              <a:t>Restricciones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>
                <a:latin typeface="+mn-lt"/>
              </a:rPr>
              <a:t>Función Objetivo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88913"/>
            <a:ext cx="8496300" cy="14001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_tradnl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Principales herramientas de la investigación de operaciones</a:t>
            </a:r>
            <a:endParaRPr lang="es-E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700213"/>
            <a:ext cx="7248525" cy="37449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Análisis de decisiones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Programación lineal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Teoría de inventarios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Modelos de pronóstico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Modelos de líneas de espera – Teoría de colas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Operación con redes – PERT / CPM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800" kern="0" dirty="0">
                <a:latin typeface="+mn-lt"/>
              </a:rPr>
              <a:t>Simulación</a:t>
            </a:r>
            <a:endParaRPr lang="es-ES" sz="28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333375"/>
            <a:ext cx="864235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 de la construcción de un modelo matemático</a:t>
            </a:r>
          </a:p>
        </p:txBody>
      </p:sp>
      <p:sp>
        <p:nvSpPr>
          <p:cNvPr id="41987" name="2 Rectángulo"/>
          <p:cNvSpPr>
            <a:spLocks noChangeArrowheads="1"/>
          </p:cNvSpPr>
          <p:nvPr/>
        </p:nvSpPr>
        <p:spPr bwMode="auto">
          <a:xfrm>
            <a:off x="395288" y="1557338"/>
            <a:ext cx="82089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Una empresa produce 2 productos: las bicicletas y motocicletas.</a:t>
            </a:r>
          </a:p>
          <a:p>
            <a:endParaRPr lang="es-ES" sz="2800"/>
          </a:p>
          <a:p>
            <a:r>
              <a:rPr lang="es-ES" sz="2800"/>
              <a:t>Cada Articulo requiere ser procesado en dos máquinas diferentes.</a:t>
            </a:r>
          </a:p>
          <a:p>
            <a:endParaRPr lang="es-ES" sz="2800"/>
          </a:p>
          <a:p>
            <a:r>
              <a:rPr lang="es-ES" sz="2800"/>
              <a:t>La primer máquina tiene 12 horas de capacidad disponible y la otra tiene 8 horas de capacidad disponible por día.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188913"/>
            <a:ext cx="8520112" cy="1143000"/>
          </a:xfrm>
        </p:spPr>
        <p:txBody>
          <a:bodyPr/>
          <a:lstStyle/>
          <a:p>
            <a:pPr algn="ctr" eaLnBrk="1" hangingPunct="1"/>
            <a:r>
              <a:rPr lang="es-ES" smtClean="0"/>
              <a:t>SOFTWARE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23850" y="1196975"/>
            <a:ext cx="85693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latin typeface="Times New Roman" pitchFamily="18" charset="0"/>
              </a:rPr>
              <a:t>     </a:t>
            </a:r>
            <a:r>
              <a:rPr lang="es-ES" sz="2400">
                <a:latin typeface="Times New Roman" pitchFamily="18" charset="0"/>
              </a:rPr>
              <a:t>ES EL CONJUNTO DE PROGRAMAS DE CONTROL MAESTRO PARA EL EQUIPO DE COMPUTO, ESTE SOFTWARE LE INDICA AL MICROPROCESADOR LA MANERA EN QUE DEBE UTILIZAR LOS ELEMENTOS PERIFERICOS Y ADMINISTRA LOS ARCHIVOS PERIFERICOS. AL MISMO TIEMPO CONSTITUYE LA PLATAFORMA SOBRE LA QUE SE EJECUTAN  TODOS LOS PROGRAMAS DE APLICACIÓN Y EL MEDIO POR LA CUAL EL USUARIO SE COMUNICA CON LA MAQUINA.</a:t>
            </a:r>
          </a:p>
          <a:p>
            <a:pPr eaLnBrk="1" hangingPunct="1"/>
            <a:r>
              <a:rPr lang="es-ES" sz="2400">
                <a:latin typeface="Times New Roman" pitchFamily="18" charset="0"/>
              </a:rPr>
              <a:t>AUQUE EL  PRINCIPAL SOFTWARE DE ESTE TIPO ES EL SISTEMA OPERATIVO TAMBIEN SON NECESARIOS PEQUEÑOS SISTEMAS DE AUTOARRANQUE DEL SITEMA.</a:t>
            </a:r>
          </a:p>
        </p:txBody>
      </p:sp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260350"/>
            <a:ext cx="8569325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 de la construcción de un modelo matemático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484313"/>
            <a:ext cx="8208962" cy="48244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Cada Bicicleta requiere 2 horas en cada máquina.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Cada Moto requiere 3 hrs. en la 1er máquina y 1 hr. en la otra.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La ganancia incremental es de ¢6 (   )por cada Bicicleta y de(    ) ¢7 por cada Motocicleta.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Si puede vender toda su producción, ¿Cuántas unidades diarias de cada uno debe producir?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260350"/>
            <a:ext cx="8569325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 de la construcción de un modelo matemático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916113"/>
            <a:ext cx="8426450" cy="31305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Se requiere formular: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>
                <a:latin typeface="+mn-lt"/>
              </a:rPr>
              <a:t>Variables de decisión y parámetros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>
                <a:latin typeface="+mn-lt"/>
              </a:rPr>
              <a:t>Restricciones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>
                <a:latin typeface="+mn-lt"/>
              </a:rPr>
              <a:t>Función Objetivo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333375"/>
            <a:ext cx="864235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 de la construcción de un modelo matemático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268413"/>
            <a:ext cx="8496300" cy="27368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Variables de decisión: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2600" kern="0" dirty="0">
                <a:latin typeface="+mn-lt"/>
              </a:rPr>
              <a:t>Cantidad de Bicicletas a producir por día: B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2600" kern="0" dirty="0">
                <a:latin typeface="+mn-lt"/>
              </a:rPr>
              <a:t>Cantidad de Motocicletas a producir por día: 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Parámetros:</a:t>
            </a:r>
          </a:p>
        </p:txBody>
      </p:sp>
      <p:graphicFrame>
        <p:nvGraphicFramePr>
          <p:cNvPr id="4" name="Group 46"/>
          <p:cNvGraphicFramePr>
            <a:graphicFrameLocks/>
          </p:cNvGraphicFramePr>
          <p:nvPr/>
        </p:nvGraphicFramePr>
        <p:xfrm>
          <a:off x="1331913" y="3789363"/>
          <a:ext cx="7489825" cy="2781618"/>
        </p:xfrm>
        <a:graphic>
          <a:graphicData uri="http://schemas.openxmlformats.org/drawingml/2006/table">
            <a:tbl>
              <a:tblPr/>
              <a:tblGrid>
                <a:gridCol w="1782763"/>
                <a:gridCol w="1855787"/>
                <a:gridCol w="1925638"/>
                <a:gridCol w="1925637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Máq.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Máq.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Gananc. Increm.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0">
    <p:checke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88913"/>
            <a:ext cx="864235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 de la construcción de un modelo matemático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484313"/>
            <a:ext cx="8135938" cy="47148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>
                <a:latin typeface="+mn-lt"/>
              </a:rPr>
              <a:t>Restricciones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s-ES" sz="3600" kern="0">
                <a:latin typeface="+mn-lt"/>
              </a:rPr>
              <a:t>Capacidad de la 1er. máquina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s-ES" sz="3600" kern="0">
                <a:latin typeface="+mn-lt"/>
              </a:rPr>
              <a:t>2B + 3T </a:t>
            </a:r>
            <a:r>
              <a:rPr lang="es-ES" sz="3600" ker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≤ 12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s-ES" sz="3600" ker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Capacidad de la 2da. máquina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s-ES" sz="3600" ker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2B + T ≤ 8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s-ES" sz="3600" ker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Restricciones de no negatividad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s-ES" sz="3600" ker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 ≥ 0, T ≥ 0</a:t>
            </a:r>
            <a:endParaRPr lang="es-ES" sz="3600" kern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88913"/>
            <a:ext cx="8424862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 de la construcción de un modelo matemático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088" y="1700213"/>
            <a:ext cx="7129462" cy="47513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Función Objetivo: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s-ES" sz="3600" kern="0" dirty="0">
                <a:latin typeface="+mn-lt"/>
              </a:rPr>
              <a:t>Maximizar: Z = 6B + 7M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4000" kern="0" dirty="0">
                <a:latin typeface="+mn-lt"/>
              </a:rPr>
              <a:t>¿Cuál es la solución óptima?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600" kern="0" dirty="0">
                <a:latin typeface="+mn-lt"/>
              </a:rPr>
              <a:t>B = 2, M = 2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600" kern="0" dirty="0">
                <a:latin typeface="+mn-lt"/>
              </a:rPr>
              <a:t>B = 3, M= 2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600" kern="0" dirty="0">
                <a:latin typeface="+mn-lt"/>
              </a:rPr>
              <a:t>B = 4, M = 4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813" y="333375"/>
            <a:ext cx="6480175" cy="93503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5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Programación lineal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125538"/>
            <a:ext cx="8642350" cy="511175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Wyndor Glass es una empresa que planea lanzar 2 nuevos productos: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Una puerta de cristal de 8 pies con marco de aluminio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Una ventana colgante con doble marco de madera de 4 por 6 pies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0825" y="549275"/>
            <a:ext cx="8424863" cy="5256213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La empresa posee 3 plantas: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600" kern="0" dirty="0">
                <a:latin typeface="+mn-lt"/>
              </a:rPr>
              <a:t>Fabrica marcos de aluminio y herrerías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600" kern="0" dirty="0">
                <a:latin typeface="+mn-lt"/>
              </a:rPr>
              <a:t>Elabora marcos de madera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600" kern="0" dirty="0">
                <a:latin typeface="+mn-lt"/>
              </a:rPr>
              <a:t>Fabrica vidrio y ensambla ventanas y puertas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0825" y="549275"/>
            <a:ext cx="8569325" cy="597535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La empresa desea reorganizarse para concentrarse en los productos más rentables: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200" kern="0" dirty="0">
                <a:latin typeface="+mn-lt"/>
              </a:rPr>
              <a:t>¿Se debe seguir con estos dos nuevos productos?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200" kern="0" dirty="0"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200" kern="0" dirty="0">
                <a:latin typeface="+mn-lt"/>
              </a:rPr>
              <a:t>Si fuera así,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200" kern="0" dirty="0"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200" kern="0" dirty="0">
                <a:latin typeface="+mn-lt"/>
              </a:rPr>
              <a:t>¿Cuál debe ser la mezcla de productos?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850" y="404813"/>
            <a:ext cx="8496300" cy="453707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La pregunta a responder consiste en: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¿Qué combinación de tasas de productos (número de unidades de producto por semana) de esos dos nuevos productos maximizan la ganancia total por ambos?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4"/>
          <p:cNvGraphicFramePr>
            <a:graphicFrameLocks/>
          </p:cNvGraphicFramePr>
          <p:nvPr/>
        </p:nvGraphicFramePr>
        <p:xfrm>
          <a:off x="250825" y="981075"/>
          <a:ext cx="8424936" cy="4968551"/>
        </p:xfrm>
        <a:graphic>
          <a:graphicData uri="http://schemas.openxmlformats.org/drawingml/2006/table">
            <a:tbl>
              <a:tblPr/>
              <a:tblGrid>
                <a:gridCol w="1971613"/>
                <a:gridCol w="2201662"/>
                <a:gridCol w="2143723"/>
                <a:gridCol w="2107938"/>
              </a:tblGrid>
              <a:tr h="13270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Planta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Tiempo de producción por unidad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Tiempo disponible por semana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Puertas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Ventanas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2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Ganancia unitaria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0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428625"/>
            <a:ext cx="8131175" cy="514350"/>
          </a:xfrm>
        </p:spPr>
        <p:txBody>
          <a:bodyPr/>
          <a:lstStyle/>
          <a:p>
            <a:pPr algn="ctr" eaLnBrk="1" hangingPunct="1"/>
            <a:r>
              <a:rPr lang="es-ES" smtClean="0"/>
              <a:t>SOFTWARE DE UTILERIAS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447087" cy="5472113"/>
          </a:xfrm>
        </p:spPr>
        <p:txBody>
          <a:bodyPr/>
          <a:lstStyle/>
          <a:p>
            <a:pPr eaLnBrk="1" hangingPunct="1"/>
            <a:r>
              <a:rPr lang="es-ES" smtClean="0"/>
              <a:t>SON PROGRAMAS ESPECIALES QUE SIRVEN PARA REVISAR CIERTOS ASPECTOS DEL FUNCIONAMIENTO DEL SISTEMA TANTO DEL HARWARE COMO DEL SOFTWARE.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TAMBIEN SE CONSIDERAN DE UTILERIA AQUELLOS PROGRAMAS QUE FACILITAN DETERMINADAS TAREAS AL USUARIO Y PROGRAMAS ANEXOS QUE EXPLORARAN Y CAPTURAN EN PANTALLAS.</a:t>
            </a:r>
          </a:p>
        </p:txBody>
      </p:sp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28600"/>
            <a:ext cx="8604250" cy="9144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3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Formulación del modelo de programación lineal para el Caso Wyndor Glass Co.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600200"/>
            <a:ext cx="8497888" cy="4419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Requerimientos del modelo: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600" kern="0" dirty="0">
                <a:latin typeface="+mn-lt"/>
              </a:rPr>
              <a:t>Función objetivo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600" kern="0" dirty="0">
                <a:latin typeface="+mn-lt"/>
              </a:rPr>
              <a:t>Restricciones y decisiones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ES" sz="3600" kern="0" dirty="0">
                <a:latin typeface="+mn-lt"/>
              </a:rPr>
              <a:t>La función objetivo y las restricciones son lineales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5263" y="228600"/>
            <a:ext cx="8015287" cy="536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3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del Caso Wyndor Glass Co.</a:t>
            </a:r>
          </a:p>
        </p:txBody>
      </p:sp>
      <p:sp>
        <p:nvSpPr>
          <p:cNvPr id="3" name="Rectangle 17"/>
          <p:cNvSpPr txBox="1">
            <a:spLocks noChangeArrowheads="1"/>
          </p:cNvSpPr>
          <p:nvPr/>
        </p:nvSpPr>
        <p:spPr>
          <a:xfrm>
            <a:off x="755650" y="1196975"/>
            <a:ext cx="7200900" cy="518477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Maximizar Z = 300P + 500V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36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Sujeto a: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3600" kern="0" dirty="0">
                <a:latin typeface="+mn-lt"/>
              </a:rPr>
              <a:t>P </a:t>
            </a:r>
            <a:r>
              <a:rPr lang="es-ES" sz="3600" kern="0" dirty="0">
                <a:latin typeface="+mn-lt"/>
                <a:cs typeface="Arial" charset="0"/>
              </a:rPr>
              <a:t>≤ 4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3600" kern="0" dirty="0">
                <a:latin typeface="+mn-lt"/>
                <a:cs typeface="Arial" charset="0"/>
              </a:rPr>
              <a:t>2V ≤ 12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3600" kern="0" dirty="0">
                <a:latin typeface="+mn-lt"/>
                <a:cs typeface="Arial" charset="0"/>
              </a:rPr>
              <a:t>3P + 2V ≤ 18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3600" kern="0" dirty="0">
                <a:latin typeface="+mn-lt"/>
                <a:cs typeface="Arial" charset="0"/>
              </a:rPr>
              <a:t>P ≥ 0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3600" kern="0" dirty="0">
                <a:latin typeface="+mn-lt"/>
                <a:cs typeface="Arial" charset="0"/>
              </a:rPr>
              <a:t>V ≥ 0</a:t>
            </a: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827088" y="260350"/>
            <a:ext cx="8015287" cy="536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38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Solución gráfica Caso Wyndor Glass Co.</a:t>
            </a:r>
            <a:endParaRPr lang="es-ES" sz="3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9" descr="proglin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87137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088" y="228600"/>
            <a:ext cx="7058025" cy="536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Caso Periodico &amp; Television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268413"/>
            <a:ext cx="6551613" cy="5113337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Es una empresa que está planeando una campaña publicitaria para 3 productos: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600" kern="0" dirty="0">
                <a:latin typeface="+mn-lt"/>
              </a:rPr>
              <a:t> TELEVISION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endParaRPr lang="es-ES" sz="36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600" kern="0" dirty="0">
                <a:latin typeface="+mn-lt"/>
              </a:rPr>
              <a:t>DIARIOS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endParaRPr lang="es-ES" sz="36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600" kern="0" dirty="0">
                <a:latin typeface="+mn-lt"/>
              </a:rPr>
              <a:t>META</a:t>
            </a:r>
            <a:endParaRPr lang="es-ES" sz="36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850" y="260350"/>
            <a:ext cx="8424863" cy="626427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La campaña usará dos medios: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>
                <a:latin typeface="+mn-lt"/>
              </a:rPr>
              <a:t>Televisión                   Periódicos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3600" kern="0" dirty="0">
                <a:latin typeface="+mn-lt"/>
              </a:rPr>
              <a:t>Se </a:t>
            </a:r>
            <a:r>
              <a:rPr lang="es-ES" sz="3600" kern="0" dirty="0">
                <a:latin typeface="+mn-lt"/>
              </a:rPr>
              <a:t>fijaron varias metas mínimas: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>
                <a:latin typeface="+mn-lt"/>
              </a:rPr>
              <a:t>La publicidad debe </a:t>
            </a:r>
            <a:r>
              <a:rPr lang="es-ES" sz="3200" kern="0" dirty="0">
                <a:latin typeface="+mn-lt"/>
              </a:rPr>
              <a:t>captar un </a:t>
            </a:r>
            <a:r>
              <a:rPr lang="es-ES" sz="3200" kern="0" dirty="0">
                <a:latin typeface="+mn-lt"/>
              </a:rPr>
              <a:t>2% y 3% a familias de medios y altos ingresos. </a:t>
            </a:r>
            <a:endParaRPr lang="es-ES" sz="3200" kern="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>
                <a:latin typeface="+mn-lt"/>
              </a:rPr>
              <a:t>El </a:t>
            </a:r>
            <a:r>
              <a:rPr lang="es-ES" sz="3200" kern="0" dirty="0">
                <a:latin typeface="+mn-lt"/>
              </a:rPr>
              <a:t>diario debe </a:t>
            </a:r>
            <a:r>
              <a:rPr lang="es-ES" sz="3200" kern="0" dirty="0">
                <a:latin typeface="+mn-lt"/>
              </a:rPr>
              <a:t>captar un </a:t>
            </a:r>
            <a:r>
              <a:rPr lang="es-ES" sz="3200" kern="0" dirty="0">
                <a:latin typeface="+mn-lt"/>
              </a:rPr>
              <a:t>3% y 6% a familias de medios y altos ingresos.</a:t>
            </a:r>
            <a:endParaRPr lang="es-ES" sz="3200" kern="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>
                <a:latin typeface="+mn-lt"/>
              </a:rPr>
              <a:t>La publicidad en sus costos es 500.00 el diario y 2000.00 en T.V en sus anuncios de mercadeo.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s-ES" sz="3200" kern="0" dirty="0"/>
              <a:t>La meta es 36% y 60% en las familias de medios y altos ingresos.</a:t>
            </a:r>
            <a:endParaRPr lang="es-ES" sz="3200" kern="0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0"/>
          <p:cNvGraphicFramePr>
            <a:graphicFrameLocks/>
          </p:cNvGraphicFramePr>
          <p:nvPr/>
        </p:nvGraphicFramePr>
        <p:xfrm>
          <a:off x="468313" y="836613"/>
          <a:ext cx="8352928" cy="5544616"/>
        </p:xfrm>
        <a:graphic>
          <a:graphicData uri="http://schemas.openxmlformats.org/drawingml/2006/table">
            <a:tbl>
              <a:tblPr/>
              <a:tblGrid>
                <a:gridCol w="2624042"/>
                <a:gridCol w="1699922"/>
                <a:gridCol w="2143240"/>
                <a:gridCol w="1885724"/>
              </a:tblGrid>
              <a:tr h="19023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ARTICULO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Aumento en % de mercado por unidad de publicidad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Aumento mínimo requerido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6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Periodicos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1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unitario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$2000.00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404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18716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88913"/>
            <a:ext cx="8642350" cy="60801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del Caso </a:t>
            </a: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Periodico </a:t>
            </a: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s-E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T.V</a:t>
            </a:r>
            <a:endParaRPr lang="es-E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125538"/>
            <a:ext cx="4032250" cy="403225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Minimizar </a:t>
            </a:r>
            <a:endParaRPr lang="es-ES" sz="28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C </a:t>
            </a:r>
            <a:r>
              <a:rPr lang="es-ES" sz="2800" kern="0" dirty="0">
                <a:latin typeface="+mn-lt"/>
              </a:rPr>
              <a:t>= </a:t>
            </a:r>
            <a:r>
              <a:rPr lang="es-ES" sz="2800" kern="0" dirty="0">
                <a:latin typeface="+mn-lt"/>
              </a:rPr>
              <a:t>T5 </a:t>
            </a:r>
            <a:r>
              <a:rPr lang="es-ES" sz="2800" kern="0" dirty="0">
                <a:latin typeface="+mn-lt"/>
              </a:rPr>
              <a:t>+ </a:t>
            </a:r>
            <a:r>
              <a:rPr lang="es-ES" sz="2800" kern="0" dirty="0">
                <a:latin typeface="+mn-lt"/>
              </a:rPr>
              <a:t>9P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28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Sujeto a: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800" kern="0" dirty="0">
                <a:latin typeface="+mn-lt"/>
              </a:rPr>
              <a:t>P </a:t>
            </a:r>
            <a:r>
              <a:rPr lang="es-ES" sz="2800" kern="0" dirty="0">
                <a:latin typeface="+mn-lt"/>
                <a:cs typeface="Arial" charset="0"/>
              </a:rPr>
              <a:t>≥ </a:t>
            </a:r>
            <a:r>
              <a:rPr lang="es-ES" sz="2800" kern="0" dirty="0">
                <a:latin typeface="+mn-lt"/>
                <a:cs typeface="Arial" charset="0"/>
              </a:rPr>
              <a:t>14</a:t>
            </a:r>
            <a:endParaRPr lang="es-ES" sz="2800" kern="0" dirty="0">
              <a:latin typeface="+mn-lt"/>
              <a:cs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800" kern="0" dirty="0">
                <a:latin typeface="+mn-lt"/>
                <a:cs typeface="Arial" charset="0"/>
              </a:rPr>
              <a:t>3T + </a:t>
            </a:r>
            <a:r>
              <a:rPr lang="es-ES" sz="2800" kern="0" dirty="0">
                <a:latin typeface="+mn-lt"/>
                <a:cs typeface="Arial" charset="0"/>
              </a:rPr>
              <a:t>6P </a:t>
            </a:r>
            <a:r>
              <a:rPr lang="es-ES" sz="2800" kern="0" dirty="0">
                <a:latin typeface="+mn-lt"/>
                <a:cs typeface="Arial" charset="0"/>
              </a:rPr>
              <a:t>≥ 18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800" kern="0" dirty="0">
                <a:latin typeface="+mn-lt"/>
                <a:cs typeface="Arial" charset="0"/>
              </a:rPr>
              <a:t>6T </a:t>
            </a:r>
            <a:r>
              <a:rPr lang="es-ES" sz="2800" kern="0" dirty="0">
                <a:latin typeface="+mn-lt"/>
                <a:cs typeface="Arial" charset="0"/>
              </a:rPr>
              <a:t>+ 4P ≥ </a:t>
            </a:r>
            <a:r>
              <a:rPr lang="es-ES" sz="2800" kern="0" dirty="0">
                <a:latin typeface="+mn-lt"/>
                <a:cs typeface="Arial" charset="0"/>
              </a:rPr>
              <a:t>24</a:t>
            </a:r>
            <a:endParaRPr lang="es-ES" sz="2800" kern="0" dirty="0">
              <a:latin typeface="+mn-lt"/>
              <a:cs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800" kern="0" dirty="0">
                <a:latin typeface="+mn-lt"/>
                <a:cs typeface="Arial" charset="0"/>
              </a:rPr>
              <a:t>P ≥ 0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800" kern="0" dirty="0">
                <a:latin typeface="+mn-lt"/>
                <a:cs typeface="Arial" charset="0"/>
              </a:rPr>
              <a:t>T ≥ 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87900" y="1196975"/>
            <a:ext cx="4105275" cy="5256213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Minimizar C = T + </a:t>
            </a:r>
            <a:r>
              <a:rPr lang="es-ES" sz="2800" kern="0" dirty="0">
                <a:latin typeface="+mn-lt"/>
              </a:rPr>
              <a:t>2P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s-ES" sz="28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" sz="2800" kern="0" dirty="0">
                <a:latin typeface="+mn-lt"/>
              </a:rPr>
              <a:t>Sujeto a: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800" kern="0" dirty="0">
                <a:latin typeface="+mn-lt"/>
              </a:rPr>
              <a:t>2000.00 + 500.00/1000.00 = 2.5</a:t>
            </a:r>
            <a:endParaRPr lang="es-ES" sz="28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 advClick="0" advTm="30000">
    <p:checke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2 Gráfico"/>
          <p:cNvGraphicFramePr>
            <a:graphicFrameLocks/>
          </p:cNvGraphicFramePr>
          <p:nvPr/>
        </p:nvGraphicFramePr>
        <p:xfrm>
          <a:off x="971550" y="476250"/>
          <a:ext cx="6864350" cy="4984750"/>
        </p:xfrm>
        <a:graphic>
          <a:graphicData uri="http://schemas.openxmlformats.org/presentationml/2006/ole">
            <p:oleObj spid="_x0000_s60418" r:id="rId4" imgW="6864691" imgH="4986960" progId="Excel.Chart.8">
              <p:embed/>
            </p:oleObj>
          </a:graphicData>
        </a:graphic>
      </p:graphicFrame>
    </p:spTree>
  </p:cSld>
  <p:clrMapOvr>
    <a:masterClrMapping/>
  </p:clrMapOvr>
  <p:transition spd="slow" advClick="0" advTm="30000">
    <p:checke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1066800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928688"/>
            <a:ext cx="8472487" cy="5308600"/>
          </a:xfrm>
        </p:spPr>
        <p:txBody>
          <a:bodyPr/>
          <a:lstStyle/>
          <a:p>
            <a:endParaRPr lang="es-ES_tradnl" sz="1800" i="1" smtClean="0"/>
          </a:p>
          <a:p>
            <a:r>
              <a:rPr lang="es-ES_tradnl" sz="1800" i="1" smtClean="0"/>
              <a:t>Cuanto mayor sea el tiempo asignado más se justificará la elección de métodos  a  desarrollar  programas  exacto a brindarnos un servicios confiable en el mercado dado sus  diagramas, complejidades, restricciones, básicas y tipos  de operaciones.</a:t>
            </a:r>
            <a:r>
              <a:rPr lang="es-ES" sz="1800" smtClean="0"/>
              <a:t> Estructura de datos dandose a conecer de  sus pasos  para el desarrollo de  la tarea, sigue siendo un ambiente de control de usuario-programador  vs diseños.</a:t>
            </a:r>
          </a:p>
          <a:p>
            <a:r>
              <a:rPr lang="es-ES" sz="1800" smtClean="0"/>
              <a:t>Ventajas  crea un ideal de agil perspectiva  de trabajo.</a:t>
            </a:r>
          </a:p>
          <a:p>
            <a:r>
              <a:rPr lang="es-ES" sz="1800" smtClean="0"/>
              <a:t>La implementación a través de un intérprete facilita la labor de tareas programas. Las clases son añadidas, corregidas y coreccciones  de forma interactiva.</a:t>
            </a:r>
          </a:p>
          <a:p>
            <a:r>
              <a:rPr lang="es-ES" sz="1800" smtClean="0"/>
              <a:t>Tiene un  sintaxis simple, de identificación de variables  TI-TF  hasta dar las caracteristicas  escrituras, incluyendo los propios Temas.</a:t>
            </a:r>
          </a:p>
          <a:p>
            <a:r>
              <a:rPr lang="es-ES" sz="1800" smtClean="0"/>
              <a:t>Cónsonas con el sistema  de  hardwares software, programación y datos.</a:t>
            </a:r>
          </a:p>
          <a:p>
            <a:r>
              <a:rPr lang="es-ES" sz="1800" smtClean="0"/>
              <a:t>Manipula  un interfaz de  rendimiento y programación.</a:t>
            </a:r>
          </a:p>
          <a:p>
            <a:r>
              <a:rPr lang="es-ES" sz="1800" smtClean="0"/>
              <a:t>Proporciona  su propio entorno  perativo, interactúa mal con otros  tipo de software o hardware , ya que se trata de Microsoft  Poyect.</a:t>
            </a:r>
          </a:p>
          <a:p>
            <a:pPr algn="just"/>
            <a:endParaRPr lang="es-ES_tradnl" i="1" smtClean="0">
              <a:solidFill>
                <a:srgbClr val="FFFFFF"/>
              </a:solidFill>
            </a:endParaRPr>
          </a:p>
        </p:txBody>
      </p:sp>
      <p:sp>
        <p:nvSpPr>
          <p:cNvPr id="61444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EFD761-AA4D-4ABC-B98D-696157A2BFA2}" type="datetime1">
              <a:rPr lang="es-ES" smtClean="0"/>
              <a:pPr/>
              <a:t>06/11/2011</a:t>
            </a:fld>
            <a:endParaRPr lang="en-US" smtClean="0"/>
          </a:p>
        </p:txBody>
      </p:sp>
      <p:sp>
        <p:nvSpPr>
          <p:cNvPr id="6144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7FA901-1068-482B-B366-F82FA93FB31D}" type="slidenum">
              <a:rPr lang="en-US" smtClean="0"/>
              <a:pPr/>
              <a:t>58</a:t>
            </a:fld>
            <a:endParaRPr lang="en-US" smtClean="0"/>
          </a:p>
        </p:txBody>
      </p:sp>
      <p:pic>
        <p:nvPicPr>
          <p:cNvPr id="61446" name="Picture 4" descr="C:\Archivos de programa\Microsoft Office\Clipart\Popular\RELOJ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4213" y="188913"/>
            <a:ext cx="5562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lang="es-ES_tradnl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endParaRPr lang="es-ES_tradnl" sz="44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5838825" cy="792162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BIBLIOGRAFIA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62467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9E0617-B410-4D6B-B5A8-461B9989C8EB}" type="datetime1">
              <a:rPr lang="es-ES" smtClean="0"/>
              <a:pPr/>
              <a:t>06/11/2011</a:t>
            </a:fld>
            <a:endParaRPr lang="en-US" smtClean="0"/>
          </a:p>
        </p:txBody>
      </p:sp>
      <p:sp>
        <p:nvSpPr>
          <p:cNvPr id="62468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BC12A-8D43-4FF6-B8C5-EAB4654AFEF9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62469" name="Picture 4" descr="C:\Tesis2001\temp\spac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42938"/>
            <a:ext cx="11906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052736"/>
            <a:ext cx="69847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  <a:scene3d>
            <a:camera prst="perspectiveContrastingLeftFacing">
              <a:rot lat="433611" lon="824277" rev="21102636"/>
            </a:camera>
            <a:lightRig rig="sunset" dir="t"/>
          </a:scene3d>
          <a:sp3d extrusionH="76200" prstMaterial="softEdge">
            <a:bevelT/>
            <a:extrusionClr>
              <a:schemeClr val="tx2"/>
            </a:extrusionClr>
          </a:sp3d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Otorgada por el documental del profesor : </a:t>
            </a:r>
          </a:p>
          <a:p>
            <a:pPr algn="ctr">
              <a:lnSpc>
                <a:spcPct val="70000"/>
              </a:lnSpc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Luis g.pinzon.,m.a.i</a:t>
            </a:r>
          </a:p>
          <a:p>
            <a:pPr algn="ctr">
              <a:lnSpc>
                <a:spcPct val="70000"/>
              </a:lnSpc>
              <a:defRPr/>
            </a:pPr>
            <a:endParaRPr lang="es-ES_tradnl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70000"/>
              </a:lnSpc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Y un resumen seleccionado por mi persona.</a:t>
            </a:r>
          </a:p>
          <a:p>
            <a:pPr algn="ctr">
              <a:lnSpc>
                <a:spcPct val="70000"/>
              </a:lnSpc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Geoalex25@hotmail.com</a:t>
            </a:r>
            <a:endParaRPr lang="es-ES_tradnl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50825" y="4365625"/>
            <a:ext cx="6403975" cy="7635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s-C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desea más información visite </a:t>
            </a:r>
            <a:r>
              <a:rPr lang="es-C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www.auladeeconomia.com</a:t>
            </a:r>
            <a:endParaRPr lang="es-CR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51050" y="5229225"/>
            <a:ext cx="5400675" cy="10795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400" kern="0" dirty="0">
                <a:latin typeface="+mn-lt"/>
              </a:rPr>
              <a:t>Prof. Lic. Gabriel Leandro, M.B.A.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400" kern="0" dirty="0">
                <a:latin typeface="+mn-lt"/>
              </a:rPr>
              <a:t>http://www.auladeeconomia.com</a:t>
            </a:r>
          </a:p>
        </p:txBody>
      </p:sp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81988" cy="863600"/>
          </a:xfrm>
        </p:spPr>
        <p:txBody>
          <a:bodyPr/>
          <a:lstStyle/>
          <a:p>
            <a:pPr eaLnBrk="1" hangingPunct="1"/>
            <a:r>
              <a:rPr lang="es-ES" smtClean="0"/>
              <a:t>CLASIFICACION DEL HARDWARE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3889375" cy="4968875"/>
          </a:xfrm>
        </p:spPr>
        <p:txBody>
          <a:bodyPr/>
          <a:lstStyle/>
          <a:p>
            <a:pPr eaLnBrk="1" hangingPunct="1"/>
            <a:r>
              <a:rPr lang="es-ES" smtClean="0"/>
              <a:t>ENTRADA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SALIDA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PROCESAMIENTOS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MIXTOS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ALMACENAMIENTO</a:t>
            </a:r>
          </a:p>
        </p:txBody>
      </p:sp>
      <p:pic>
        <p:nvPicPr>
          <p:cNvPr id="8196" name="Picture 4" descr="perfect-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052513"/>
            <a:ext cx="45370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Jason Wedderburn\Escritorio\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3 Marcador de fecha"/>
          <p:cNvSpPr txBox="1">
            <a:spLocks noGrp="1"/>
          </p:cNvSpPr>
          <p:nvPr/>
        </p:nvSpPr>
        <p:spPr bwMode="auto">
          <a:xfrm>
            <a:off x="5000625" y="3143250"/>
            <a:ext cx="259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fld id="{55C56887-F75D-4481-8F09-ECE1052FC76C}" type="datetime1">
              <a:rPr lang="es-ES" sz="1200">
                <a:solidFill>
                  <a:schemeClr val="tx2"/>
                </a:solidFill>
              </a:rPr>
              <a:pPr eaLnBrk="1" hangingPunct="1"/>
              <a:t>06/11/2011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3492" name="4 Marcador de número de diapositiva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fld id="{1CFBA059-EE17-490A-A6B4-A4C099541CB3}" type="slidenum">
              <a:rPr lang="en-US" sz="1600">
                <a:solidFill>
                  <a:schemeClr val="tx2"/>
                </a:solidFill>
              </a:rPr>
              <a:pPr algn="ctr" eaLnBrk="1" hangingPunct="1"/>
              <a:t>60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4427538" y="333375"/>
            <a:ext cx="3313112" cy="5032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PA" sz="2800" dirty="0">
                <a:solidFill>
                  <a:schemeClr val="bg1"/>
                </a:solidFill>
              </a:rPr>
              <a:t>CONTINUA</a:t>
            </a:r>
            <a:r>
              <a:rPr lang="es-PA" sz="2800" dirty="0"/>
              <a:t> </a:t>
            </a:r>
          </a:p>
        </p:txBody>
      </p:sp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19  0.046 -0.1664  0.113 -0.17172  C 0.177 -0.17838  0.237 -0.11847  0.241 -0.03195  C 0.246 0.04792  0.204 0.12247  0.144 0.12779  C 0.089 0.13179  0.037 0.08253  0.033 0.00799  C 0.029 -0.0599  0.064 -0.1238  0.115 -0.12912  C 0.162 -0.13312  0.206 -0.09185  0.209 -0.02929  C 0.212 0.02662  0.184 0.0812  0.142 0.08386  C 0.104 0.08786  0.068 0.05591  0.065 0.00532  C 0.063 -0.03994  0.084 -0.08386  0.117 -0.08653  C 0.146 -0.08919  0.175 -0.06523  0.177 -0.02662  C 0.179 0.00666  0.164 0.0386  0.14 0.04127  C 0.12 0.04393  0.099 0.02929  0.098 0.00266  C 0.096 -0.01864  0.104 -0.04127  0.119 -0.04393  C 0.131 -0.04393  0.143 -0.0386  0.145 -0.02396  C 0.146 -0.01464  0.144 -0.00532  0.138 -0.00133  C 0.135 0  0.133 0  0.13 -0.0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188913"/>
            <a:ext cx="8713787" cy="647700"/>
          </a:xfrm>
        </p:spPr>
        <p:txBody>
          <a:bodyPr/>
          <a:lstStyle/>
          <a:p>
            <a:pPr algn="ctr" eaLnBrk="1" hangingPunct="1"/>
            <a:r>
              <a:rPr lang="es-ES" smtClean="0"/>
              <a:t>PARTES DE UNA PC</a:t>
            </a:r>
          </a:p>
        </p:txBody>
      </p:sp>
      <p:pic>
        <p:nvPicPr>
          <p:cNvPr id="9219" name="Picture 4" descr="computadorae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87137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260350"/>
            <a:ext cx="8713787" cy="865188"/>
          </a:xfrm>
        </p:spPr>
        <p:txBody>
          <a:bodyPr/>
          <a:lstStyle/>
          <a:p>
            <a:pPr algn="ctr" eaLnBrk="1" hangingPunct="1"/>
            <a:r>
              <a:rPr lang="es-ES" sz="4000" smtClean="0"/>
              <a:t>PARTES INTERNAS DE UNA PC</a:t>
            </a:r>
          </a:p>
        </p:txBody>
      </p:sp>
      <p:pic>
        <p:nvPicPr>
          <p:cNvPr id="10243" name="Picture 10" descr="File:Acer E360 Socket 939 motherboard by Foxco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70000"/>
            <a:ext cx="8713788" cy="558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47087" cy="647700"/>
          </a:xfrm>
        </p:spPr>
        <p:txBody>
          <a:bodyPr/>
          <a:lstStyle/>
          <a:p>
            <a:pPr algn="ctr" eaLnBrk="1" hangingPunct="1"/>
            <a:r>
              <a:rPr lang="es-ES" smtClean="0"/>
              <a:t>GANTT ES….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3241675" cy="5688012"/>
          </a:xfrm>
        </p:spPr>
        <p:txBody>
          <a:bodyPr/>
          <a:lstStyle/>
          <a:p>
            <a:pPr eaLnBrk="1" hangingPunct="1"/>
            <a:r>
              <a:rPr lang="es-ES" smtClean="0"/>
              <a:t>CREACION DE DISEÑOS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HITOS DE GRAFICAS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RECURSO PARA MOSTRAR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mtClean="0"/>
              <a:t> </a:t>
            </a:r>
          </a:p>
          <a:p>
            <a:pPr eaLnBrk="1" hangingPunct="1"/>
            <a:r>
              <a:rPr lang="es-ES" smtClean="0"/>
              <a:t>HERRAMIENTA DE PROYECTO</a:t>
            </a:r>
          </a:p>
        </p:txBody>
      </p:sp>
      <p:pic>
        <p:nvPicPr>
          <p:cNvPr id="11268" name="5 Imagen" descr="File:Gantt-char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125538"/>
            <a:ext cx="5257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">
  <a:themeElements>
    <a:clrScheme name="General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2401</Words>
  <Application>Microsoft Office PowerPoint</Application>
  <PresentationFormat>Presentación en pantalla (4:3)</PresentationFormat>
  <Paragraphs>503</Paragraphs>
  <Slides>60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9" baseType="lpstr">
      <vt:lpstr>Arial</vt:lpstr>
      <vt:lpstr>Arial Narrow</vt:lpstr>
      <vt:lpstr>Wingdings</vt:lpstr>
      <vt:lpstr>Times New Roman</vt:lpstr>
      <vt:lpstr>Calibri</vt:lpstr>
      <vt:lpstr>Lucida Handwriting</vt:lpstr>
      <vt:lpstr>Arial Unicode MS</vt:lpstr>
      <vt:lpstr>General</vt:lpstr>
      <vt:lpstr>Wykres programu Microsoft Office Excel</vt:lpstr>
      <vt:lpstr>I.S.A.E UNIVERSIDAD</vt:lpstr>
      <vt:lpstr>GENERALIDADES DE INGENIERIA</vt:lpstr>
      <vt:lpstr>INTRODUCCION</vt:lpstr>
      <vt:lpstr>SOFTWARE </vt:lpstr>
      <vt:lpstr>SOFTWARE DE UTILERIAS</vt:lpstr>
      <vt:lpstr>CLASIFICACION DEL HARDWARE</vt:lpstr>
      <vt:lpstr>PARTES DE UNA PC</vt:lpstr>
      <vt:lpstr>PARTES INTERNAS DE UNA PC</vt:lpstr>
      <vt:lpstr>GANTT ES….</vt:lpstr>
      <vt:lpstr>UTILIDADES DE GRAFICOS</vt:lpstr>
      <vt:lpstr>APLICACIONES EN SU DESARROLLO</vt:lpstr>
      <vt:lpstr>GENERALIDADES DE GANTT</vt:lpstr>
      <vt:lpstr>OBJETIVO</vt:lpstr>
      <vt:lpstr>FUNCION</vt:lpstr>
      <vt:lpstr>BASE DE GANTT</vt:lpstr>
      <vt:lpstr>DATOS   GANTT   ES……</vt:lpstr>
      <vt:lpstr>Diapositiva 17</vt:lpstr>
      <vt:lpstr>ESTRUCTURA</vt:lpstr>
      <vt:lpstr>Diapositiva 19</vt:lpstr>
      <vt:lpstr>PROCESO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CONCLUSION</vt:lpstr>
      <vt:lpstr>BIBLIOGRAFIA</vt:lpstr>
      <vt:lpstr>Diapositiva 60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ALEXANDER GEOVANY CHAVARRIA GUERRA</dc:creator>
  <cp:lastModifiedBy>CASA 19 - A</cp:lastModifiedBy>
  <cp:revision>265</cp:revision>
  <cp:lastPrinted>1601-01-01T00:00:00Z</cp:lastPrinted>
  <dcterms:created xsi:type="dcterms:W3CDTF">2009-02-11T01:05:04Z</dcterms:created>
  <dcterms:modified xsi:type="dcterms:W3CDTF">2011-11-06T20:51:10Z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3082</vt:i4>
  </property>
</Properties>
</file>