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37601A5-F37C-4155-B0CB-6FCEC8ED3F1B}" type="datetimeFigureOut">
              <a:rPr lang="en-US" smtClean="0"/>
              <a:t>10/5/2011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1AE254-5BCE-48D9-A3C6-8E9974A83C3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7601A5-F37C-4155-B0CB-6FCEC8ED3F1B}" type="datetimeFigureOut">
              <a:rPr lang="en-US" smtClean="0"/>
              <a:t>10/5/2011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1AE254-5BCE-48D9-A3C6-8E9974A83C3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7601A5-F37C-4155-B0CB-6FCEC8ED3F1B}" type="datetimeFigureOut">
              <a:rPr lang="en-US" smtClean="0"/>
              <a:t>10/5/2011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1AE254-5BCE-48D9-A3C6-8E9974A83C3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7601A5-F37C-4155-B0CB-6FCEC8ED3F1B}" type="datetimeFigureOut">
              <a:rPr lang="en-US" smtClean="0"/>
              <a:t>10/5/2011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1AE254-5BCE-48D9-A3C6-8E9974A83C3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7601A5-F37C-4155-B0CB-6FCEC8ED3F1B}" type="datetimeFigureOut">
              <a:rPr lang="en-US" smtClean="0"/>
              <a:t>10/5/2011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1AE254-5BCE-48D9-A3C6-8E9974A83C3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37601A5-F37C-4155-B0CB-6FCEC8ED3F1B}" type="datetimeFigureOut">
              <a:rPr lang="en-US" smtClean="0"/>
              <a:t>10/5/2011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1AE254-5BCE-48D9-A3C6-8E9974A83C3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37601A5-F37C-4155-B0CB-6FCEC8ED3F1B}" type="datetimeFigureOut">
              <a:rPr lang="en-US" smtClean="0"/>
              <a:t>10/5/2011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F1AE254-5BCE-48D9-A3C6-8E9974A83C3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37601A5-F37C-4155-B0CB-6FCEC8ED3F1B}" type="datetimeFigureOut">
              <a:rPr lang="en-US" smtClean="0"/>
              <a:t>10/5/2011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F1AE254-5BCE-48D9-A3C6-8E9974A83C3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7601A5-F37C-4155-B0CB-6FCEC8ED3F1B}" type="datetimeFigureOut">
              <a:rPr lang="en-US" smtClean="0"/>
              <a:t>10/5/2011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F1AE254-5BCE-48D9-A3C6-8E9974A83C3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7601A5-F37C-4155-B0CB-6FCEC8ED3F1B}" type="datetimeFigureOut">
              <a:rPr lang="en-US" smtClean="0"/>
              <a:t>10/5/2011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1AE254-5BCE-48D9-A3C6-8E9974A83C3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7601A5-F37C-4155-B0CB-6FCEC8ED3F1B}" type="datetimeFigureOut">
              <a:rPr lang="en-US" smtClean="0"/>
              <a:t>10/5/2011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1AE254-5BCE-48D9-A3C6-8E9974A83C3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7601A5-F37C-4155-B0CB-6FCEC8ED3F1B}" type="datetimeFigureOut">
              <a:rPr lang="en-US" smtClean="0"/>
              <a:t>10/5/2011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1AE254-5BCE-48D9-A3C6-8E9974A83C3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hyperlink" Target="http://en.wikipedia.org/wiki/Machine_instruction" TargetMode="External"/><Relationship Id="rId7" Type="http://schemas.openxmlformats.org/officeDocument/2006/relationships/hyperlink" Target="http://en.wikipedia.org/wiki/Algorithm" TargetMode="External"/><Relationship Id="rId2" Type="http://schemas.openxmlformats.org/officeDocument/2006/relationships/hyperlink" Target="http://en.wikipedia.org/wiki/Language" TargetMode="External"/><Relationship Id="rId1" Type="http://schemas.openxmlformats.org/officeDocument/2006/relationships/slideLayout" Target="../slideLayouts/slideLayout1.xml"/><Relationship Id="rId6" Type="http://schemas.openxmlformats.org/officeDocument/2006/relationships/hyperlink" Target="http://en.wikipedia.org/wiki/Program_%28machine%29" TargetMode="External"/><Relationship Id="rId5" Type="http://schemas.openxmlformats.org/officeDocument/2006/relationships/hyperlink" Target="http://en.wikipedia.org/wiki/Computer" TargetMode="External"/><Relationship Id="rId10" Type="http://schemas.openxmlformats.org/officeDocument/2006/relationships/image" Target="../media/image4.jpeg"/><Relationship Id="rId4" Type="http://schemas.openxmlformats.org/officeDocument/2006/relationships/hyperlink" Target="http://en.wikipedia.org/wiki/Machine" TargetMode="External"/><Relationship Id="rId9"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slide" Target="slide3.xml"/><Relationship Id="rId1" Type="http://schemas.openxmlformats.org/officeDocument/2006/relationships/slideLayout" Target="../slideLayouts/slideLayout2.xml"/><Relationship Id="rId4" Type="http://schemas.openxmlformats.org/officeDocument/2006/relationships/slide" Target="slide5.xml"/></Relationships>
</file>

<file path=ppt/slides/_rels/slide3.xml.rels><?xml version="1.0" encoding="UTF-8" standalone="yes"?>
<Relationships xmlns="http://schemas.openxmlformats.org/package/2006/relationships"><Relationship Id="rId8" Type="http://schemas.openxmlformats.org/officeDocument/2006/relationships/hyperlink" Target="http://en.wikipedia.org/wiki/Off-side_rule" TargetMode="External"/><Relationship Id="rId13" Type="http://schemas.openxmlformats.org/officeDocument/2006/relationships/hyperlink" Target="http://en.wikipedia.org/wiki/Dynamic_type" TargetMode="External"/><Relationship Id="rId18" Type="http://schemas.openxmlformats.org/officeDocument/2006/relationships/hyperlink" Target="http://en.wikipedia.org/wiki/Tcl" TargetMode="External"/><Relationship Id="rId3" Type="http://schemas.openxmlformats.org/officeDocument/2006/relationships/hyperlink" Target="http://en.wikipedia.org/wiki/High-level_programming_language" TargetMode="External"/><Relationship Id="rId21" Type="http://schemas.openxmlformats.org/officeDocument/2006/relationships/hyperlink" Target="http://en.wikipedia.org/wiki/Python_%28programming_language%29" TargetMode="External"/><Relationship Id="rId7" Type="http://schemas.openxmlformats.org/officeDocument/2006/relationships/hyperlink" Target="http://en.wikipedia.org/wiki/Standard_library" TargetMode="External"/><Relationship Id="rId12" Type="http://schemas.openxmlformats.org/officeDocument/2006/relationships/hyperlink" Target="http://en.wikipedia.org/wiki/Functional_programming" TargetMode="External"/><Relationship Id="rId17" Type="http://schemas.openxmlformats.org/officeDocument/2006/relationships/hyperlink" Target="http://en.wikipedia.org/wiki/Perl" TargetMode="External"/><Relationship Id="rId2" Type="http://schemas.openxmlformats.org/officeDocument/2006/relationships/hyperlink" Target="http://en.wikipedia.org/wiki/General-purpose_programming_language" TargetMode="External"/><Relationship Id="rId16" Type="http://schemas.openxmlformats.org/officeDocument/2006/relationships/hyperlink" Target="http://en.wikipedia.org/wiki/Ruby_%28programming_language%29" TargetMode="External"/><Relationship Id="rId20" Type="http://schemas.openxmlformats.org/officeDocument/2006/relationships/hyperlink" Target="http://en.wikipedia.org/wiki/Scripting_language" TargetMode="External"/><Relationship Id="rId1" Type="http://schemas.openxmlformats.org/officeDocument/2006/relationships/slideLayout" Target="../slideLayouts/slideLayout2.xml"/><Relationship Id="rId6" Type="http://schemas.openxmlformats.org/officeDocument/2006/relationships/hyperlink" Target="http://en.wikipedia.org/wiki/Python_%28programming_language%29#cite_note-6" TargetMode="External"/><Relationship Id="rId11" Type="http://schemas.openxmlformats.org/officeDocument/2006/relationships/hyperlink" Target="http://en.wikipedia.org/wiki/Imperative_programming" TargetMode="External"/><Relationship Id="rId5" Type="http://schemas.openxmlformats.org/officeDocument/2006/relationships/hyperlink" Target="http://en.wikipedia.org/wiki/Python_%28programming_language%29#cite_note-5" TargetMode="External"/><Relationship Id="rId15" Type="http://schemas.openxmlformats.org/officeDocument/2006/relationships/hyperlink" Target="http://en.wikipedia.org/wiki/Scheme_%28programming_language%29" TargetMode="External"/><Relationship Id="rId23" Type="http://schemas.openxmlformats.org/officeDocument/2006/relationships/image" Target="../media/image2.jpeg"/><Relationship Id="rId10" Type="http://schemas.openxmlformats.org/officeDocument/2006/relationships/hyperlink" Target="http://en.wikipedia.org/wiki/Object-oriented_programming" TargetMode="External"/><Relationship Id="rId19" Type="http://schemas.openxmlformats.org/officeDocument/2006/relationships/hyperlink" Target="http://en.wikipedia.org/wiki/Dynamic_language" TargetMode="External"/><Relationship Id="rId4" Type="http://schemas.openxmlformats.org/officeDocument/2006/relationships/hyperlink" Target="http://en.wikipedia.org/wiki/Python_%28programming_language%29#cite_note-4" TargetMode="External"/><Relationship Id="rId9" Type="http://schemas.openxmlformats.org/officeDocument/2006/relationships/hyperlink" Target="http://en.wikipedia.org/wiki/Programming_paradigm" TargetMode="External"/><Relationship Id="rId14" Type="http://schemas.openxmlformats.org/officeDocument/2006/relationships/hyperlink" Target="http://en.wikipedia.org/wiki/Memory_management" TargetMode="External"/><Relationship Id="rId22" Type="http://schemas.openxmlformats.org/officeDocument/2006/relationships/hyperlink" Target="http://en.wikipedia.org/wiki/Java_(programming_language)"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en.wikipedia.org/wiki/C_%28programming_language%29" TargetMode="External"/><Relationship Id="rId13" Type="http://schemas.openxmlformats.org/officeDocument/2006/relationships/hyperlink" Target="http://en.wikipedia.org/wiki/Java_bytecode" TargetMode="External"/><Relationship Id="rId18" Type="http://schemas.openxmlformats.org/officeDocument/2006/relationships/image" Target="../media/image3.jpeg"/><Relationship Id="rId3" Type="http://schemas.openxmlformats.org/officeDocument/2006/relationships/hyperlink" Target="http://en.wikipedia.org/wiki/James_Gosling" TargetMode="External"/><Relationship Id="rId7" Type="http://schemas.openxmlformats.org/officeDocument/2006/relationships/hyperlink" Target="http://en.wikipedia.org/wiki/Syntax_%28programming_languages%29" TargetMode="External"/><Relationship Id="rId12" Type="http://schemas.openxmlformats.org/officeDocument/2006/relationships/hyperlink" Target="http://en.wikipedia.org/wiki/Compiler" TargetMode="External"/><Relationship Id="rId17" Type="http://schemas.openxmlformats.org/officeDocument/2006/relationships/hyperlink" Target="http://en.wikipedia.org/wiki/Java_%28programming_language%29" TargetMode="External"/><Relationship Id="rId2" Type="http://schemas.openxmlformats.org/officeDocument/2006/relationships/hyperlink" Target="http://en.wikipedia.org/wiki/Programming_language" TargetMode="External"/><Relationship Id="rId16" Type="http://schemas.openxmlformats.org/officeDocument/2006/relationships/hyperlink" Target="http://en.wikipedia.org/wiki/Computer_architecture" TargetMode="External"/><Relationship Id="rId1" Type="http://schemas.openxmlformats.org/officeDocument/2006/relationships/slideLayout" Target="../slideLayouts/slideLayout2.xml"/><Relationship Id="rId6" Type="http://schemas.openxmlformats.org/officeDocument/2006/relationships/hyperlink" Target="http://en.wikipedia.org/wiki/Java_%28software_platform%29" TargetMode="External"/><Relationship Id="rId11" Type="http://schemas.openxmlformats.org/officeDocument/2006/relationships/hyperlink" Target="http://en.wikipedia.org/wiki/Low-level_programming_language" TargetMode="External"/><Relationship Id="rId5" Type="http://schemas.openxmlformats.org/officeDocument/2006/relationships/hyperlink" Target="http://en.wikipedia.org/wiki/Oracle_Corporation" TargetMode="External"/><Relationship Id="rId15" Type="http://schemas.openxmlformats.org/officeDocument/2006/relationships/hyperlink" Target="http://en.wikipedia.org/wiki/Java_Virtual_Machine" TargetMode="External"/><Relationship Id="rId10" Type="http://schemas.openxmlformats.org/officeDocument/2006/relationships/hyperlink" Target="http://en.wikipedia.org/wiki/Object_model" TargetMode="External"/><Relationship Id="rId4" Type="http://schemas.openxmlformats.org/officeDocument/2006/relationships/hyperlink" Target="http://en.wikipedia.org/wiki/Sun_Microsystems" TargetMode="External"/><Relationship Id="rId9" Type="http://schemas.openxmlformats.org/officeDocument/2006/relationships/hyperlink" Target="http://en.wikipedia.org/wiki/C%2B%2B" TargetMode="External"/><Relationship Id="rId14" Type="http://schemas.openxmlformats.org/officeDocument/2006/relationships/hyperlink" Target="http://en.wikipedia.org/wiki/Class_%28file_format%29"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en.wikipedia.org/wiki/Visual_Basic#cite_note-1" TargetMode="External"/><Relationship Id="rId13" Type="http://schemas.openxmlformats.org/officeDocument/2006/relationships/hyperlink" Target="http://en.wikipedia.org/wiki/Data_Access_Object" TargetMode="External"/><Relationship Id="rId18" Type="http://schemas.openxmlformats.org/officeDocument/2006/relationships/hyperlink" Target="http://en.wikipedia.org/wiki/Visual_Basic_for_Applications" TargetMode="External"/><Relationship Id="rId3" Type="http://schemas.openxmlformats.org/officeDocument/2006/relationships/hyperlink" Target="http://en.wikipedia.org/wiki/Event-driven_programming" TargetMode="External"/><Relationship Id="rId21" Type="http://schemas.openxmlformats.org/officeDocument/2006/relationships/hyperlink" Target="http://en.wikipedia.org/wiki/Visual_Basic" TargetMode="External"/><Relationship Id="rId7" Type="http://schemas.openxmlformats.org/officeDocument/2006/relationships/hyperlink" Target="http://en.wikipedia.org/wiki/Visual_Basic#cite_note-0" TargetMode="External"/><Relationship Id="rId12" Type="http://schemas.openxmlformats.org/officeDocument/2006/relationships/hyperlink" Target="http://en.wikipedia.org/wiki/Database" TargetMode="External"/><Relationship Id="rId17" Type="http://schemas.openxmlformats.org/officeDocument/2006/relationships/hyperlink" Target="http://en.wikipedia.org/wiki/Scripting_language" TargetMode="External"/><Relationship Id="rId2" Type="http://schemas.openxmlformats.org/officeDocument/2006/relationships/hyperlink" Target="http://en.wikipedia.org/wiki/Third-generation_programming_language" TargetMode="External"/><Relationship Id="rId16" Type="http://schemas.openxmlformats.org/officeDocument/2006/relationships/hyperlink" Target="http://en.wikipedia.org/wiki/ActiveX" TargetMode="External"/><Relationship Id="rId20" Type="http://schemas.openxmlformats.org/officeDocument/2006/relationships/hyperlink" Target="http://en.wikipedia.org/wiki/Visual_Basic#cite_note-2" TargetMode="External"/><Relationship Id="rId1" Type="http://schemas.openxmlformats.org/officeDocument/2006/relationships/slideLayout" Target="../slideLayouts/slideLayout2.xml"/><Relationship Id="rId6" Type="http://schemas.openxmlformats.org/officeDocument/2006/relationships/hyperlink" Target="http://en.wikipedia.org/wiki/Component_Object_Model" TargetMode="External"/><Relationship Id="rId11" Type="http://schemas.openxmlformats.org/officeDocument/2006/relationships/hyperlink" Target="http://en.wikipedia.org/wiki/Graphical_user_interface" TargetMode="External"/><Relationship Id="rId5" Type="http://schemas.openxmlformats.org/officeDocument/2006/relationships/hyperlink" Target="http://en.wikipedia.org/wiki/Microsoft" TargetMode="External"/><Relationship Id="rId15" Type="http://schemas.openxmlformats.org/officeDocument/2006/relationships/hyperlink" Target="http://en.wikipedia.org/wiki/ActiveX_Data_Object" TargetMode="External"/><Relationship Id="rId10" Type="http://schemas.openxmlformats.org/officeDocument/2006/relationships/hyperlink" Target="http://en.wikipedia.org/wiki/Rapid_application_development" TargetMode="External"/><Relationship Id="rId19" Type="http://schemas.openxmlformats.org/officeDocument/2006/relationships/hyperlink" Target="http://en.wikipedia.org/wiki/VBScript" TargetMode="External"/><Relationship Id="rId4" Type="http://schemas.openxmlformats.org/officeDocument/2006/relationships/hyperlink" Target="http://en.wikipedia.org/wiki/Integrated_development_environment" TargetMode="External"/><Relationship Id="rId9" Type="http://schemas.openxmlformats.org/officeDocument/2006/relationships/hyperlink" Target="http://en.wikipedia.org/wiki/BASIC" TargetMode="External"/><Relationship Id="rId14" Type="http://schemas.openxmlformats.org/officeDocument/2006/relationships/hyperlink" Target="http://en.wikipedia.org/wiki/Remote_Data_Objects" TargetMode="External"/><Relationship Id="rId22"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124200" y="381000"/>
            <a:ext cx="2388026" cy="369332"/>
          </a:xfrm>
          <a:prstGeom prst="rect">
            <a:avLst/>
          </a:prstGeom>
          <a:noFill/>
        </p:spPr>
        <p:txBody>
          <a:bodyPr wrap="none" rtlCol="0">
            <a:spAutoFit/>
          </a:bodyPr>
          <a:lstStyle/>
          <a:p>
            <a:r>
              <a:rPr lang="en-US" b="1" dirty="0" smtClean="0"/>
              <a:t>Programming language</a:t>
            </a:r>
          </a:p>
        </p:txBody>
      </p:sp>
      <p:cxnSp>
        <p:nvCxnSpPr>
          <p:cNvPr id="6" name="Straight Connector 5"/>
          <p:cNvCxnSpPr/>
          <p:nvPr/>
        </p:nvCxnSpPr>
        <p:spPr>
          <a:xfrm>
            <a:off x="304800" y="914400"/>
            <a:ext cx="8534400" cy="0"/>
          </a:xfrm>
          <a:prstGeom prst="line">
            <a:avLst/>
          </a:prstGeom>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304800" y="1295400"/>
            <a:ext cx="8534400" cy="1477328"/>
          </a:xfrm>
          <a:prstGeom prst="rect">
            <a:avLst/>
          </a:prstGeom>
          <a:noFill/>
        </p:spPr>
        <p:txBody>
          <a:bodyPr wrap="square" rtlCol="0">
            <a:spAutoFit/>
          </a:bodyPr>
          <a:lstStyle/>
          <a:p>
            <a:r>
              <a:rPr lang="en-US" dirty="0" smtClean="0"/>
              <a:t>A </a:t>
            </a:r>
            <a:r>
              <a:rPr lang="en-US" b="1" dirty="0" smtClean="0"/>
              <a:t>programming language</a:t>
            </a:r>
            <a:r>
              <a:rPr lang="en-US" dirty="0" smtClean="0"/>
              <a:t> is an artificial </a:t>
            </a:r>
            <a:r>
              <a:rPr lang="en-US" dirty="0" smtClean="0">
                <a:hlinkClick r:id="rId2" tooltip="Language"/>
              </a:rPr>
              <a:t>language</a:t>
            </a:r>
            <a:r>
              <a:rPr lang="en-US" dirty="0" smtClean="0"/>
              <a:t> designed to communicate </a:t>
            </a:r>
            <a:r>
              <a:rPr lang="en-US" dirty="0" smtClean="0">
                <a:hlinkClick r:id="rId3" tooltip="Machine instruction"/>
              </a:rPr>
              <a:t>instructions</a:t>
            </a:r>
            <a:r>
              <a:rPr lang="en-US" dirty="0" smtClean="0"/>
              <a:t> to a </a:t>
            </a:r>
            <a:r>
              <a:rPr lang="en-US" dirty="0" smtClean="0">
                <a:hlinkClick r:id="rId4" tooltip="Machine"/>
              </a:rPr>
              <a:t>machine</a:t>
            </a:r>
            <a:r>
              <a:rPr lang="en-US" dirty="0" smtClean="0"/>
              <a:t>, </a:t>
            </a:r>
          </a:p>
          <a:p>
            <a:r>
              <a:rPr lang="en-US" dirty="0" smtClean="0"/>
              <a:t>particularly a </a:t>
            </a:r>
            <a:r>
              <a:rPr lang="en-US" dirty="0" smtClean="0">
                <a:hlinkClick r:id="rId5" tooltip="Computer"/>
              </a:rPr>
              <a:t>computer</a:t>
            </a:r>
            <a:r>
              <a:rPr lang="en-US" dirty="0" smtClean="0"/>
              <a:t>. Programming languages can be used to create </a:t>
            </a:r>
            <a:r>
              <a:rPr lang="en-US" dirty="0" smtClean="0">
                <a:hlinkClick r:id="rId6" tooltip="Program (machine)"/>
              </a:rPr>
              <a:t>programs</a:t>
            </a:r>
            <a:r>
              <a:rPr lang="en-US" dirty="0" smtClean="0"/>
              <a:t> that control the behavior </a:t>
            </a:r>
          </a:p>
          <a:p>
            <a:r>
              <a:rPr lang="en-US" dirty="0" smtClean="0"/>
              <a:t>of a machine and/or to express </a:t>
            </a:r>
            <a:r>
              <a:rPr lang="en-US" dirty="0" smtClean="0">
                <a:hlinkClick r:id="rId7" tooltip="Algorithm"/>
              </a:rPr>
              <a:t>algorithms</a:t>
            </a:r>
            <a:r>
              <a:rPr lang="en-US" dirty="0" smtClean="0"/>
              <a:t> precisely.</a:t>
            </a:r>
            <a:endParaRPr lang="en-US" dirty="0"/>
          </a:p>
        </p:txBody>
      </p:sp>
      <p:pic>
        <p:nvPicPr>
          <p:cNvPr id="9" name="Picture 8" descr="images.jpeg"/>
          <p:cNvPicPr>
            <a:picLocks noChangeAspect="1"/>
          </p:cNvPicPr>
          <p:nvPr/>
        </p:nvPicPr>
        <p:blipFill>
          <a:blip r:embed="rId8" cstate="print"/>
          <a:stretch>
            <a:fillRect/>
          </a:stretch>
        </p:blipFill>
        <p:spPr>
          <a:xfrm>
            <a:off x="457200" y="3124200"/>
            <a:ext cx="1685925" cy="2295525"/>
          </a:xfrm>
          <a:prstGeom prst="rect">
            <a:avLst/>
          </a:prstGeom>
        </p:spPr>
      </p:pic>
      <p:pic>
        <p:nvPicPr>
          <p:cNvPr id="10" name="Picture 9" descr="java.jpeg"/>
          <p:cNvPicPr>
            <a:picLocks noChangeAspect="1"/>
          </p:cNvPicPr>
          <p:nvPr/>
        </p:nvPicPr>
        <p:blipFill>
          <a:blip r:embed="rId9" cstate="print"/>
          <a:stretch>
            <a:fillRect/>
          </a:stretch>
        </p:blipFill>
        <p:spPr>
          <a:xfrm>
            <a:off x="2667000" y="3124200"/>
            <a:ext cx="2352675" cy="1943100"/>
          </a:xfrm>
          <a:prstGeom prst="rect">
            <a:avLst/>
          </a:prstGeom>
        </p:spPr>
      </p:pic>
      <p:pic>
        <p:nvPicPr>
          <p:cNvPr id="11" name="Picture 10" descr="Coding Visual Basic 6.jpg"/>
          <p:cNvPicPr>
            <a:picLocks noChangeAspect="1"/>
          </p:cNvPicPr>
          <p:nvPr/>
        </p:nvPicPr>
        <p:blipFill>
          <a:blip r:embed="rId10" cstate="print"/>
          <a:stretch>
            <a:fillRect/>
          </a:stretch>
        </p:blipFill>
        <p:spPr>
          <a:xfrm>
            <a:off x="5715000" y="2590800"/>
            <a:ext cx="2857500" cy="28575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19400" y="457200"/>
            <a:ext cx="3236784" cy="369332"/>
          </a:xfrm>
          <a:prstGeom prst="rect">
            <a:avLst/>
          </a:prstGeom>
          <a:noFill/>
        </p:spPr>
        <p:txBody>
          <a:bodyPr wrap="none" rtlCol="0">
            <a:spAutoFit/>
          </a:bodyPr>
          <a:lstStyle/>
          <a:p>
            <a:r>
              <a:rPr lang="en-US" b="1" dirty="0" smtClean="0"/>
              <a:t>Types of Programming language</a:t>
            </a:r>
          </a:p>
        </p:txBody>
      </p:sp>
      <p:cxnSp>
        <p:nvCxnSpPr>
          <p:cNvPr id="5" name="Straight Connector 4"/>
          <p:cNvCxnSpPr/>
          <p:nvPr/>
        </p:nvCxnSpPr>
        <p:spPr>
          <a:xfrm>
            <a:off x="304800" y="914400"/>
            <a:ext cx="8534400" cy="0"/>
          </a:xfrm>
          <a:prstGeom prst="line">
            <a:avLst/>
          </a:prstGeom>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04800" y="1676400"/>
            <a:ext cx="1301959" cy="1477328"/>
          </a:xfrm>
          <a:prstGeom prst="rect">
            <a:avLst/>
          </a:prstGeom>
          <a:noFill/>
        </p:spPr>
        <p:txBody>
          <a:bodyPr wrap="none" rtlCol="0">
            <a:spAutoFit/>
          </a:bodyPr>
          <a:lstStyle/>
          <a:p>
            <a:r>
              <a:rPr lang="en-US" b="1" dirty="0" smtClean="0">
                <a:hlinkClick r:id="rId2" action="ppaction://hlinksldjump"/>
              </a:rPr>
              <a:t>Python</a:t>
            </a:r>
            <a:endParaRPr lang="en-US" b="1" dirty="0" smtClean="0"/>
          </a:p>
          <a:p>
            <a:endParaRPr lang="en-US" b="1" dirty="0"/>
          </a:p>
          <a:p>
            <a:r>
              <a:rPr lang="en-US" b="1" dirty="0" smtClean="0">
                <a:hlinkClick r:id="rId3" action="ppaction://hlinksldjump"/>
              </a:rPr>
              <a:t>Java</a:t>
            </a:r>
            <a:endParaRPr lang="en-US" b="1" dirty="0" smtClean="0"/>
          </a:p>
          <a:p>
            <a:endParaRPr lang="en-US" b="1" dirty="0"/>
          </a:p>
          <a:p>
            <a:r>
              <a:rPr lang="en-US" b="1" dirty="0">
                <a:hlinkClick r:id="rId4" action="ppaction://hlinksldjump"/>
              </a:rPr>
              <a:t>V</a:t>
            </a:r>
            <a:r>
              <a:rPr lang="en-US" b="1" dirty="0" smtClean="0">
                <a:hlinkClick r:id="rId4" action="ppaction://hlinksldjump"/>
              </a:rPr>
              <a:t>isual </a:t>
            </a:r>
            <a:r>
              <a:rPr lang="en-US" b="1" dirty="0">
                <a:hlinkClick r:id="rId4" action="ppaction://hlinksldjump"/>
              </a:rPr>
              <a:t>B</a:t>
            </a:r>
            <a:r>
              <a:rPr lang="en-US" b="1" dirty="0" smtClean="0">
                <a:hlinkClick r:id="rId4" action="ppaction://hlinksldjump"/>
              </a:rPr>
              <a:t>asic</a:t>
            </a:r>
            <a:endParaRPr lang="en-US" b="1" dirty="0" smtClean="0"/>
          </a:p>
        </p:txBody>
      </p:sp>
      <p:sp>
        <p:nvSpPr>
          <p:cNvPr id="8" name="Action Button: Home 7">
            <a:hlinkClick r:id="" action="ppaction://hlinkshowjump?jump=firstslide" highlightClick="1"/>
          </p:cNvPr>
          <p:cNvSpPr/>
          <p:nvPr/>
        </p:nvSpPr>
        <p:spPr>
          <a:xfrm>
            <a:off x="8153400" y="6019800"/>
            <a:ext cx="813816" cy="661416"/>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ction Button: Home 3">
            <a:hlinkClick r:id="" action="ppaction://hlinkshowjump?jump=firstslide" highlightClick="1"/>
          </p:cNvPr>
          <p:cNvSpPr/>
          <p:nvPr/>
        </p:nvSpPr>
        <p:spPr>
          <a:xfrm>
            <a:off x="8153400" y="6019800"/>
            <a:ext cx="813816" cy="661416"/>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191000" y="457200"/>
            <a:ext cx="870366" cy="369332"/>
          </a:xfrm>
          <a:prstGeom prst="rect">
            <a:avLst/>
          </a:prstGeom>
          <a:noFill/>
        </p:spPr>
        <p:txBody>
          <a:bodyPr wrap="none" rtlCol="0">
            <a:spAutoFit/>
          </a:bodyPr>
          <a:lstStyle/>
          <a:p>
            <a:r>
              <a:rPr lang="en-US" b="1" dirty="0" smtClean="0"/>
              <a:t>Python</a:t>
            </a:r>
          </a:p>
        </p:txBody>
      </p:sp>
      <p:cxnSp>
        <p:nvCxnSpPr>
          <p:cNvPr id="6" name="Straight Connector 5"/>
          <p:cNvCxnSpPr/>
          <p:nvPr/>
        </p:nvCxnSpPr>
        <p:spPr>
          <a:xfrm>
            <a:off x="304800" y="914400"/>
            <a:ext cx="8534400" cy="0"/>
          </a:xfrm>
          <a:prstGeom prst="line">
            <a:avLst/>
          </a:prstGeom>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04800" y="1295400"/>
            <a:ext cx="8534400" cy="3693319"/>
          </a:xfrm>
          <a:prstGeom prst="rect">
            <a:avLst/>
          </a:prstGeom>
          <a:noFill/>
        </p:spPr>
        <p:txBody>
          <a:bodyPr wrap="square" rtlCol="0">
            <a:spAutoFit/>
          </a:bodyPr>
          <a:lstStyle/>
          <a:p>
            <a:r>
              <a:rPr lang="en-US" b="1" dirty="0" smtClean="0"/>
              <a:t>Python</a:t>
            </a:r>
            <a:r>
              <a:rPr lang="en-US" dirty="0" smtClean="0"/>
              <a:t> is a </a:t>
            </a:r>
            <a:r>
              <a:rPr lang="en-US" dirty="0" smtClean="0">
                <a:hlinkClick r:id="rId2" tooltip="General-purpose programming language"/>
              </a:rPr>
              <a:t>general-purpose</a:t>
            </a:r>
            <a:r>
              <a:rPr lang="en-US" dirty="0" smtClean="0"/>
              <a:t>, </a:t>
            </a:r>
            <a:r>
              <a:rPr lang="en-US" dirty="0" smtClean="0">
                <a:hlinkClick r:id="rId3" tooltip="High-level programming language"/>
              </a:rPr>
              <a:t>high-level programming language</a:t>
            </a:r>
            <a:r>
              <a:rPr lang="en-US" baseline="30000" dirty="0" smtClean="0">
                <a:hlinkClick r:id="rId4"/>
              </a:rPr>
              <a:t>[5]</a:t>
            </a:r>
            <a:r>
              <a:rPr lang="en-US" dirty="0" smtClean="0"/>
              <a:t> whose design philosophy emphasizes code readability.</a:t>
            </a:r>
            <a:r>
              <a:rPr lang="en-US" baseline="30000" dirty="0" smtClean="0">
                <a:hlinkClick r:id="rId5"/>
              </a:rPr>
              <a:t>[6]</a:t>
            </a:r>
            <a:r>
              <a:rPr lang="en-US" dirty="0" smtClean="0"/>
              <a:t> Python claims to "[combine] remarkable power with very clear syntax",</a:t>
            </a:r>
            <a:r>
              <a:rPr lang="en-US" baseline="30000" dirty="0" smtClean="0">
                <a:hlinkClick r:id="rId6"/>
              </a:rPr>
              <a:t>[7]</a:t>
            </a:r>
            <a:r>
              <a:rPr lang="en-US" dirty="0" smtClean="0"/>
              <a:t> and its </a:t>
            </a:r>
            <a:r>
              <a:rPr lang="en-US" dirty="0" smtClean="0">
                <a:hlinkClick r:id="rId7" tooltip="Standard library"/>
              </a:rPr>
              <a:t>standard library</a:t>
            </a:r>
            <a:r>
              <a:rPr lang="en-US" dirty="0" smtClean="0"/>
              <a:t> is large and comprehensive. Its </a:t>
            </a:r>
            <a:r>
              <a:rPr lang="en-US" dirty="0" smtClean="0">
                <a:hlinkClick r:id="rId8" tooltip="Off-side rule"/>
              </a:rPr>
              <a:t>use of indentation for block delimiters</a:t>
            </a:r>
            <a:r>
              <a:rPr lang="en-US" dirty="0" smtClean="0"/>
              <a:t> is unique among popular programming languages.</a:t>
            </a:r>
          </a:p>
          <a:p>
            <a:r>
              <a:rPr lang="en-US" dirty="0" smtClean="0"/>
              <a:t>Python supports multiple </a:t>
            </a:r>
            <a:r>
              <a:rPr lang="en-US" dirty="0" smtClean="0">
                <a:hlinkClick r:id="rId9" tooltip="Programming paradigm"/>
              </a:rPr>
              <a:t>programming paradigms</a:t>
            </a:r>
            <a:r>
              <a:rPr lang="en-US" dirty="0" smtClean="0"/>
              <a:t>, primarily but not limited to </a:t>
            </a:r>
            <a:r>
              <a:rPr lang="en-US" dirty="0" smtClean="0">
                <a:hlinkClick r:id="rId10" tooltip="Object-oriented programming"/>
              </a:rPr>
              <a:t>object-oriented</a:t>
            </a:r>
            <a:r>
              <a:rPr lang="en-US" dirty="0" smtClean="0"/>
              <a:t>, </a:t>
            </a:r>
            <a:r>
              <a:rPr lang="en-US" dirty="0" smtClean="0">
                <a:hlinkClick r:id="rId11" tooltip="Imperative programming"/>
              </a:rPr>
              <a:t>imperative</a:t>
            </a:r>
            <a:r>
              <a:rPr lang="en-US" dirty="0" smtClean="0"/>
              <a:t> and, to a lesser extent, </a:t>
            </a:r>
            <a:r>
              <a:rPr lang="en-US" dirty="0" smtClean="0">
                <a:hlinkClick r:id="rId12" tooltip="Functional programming"/>
              </a:rPr>
              <a:t>functional programming</a:t>
            </a:r>
            <a:r>
              <a:rPr lang="en-US" dirty="0" smtClean="0"/>
              <a:t> styles. It features a fully </a:t>
            </a:r>
            <a:r>
              <a:rPr lang="en-US" dirty="0" smtClean="0">
                <a:hlinkClick r:id="rId13" tooltip="Dynamic type"/>
              </a:rPr>
              <a:t>dynamic type</a:t>
            </a:r>
            <a:r>
              <a:rPr lang="en-US" dirty="0" smtClean="0"/>
              <a:t> system and automatic </a:t>
            </a:r>
            <a:r>
              <a:rPr lang="en-US" dirty="0" smtClean="0">
                <a:hlinkClick r:id="rId14" tooltip="Memory management"/>
              </a:rPr>
              <a:t>memory management</a:t>
            </a:r>
            <a:r>
              <a:rPr lang="en-US" dirty="0" smtClean="0"/>
              <a:t>, similar to that of </a:t>
            </a:r>
            <a:r>
              <a:rPr lang="en-US" dirty="0" smtClean="0">
                <a:hlinkClick r:id="rId15" tooltip="Scheme (programming language)"/>
              </a:rPr>
              <a:t>Scheme</a:t>
            </a:r>
            <a:r>
              <a:rPr lang="en-US" dirty="0" smtClean="0"/>
              <a:t>, </a:t>
            </a:r>
            <a:r>
              <a:rPr lang="en-US" dirty="0" smtClean="0">
                <a:hlinkClick r:id="rId16" tooltip="Ruby (programming language)"/>
              </a:rPr>
              <a:t>Ruby</a:t>
            </a:r>
            <a:r>
              <a:rPr lang="en-US" dirty="0" smtClean="0"/>
              <a:t>, </a:t>
            </a:r>
            <a:r>
              <a:rPr lang="en-US" dirty="0" smtClean="0">
                <a:hlinkClick r:id="rId17" tooltip="Perl"/>
              </a:rPr>
              <a:t>Perl</a:t>
            </a:r>
            <a:r>
              <a:rPr lang="en-US" dirty="0" smtClean="0"/>
              <a:t>, and </a:t>
            </a:r>
            <a:r>
              <a:rPr lang="en-US" dirty="0" err="1" smtClean="0">
                <a:hlinkClick r:id="rId18" tooltip="Tcl"/>
              </a:rPr>
              <a:t>Tcl</a:t>
            </a:r>
            <a:r>
              <a:rPr lang="en-US" dirty="0" smtClean="0"/>
              <a:t>. Like other </a:t>
            </a:r>
            <a:r>
              <a:rPr lang="en-US" dirty="0" smtClean="0">
                <a:hlinkClick r:id="rId19" tooltip="Dynamic language"/>
              </a:rPr>
              <a:t>dynamic languages</a:t>
            </a:r>
            <a:r>
              <a:rPr lang="en-US" dirty="0" smtClean="0"/>
              <a:t>, Python is often used as a </a:t>
            </a:r>
            <a:r>
              <a:rPr lang="en-US" dirty="0" smtClean="0">
                <a:hlinkClick r:id="rId20" tooltip="Scripting language"/>
              </a:rPr>
              <a:t>scripting language</a:t>
            </a:r>
            <a:r>
              <a:rPr lang="en-US" dirty="0" smtClean="0"/>
              <a:t>, but is also used in a wide range of non-scripting contexts. Using third-party tools, Python code can be packaged into standalone executable programs. Python interpreters are available for many operating systems.</a:t>
            </a:r>
          </a:p>
          <a:p>
            <a:endParaRPr lang="en-US" dirty="0"/>
          </a:p>
          <a:p>
            <a:r>
              <a:rPr lang="en-US" dirty="0" smtClean="0">
                <a:hlinkClick r:id="rId21"/>
              </a:rPr>
              <a:t>Click</a:t>
            </a:r>
            <a:r>
              <a:rPr lang="en-US" dirty="0" smtClean="0">
                <a:hlinkClick r:id="rId22"/>
              </a:rPr>
              <a:t> </a:t>
            </a:r>
            <a:r>
              <a:rPr lang="en-US" dirty="0" smtClean="0"/>
              <a:t>for more info.</a:t>
            </a:r>
          </a:p>
        </p:txBody>
      </p:sp>
      <p:pic>
        <p:nvPicPr>
          <p:cNvPr id="8" name="Picture 7" descr="images.jpeg"/>
          <p:cNvPicPr>
            <a:picLocks noChangeAspect="1"/>
          </p:cNvPicPr>
          <p:nvPr/>
        </p:nvPicPr>
        <p:blipFill>
          <a:blip r:embed="rId23" cstate="print"/>
          <a:stretch>
            <a:fillRect/>
          </a:stretch>
        </p:blipFill>
        <p:spPr>
          <a:xfrm>
            <a:off x="6172200" y="4419600"/>
            <a:ext cx="1685925" cy="2295525"/>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ction Button: Home 3">
            <a:hlinkClick r:id="" action="ppaction://hlinkshowjump?jump=firstslide" highlightClick="1"/>
          </p:cNvPr>
          <p:cNvSpPr/>
          <p:nvPr/>
        </p:nvSpPr>
        <p:spPr>
          <a:xfrm>
            <a:off x="8153400" y="6019800"/>
            <a:ext cx="813816" cy="661416"/>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191000" y="381000"/>
            <a:ext cx="591572" cy="369332"/>
          </a:xfrm>
          <a:prstGeom prst="rect">
            <a:avLst/>
          </a:prstGeom>
          <a:noFill/>
        </p:spPr>
        <p:txBody>
          <a:bodyPr wrap="none" rtlCol="0">
            <a:spAutoFit/>
          </a:bodyPr>
          <a:lstStyle/>
          <a:p>
            <a:r>
              <a:rPr lang="en-US" b="1" dirty="0" smtClean="0"/>
              <a:t>Java</a:t>
            </a:r>
          </a:p>
        </p:txBody>
      </p:sp>
      <p:cxnSp>
        <p:nvCxnSpPr>
          <p:cNvPr id="6" name="Straight Connector 5"/>
          <p:cNvCxnSpPr/>
          <p:nvPr/>
        </p:nvCxnSpPr>
        <p:spPr>
          <a:xfrm>
            <a:off x="304800" y="914400"/>
            <a:ext cx="8534400" cy="0"/>
          </a:xfrm>
          <a:prstGeom prst="line">
            <a:avLst/>
          </a:prstGeom>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04800" y="1295400"/>
            <a:ext cx="8534400" cy="3416320"/>
          </a:xfrm>
          <a:prstGeom prst="rect">
            <a:avLst/>
          </a:prstGeom>
          <a:noFill/>
        </p:spPr>
        <p:txBody>
          <a:bodyPr wrap="square" rtlCol="0">
            <a:spAutoFit/>
          </a:bodyPr>
          <a:lstStyle/>
          <a:p>
            <a:r>
              <a:rPr lang="en-US" b="1" dirty="0" smtClean="0"/>
              <a:t>Java</a:t>
            </a:r>
            <a:r>
              <a:rPr lang="en-US" dirty="0" smtClean="0"/>
              <a:t> is a </a:t>
            </a:r>
            <a:r>
              <a:rPr lang="en-US" dirty="0" smtClean="0">
                <a:hlinkClick r:id="rId2" tooltip="Programming language"/>
              </a:rPr>
              <a:t>programming language</a:t>
            </a:r>
            <a:r>
              <a:rPr lang="en-US" dirty="0" smtClean="0"/>
              <a:t> originally developed by </a:t>
            </a:r>
            <a:r>
              <a:rPr lang="en-US" dirty="0" smtClean="0">
                <a:hlinkClick r:id="rId3" tooltip="James Gosling"/>
              </a:rPr>
              <a:t>James Gosling</a:t>
            </a:r>
            <a:r>
              <a:rPr lang="en-US" dirty="0" smtClean="0"/>
              <a:t> at </a:t>
            </a:r>
            <a:r>
              <a:rPr lang="en-US" dirty="0" smtClean="0">
                <a:hlinkClick r:id="rId4" tooltip="Sun Microsystems"/>
              </a:rPr>
              <a:t>Sun Microsystems</a:t>
            </a:r>
            <a:r>
              <a:rPr lang="en-US" dirty="0" smtClean="0"/>
              <a:t> (which is now a subsidiary of </a:t>
            </a:r>
            <a:r>
              <a:rPr lang="en-US" dirty="0" smtClean="0">
                <a:hlinkClick r:id="rId5" tooltip="Oracle Corporation"/>
              </a:rPr>
              <a:t>Oracle Corporation</a:t>
            </a:r>
            <a:r>
              <a:rPr lang="en-US" dirty="0" smtClean="0"/>
              <a:t>) and released in 1995 as a core component of Sun Microsystems' </a:t>
            </a:r>
            <a:r>
              <a:rPr lang="en-US" dirty="0" smtClean="0">
                <a:hlinkClick r:id="rId6" tooltip="Java (software platform)"/>
              </a:rPr>
              <a:t>Java platform</a:t>
            </a:r>
            <a:r>
              <a:rPr lang="en-US" dirty="0" smtClean="0"/>
              <a:t>. The language derives much of its </a:t>
            </a:r>
            <a:r>
              <a:rPr lang="en-US" dirty="0" smtClean="0">
                <a:hlinkClick r:id="rId7" tooltip="Syntax (programming languages)"/>
              </a:rPr>
              <a:t>syntax</a:t>
            </a:r>
            <a:r>
              <a:rPr lang="en-US" dirty="0" smtClean="0"/>
              <a:t> from </a:t>
            </a:r>
            <a:r>
              <a:rPr lang="en-US" dirty="0" smtClean="0">
                <a:hlinkClick r:id="rId8" tooltip="C (programming language)"/>
              </a:rPr>
              <a:t>C</a:t>
            </a:r>
            <a:r>
              <a:rPr lang="en-US" dirty="0" smtClean="0"/>
              <a:t> and </a:t>
            </a:r>
            <a:r>
              <a:rPr lang="en-US" dirty="0" smtClean="0">
                <a:hlinkClick r:id="rId9" tooltip="C++"/>
              </a:rPr>
              <a:t>C++</a:t>
            </a:r>
            <a:r>
              <a:rPr lang="en-US" dirty="0" smtClean="0"/>
              <a:t> but has a simpler </a:t>
            </a:r>
            <a:r>
              <a:rPr lang="en-US" dirty="0" smtClean="0">
                <a:hlinkClick r:id="rId10" tooltip="Object model"/>
              </a:rPr>
              <a:t>object model</a:t>
            </a:r>
            <a:r>
              <a:rPr lang="en-US" dirty="0" smtClean="0"/>
              <a:t> and fewer </a:t>
            </a:r>
            <a:r>
              <a:rPr lang="en-US" dirty="0" smtClean="0">
                <a:hlinkClick r:id="rId11" tooltip="Low-level programming language"/>
              </a:rPr>
              <a:t>low-level</a:t>
            </a:r>
            <a:r>
              <a:rPr lang="en-US" dirty="0" smtClean="0"/>
              <a:t> facilities. Java applications are typically </a:t>
            </a:r>
            <a:r>
              <a:rPr lang="en-US" dirty="0" smtClean="0">
                <a:hlinkClick r:id="rId12" tooltip="Compiler"/>
              </a:rPr>
              <a:t>compiled</a:t>
            </a:r>
            <a:r>
              <a:rPr lang="en-US" dirty="0" smtClean="0"/>
              <a:t> to </a:t>
            </a:r>
            <a:r>
              <a:rPr lang="en-US" dirty="0" err="1" smtClean="0">
                <a:hlinkClick r:id="rId13" tooltip="Java bytecode"/>
              </a:rPr>
              <a:t>bytecode</a:t>
            </a:r>
            <a:r>
              <a:rPr lang="en-US" dirty="0" smtClean="0"/>
              <a:t> (</a:t>
            </a:r>
            <a:r>
              <a:rPr lang="en-US" dirty="0" smtClean="0">
                <a:hlinkClick r:id="rId14" tooltip="Class (file format)"/>
              </a:rPr>
              <a:t>class file</a:t>
            </a:r>
            <a:r>
              <a:rPr lang="en-US" dirty="0" smtClean="0"/>
              <a:t>) that can run on any </a:t>
            </a:r>
            <a:r>
              <a:rPr lang="en-US" dirty="0" smtClean="0">
                <a:hlinkClick r:id="rId15" tooltip="Java Virtual Machine"/>
              </a:rPr>
              <a:t>Java Virtual Machine</a:t>
            </a:r>
            <a:r>
              <a:rPr lang="en-US" dirty="0" smtClean="0"/>
              <a:t> (JVM) regardless of </a:t>
            </a:r>
            <a:r>
              <a:rPr lang="en-US" dirty="0" smtClean="0">
                <a:hlinkClick r:id="rId16" tooltip="Computer architecture"/>
              </a:rPr>
              <a:t>computer architecture</a:t>
            </a:r>
            <a:r>
              <a:rPr lang="en-US" dirty="0" smtClean="0"/>
              <a:t>. Java is a general-purpose, concurrent, class-based, object-oriented language that is specifically designed to have as few implementation dependencies as possible. It is intended to let application developers "write once, run anywhere." Java is currently one of the most popular programming languages in use, particularly for client-server web applications</a:t>
            </a:r>
          </a:p>
          <a:p>
            <a:endParaRPr lang="en-US" dirty="0"/>
          </a:p>
          <a:p>
            <a:r>
              <a:rPr lang="en-US" dirty="0" smtClean="0">
                <a:hlinkClick r:id="rId17"/>
              </a:rPr>
              <a:t>Click </a:t>
            </a:r>
            <a:r>
              <a:rPr lang="en-US" dirty="0" smtClean="0"/>
              <a:t>for more info.</a:t>
            </a:r>
            <a:endParaRPr lang="en-US" dirty="0"/>
          </a:p>
        </p:txBody>
      </p:sp>
      <p:pic>
        <p:nvPicPr>
          <p:cNvPr id="8" name="Picture 7" descr="java.jpeg"/>
          <p:cNvPicPr>
            <a:picLocks noChangeAspect="1"/>
          </p:cNvPicPr>
          <p:nvPr/>
        </p:nvPicPr>
        <p:blipFill>
          <a:blip r:embed="rId18" cstate="print"/>
          <a:stretch>
            <a:fillRect/>
          </a:stretch>
        </p:blipFill>
        <p:spPr>
          <a:xfrm>
            <a:off x="5334000" y="4724400"/>
            <a:ext cx="2352675" cy="1943100"/>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ction Button: Home 3">
            <a:hlinkClick r:id="" action="ppaction://hlinkshowjump?jump=firstslide" highlightClick="1"/>
          </p:cNvPr>
          <p:cNvSpPr/>
          <p:nvPr/>
        </p:nvSpPr>
        <p:spPr>
          <a:xfrm>
            <a:off x="8153400" y="6019800"/>
            <a:ext cx="813816" cy="661416"/>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114800" y="457200"/>
            <a:ext cx="1301959" cy="369332"/>
          </a:xfrm>
          <a:prstGeom prst="rect">
            <a:avLst/>
          </a:prstGeom>
          <a:noFill/>
        </p:spPr>
        <p:txBody>
          <a:bodyPr wrap="none" rtlCol="0">
            <a:spAutoFit/>
          </a:bodyPr>
          <a:lstStyle/>
          <a:p>
            <a:r>
              <a:rPr lang="en-US" b="1" dirty="0" smtClean="0"/>
              <a:t>Visual Basic</a:t>
            </a:r>
            <a:endParaRPr lang="en-US" b="1" dirty="0" smtClean="0"/>
          </a:p>
        </p:txBody>
      </p:sp>
      <p:cxnSp>
        <p:nvCxnSpPr>
          <p:cNvPr id="6" name="Straight Connector 5"/>
          <p:cNvCxnSpPr/>
          <p:nvPr/>
        </p:nvCxnSpPr>
        <p:spPr>
          <a:xfrm>
            <a:off x="304800" y="914400"/>
            <a:ext cx="8534400" cy="0"/>
          </a:xfrm>
          <a:prstGeom prst="line">
            <a:avLst/>
          </a:prstGeom>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04800" y="1295400"/>
            <a:ext cx="8534400" cy="2769989"/>
          </a:xfrm>
          <a:prstGeom prst="rect">
            <a:avLst/>
          </a:prstGeom>
          <a:noFill/>
        </p:spPr>
        <p:txBody>
          <a:bodyPr wrap="square" rtlCol="0">
            <a:spAutoFit/>
          </a:bodyPr>
          <a:lstStyle/>
          <a:p>
            <a:r>
              <a:rPr lang="en-US" b="1" dirty="0" smtClean="0"/>
              <a:t>Visual Basic</a:t>
            </a:r>
            <a:r>
              <a:rPr lang="en-US" dirty="0" smtClean="0"/>
              <a:t> (</a:t>
            </a:r>
            <a:r>
              <a:rPr lang="en-US" b="1" dirty="0" smtClean="0"/>
              <a:t>VB</a:t>
            </a:r>
            <a:r>
              <a:rPr lang="en-US" dirty="0" smtClean="0"/>
              <a:t>) is the </a:t>
            </a:r>
            <a:r>
              <a:rPr lang="en-US" dirty="0" smtClean="0">
                <a:hlinkClick r:id="rId2" tooltip="Third-generation programming language"/>
              </a:rPr>
              <a:t>third-generation</a:t>
            </a:r>
            <a:r>
              <a:rPr lang="en-US" dirty="0" smtClean="0"/>
              <a:t> </a:t>
            </a:r>
            <a:r>
              <a:rPr lang="en-US" dirty="0" smtClean="0">
                <a:hlinkClick r:id="rId3" tooltip="Event-driven programming"/>
              </a:rPr>
              <a:t>event-driven programming language</a:t>
            </a:r>
            <a:r>
              <a:rPr lang="en-US" dirty="0" smtClean="0"/>
              <a:t> and </a:t>
            </a:r>
            <a:r>
              <a:rPr lang="en-US" dirty="0" smtClean="0">
                <a:hlinkClick r:id="rId4" tooltip="Integrated development environment"/>
              </a:rPr>
              <a:t>integrated development environment</a:t>
            </a:r>
            <a:r>
              <a:rPr lang="en-US" dirty="0" smtClean="0"/>
              <a:t> (IDE) from </a:t>
            </a:r>
            <a:r>
              <a:rPr lang="en-US" dirty="0" smtClean="0">
                <a:hlinkClick r:id="rId5" tooltip="Microsoft"/>
              </a:rPr>
              <a:t>Microsoft</a:t>
            </a:r>
            <a:r>
              <a:rPr lang="en-US" dirty="0" smtClean="0"/>
              <a:t> for its </a:t>
            </a:r>
            <a:r>
              <a:rPr lang="en-US" dirty="0" smtClean="0">
                <a:hlinkClick r:id="rId6" tooltip="Component Object Model"/>
              </a:rPr>
              <a:t>COM</a:t>
            </a:r>
            <a:r>
              <a:rPr lang="en-US" dirty="0" smtClean="0"/>
              <a:t> programming model. Visual Basic is relatively easy to learn and use.</a:t>
            </a:r>
            <a:r>
              <a:rPr lang="en-US" baseline="30000" dirty="0" smtClean="0">
                <a:hlinkClick r:id="rId7"/>
              </a:rPr>
              <a:t>[1]</a:t>
            </a:r>
            <a:r>
              <a:rPr lang="en-US" baseline="30000" dirty="0" smtClean="0">
                <a:hlinkClick r:id="rId8"/>
              </a:rPr>
              <a:t>[2]</a:t>
            </a:r>
            <a:endParaRPr lang="en-US" dirty="0" smtClean="0"/>
          </a:p>
          <a:p>
            <a:r>
              <a:rPr lang="en-US" dirty="0" smtClean="0"/>
              <a:t>Visual Basic was derived from </a:t>
            </a:r>
            <a:r>
              <a:rPr lang="en-US" dirty="0" smtClean="0">
                <a:hlinkClick r:id="rId9" tooltip="BASIC"/>
              </a:rPr>
              <a:t>BASIC</a:t>
            </a:r>
            <a:r>
              <a:rPr lang="en-US" dirty="0" smtClean="0"/>
              <a:t> and enables the </a:t>
            </a:r>
            <a:r>
              <a:rPr lang="en-US" dirty="0" smtClean="0">
                <a:hlinkClick r:id="rId10" tooltip="Rapid application development"/>
              </a:rPr>
              <a:t>rapid application development (RAD)</a:t>
            </a:r>
            <a:r>
              <a:rPr lang="en-US" dirty="0" smtClean="0"/>
              <a:t> of </a:t>
            </a:r>
            <a:r>
              <a:rPr lang="en-US" dirty="0" smtClean="0">
                <a:hlinkClick r:id="rId11" tooltip="Graphical user interface"/>
              </a:rPr>
              <a:t>graphical user interface (GUI)</a:t>
            </a:r>
            <a:r>
              <a:rPr lang="en-US" dirty="0" smtClean="0"/>
              <a:t> applications, access to </a:t>
            </a:r>
            <a:r>
              <a:rPr lang="en-US" dirty="0" smtClean="0">
                <a:hlinkClick r:id="rId12" tooltip="Database"/>
              </a:rPr>
              <a:t>databases</a:t>
            </a:r>
            <a:r>
              <a:rPr lang="en-US" dirty="0" smtClean="0"/>
              <a:t> using </a:t>
            </a:r>
            <a:r>
              <a:rPr lang="en-US" dirty="0" smtClean="0">
                <a:hlinkClick r:id="rId13" tooltip="Data Access Object"/>
              </a:rPr>
              <a:t>Data Access Objects</a:t>
            </a:r>
            <a:r>
              <a:rPr lang="en-US" dirty="0" smtClean="0"/>
              <a:t>, </a:t>
            </a:r>
            <a:r>
              <a:rPr lang="en-US" dirty="0" smtClean="0">
                <a:hlinkClick r:id="rId14" tooltip="Remote Data Objects"/>
              </a:rPr>
              <a:t>Remote Data Objects</a:t>
            </a:r>
            <a:r>
              <a:rPr lang="en-US" dirty="0" smtClean="0"/>
              <a:t>, or </a:t>
            </a:r>
            <a:r>
              <a:rPr lang="en-US" dirty="0" smtClean="0">
                <a:hlinkClick r:id="rId15" tooltip="ActiveX Data Object"/>
              </a:rPr>
              <a:t>ActiveX Data Objects</a:t>
            </a:r>
            <a:r>
              <a:rPr lang="en-US" dirty="0" smtClean="0"/>
              <a:t>, and creation of </a:t>
            </a:r>
            <a:r>
              <a:rPr lang="en-US" dirty="0" smtClean="0">
                <a:hlinkClick r:id="rId16" tooltip="ActiveX"/>
              </a:rPr>
              <a:t>ActiveX</a:t>
            </a:r>
            <a:r>
              <a:rPr lang="en-US" dirty="0" smtClean="0"/>
              <a:t> controls and objects. </a:t>
            </a:r>
            <a:r>
              <a:rPr lang="en-US" dirty="0" smtClean="0">
                <a:hlinkClick r:id="rId17" tooltip="Scripting language"/>
              </a:rPr>
              <a:t>Scripting languages</a:t>
            </a:r>
            <a:r>
              <a:rPr lang="en-US" dirty="0" smtClean="0"/>
              <a:t> such as </a:t>
            </a:r>
            <a:r>
              <a:rPr lang="en-US" dirty="0" smtClean="0">
                <a:hlinkClick r:id="rId18" tooltip="Visual Basic for Applications"/>
              </a:rPr>
              <a:t>VBA</a:t>
            </a:r>
            <a:r>
              <a:rPr lang="en-US" dirty="0" smtClean="0"/>
              <a:t> and </a:t>
            </a:r>
            <a:r>
              <a:rPr lang="en-US" dirty="0" smtClean="0">
                <a:hlinkClick r:id="rId19" tooltip="VBScript"/>
              </a:rPr>
              <a:t>VBScript</a:t>
            </a:r>
            <a:r>
              <a:rPr lang="en-US" dirty="0" smtClean="0"/>
              <a:t> are syntactically similar to Visual Basic, but perform differently.</a:t>
            </a:r>
            <a:r>
              <a:rPr lang="en-US" baseline="30000" dirty="0" smtClean="0">
                <a:hlinkClick r:id="rId20"/>
              </a:rPr>
              <a:t>[3]</a:t>
            </a:r>
            <a:endParaRPr lang="en-US" baseline="30000" dirty="0" smtClean="0"/>
          </a:p>
          <a:p>
            <a:endParaRPr lang="en-US" baseline="30000" dirty="0"/>
          </a:p>
          <a:p>
            <a:r>
              <a:rPr lang="en-US" dirty="0" smtClean="0">
                <a:hlinkClick r:id="rId21"/>
              </a:rPr>
              <a:t>Click </a:t>
            </a:r>
            <a:r>
              <a:rPr lang="en-US" dirty="0" smtClean="0"/>
              <a:t>for more info.</a:t>
            </a:r>
          </a:p>
        </p:txBody>
      </p:sp>
      <p:pic>
        <p:nvPicPr>
          <p:cNvPr id="8" name="Picture 7" descr="Coding Visual Basic 6.jpg"/>
          <p:cNvPicPr>
            <a:picLocks noChangeAspect="1"/>
          </p:cNvPicPr>
          <p:nvPr/>
        </p:nvPicPr>
        <p:blipFill>
          <a:blip r:embed="rId22" cstate="print"/>
          <a:stretch>
            <a:fillRect/>
          </a:stretch>
        </p:blipFill>
        <p:spPr>
          <a:xfrm>
            <a:off x="5105400" y="3810000"/>
            <a:ext cx="2857500" cy="2857500"/>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TotalTime>
  <Words>477</Words>
  <Application>Microsoft Office PowerPoint</Application>
  <PresentationFormat>On-screen Show (4:3)</PresentationFormat>
  <Paragraphs>24</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Slide 1</vt:lpstr>
      <vt:lpstr>Slide 2</vt:lpstr>
      <vt:lpstr>Slide 3</vt:lpstr>
      <vt:lpstr>Slide 4</vt:lpstr>
      <vt:lpstr>Slide 5</vt:lpstr>
    </vt:vector>
  </TitlesOfParts>
  <Company>NANYANG TECHNOLOGICAL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ONEC</dc:creator>
  <cp:lastModifiedBy>ONEC</cp:lastModifiedBy>
  <cp:revision>2</cp:revision>
  <dcterms:created xsi:type="dcterms:W3CDTF">2011-10-05T07:45:30Z</dcterms:created>
  <dcterms:modified xsi:type="dcterms:W3CDTF">2011-10-05T08:02:18Z</dcterms:modified>
</cp:coreProperties>
</file>