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F7FBF-32D2-420D-B73E-8D3BD79AA46B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99884E-D9B8-4C55-8F4A-2B5350DB53D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F7FBF-32D2-420D-B73E-8D3BD79AA46B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9884E-D9B8-4C55-8F4A-2B5350DB5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F7FBF-32D2-420D-B73E-8D3BD79AA46B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9884E-D9B8-4C55-8F4A-2B5350DB5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32F7FBF-32D2-420D-B73E-8D3BD79AA46B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999884E-D9B8-4C55-8F4A-2B5350DB53D8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F7FBF-32D2-420D-B73E-8D3BD79AA46B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9884E-D9B8-4C55-8F4A-2B5350DB53D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F7FBF-32D2-420D-B73E-8D3BD79AA46B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9884E-D9B8-4C55-8F4A-2B5350DB53D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9884E-D9B8-4C55-8F4A-2B5350DB53D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F7FBF-32D2-420D-B73E-8D3BD79AA46B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F7FBF-32D2-420D-B73E-8D3BD79AA46B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9884E-D9B8-4C55-8F4A-2B5350DB53D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F7FBF-32D2-420D-B73E-8D3BD79AA46B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9884E-D9B8-4C55-8F4A-2B5350DB5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32F7FBF-32D2-420D-B73E-8D3BD79AA46B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999884E-D9B8-4C55-8F4A-2B5350DB53D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F7FBF-32D2-420D-B73E-8D3BD79AA46B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99884E-D9B8-4C55-8F4A-2B5350DB53D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32F7FBF-32D2-420D-B73E-8D3BD79AA46B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999884E-D9B8-4C55-8F4A-2B5350DB53D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4572000"/>
            <a:ext cx="4114800" cy="762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sz="3600" dirty="0" smtClean="0">
                <a:hlinkClick r:id="rId2" action="ppaction://hlinksldjump"/>
              </a:rPr>
              <a:t>F15 EAGLE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533400"/>
            <a:ext cx="8305800" cy="914400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sz="4000" smtClean="0"/>
              <a:t>CHARATERISTIC  OF  AIRCRAFT </a:t>
            </a:r>
            <a:endParaRPr lang="en-US" sz="40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362200" y="2209800"/>
            <a:ext cx="46482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600" b="0" i="0" u="none" strike="noStrike" kern="1200" cap="none" spc="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 action="ppaction://hlinksldjump"/>
              </a:rPr>
              <a:t>AH64 D APACHE</a:t>
            </a:r>
            <a:endParaRPr kumimoji="0" lang="en-US" sz="3600" b="0" i="0" u="none" strike="noStrike" kern="1200" cap="none" spc="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743200" y="3429000"/>
            <a:ext cx="4114800" cy="609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lang="en-US" sz="3600" spc="100" dirty="0" smtClean="0">
                <a:solidFill>
                  <a:schemeClr val="tx2"/>
                </a:solidFill>
                <a:hlinkClick r:id="rId4" action="ppaction://hlinksldjump"/>
              </a:rPr>
              <a:t>F16 FALCON</a:t>
            </a:r>
            <a:endParaRPr kumimoji="0" lang="en-US" sz="3600" b="0" i="0" u="none" strike="noStrike" kern="1200" cap="none" spc="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90600"/>
            <a:ext cx="8305800" cy="1143000"/>
          </a:xfrm>
        </p:spPr>
        <p:txBody>
          <a:bodyPr/>
          <a:lstStyle/>
          <a:p>
            <a:r>
              <a:rPr lang="en-US" sz="1400" b="1" dirty="0" smtClean="0"/>
              <a:t>General characteristics</a:t>
            </a:r>
            <a:endParaRPr lang="en-US" sz="1400" dirty="0" smtClean="0"/>
          </a:p>
          <a:p>
            <a:r>
              <a:rPr lang="en-US" sz="1400" b="1" dirty="0" smtClean="0"/>
              <a:t>Crew:</a:t>
            </a:r>
            <a:r>
              <a:rPr lang="en-US" sz="1400" dirty="0" smtClean="0"/>
              <a:t> 2: pilot, co-pilot/gunner</a:t>
            </a:r>
            <a:br>
              <a:rPr lang="en-US" sz="1400" dirty="0" smtClean="0"/>
            </a:br>
            <a:r>
              <a:rPr lang="en-US" sz="1400" b="1" dirty="0" smtClean="0"/>
              <a:t>Length:</a:t>
            </a:r>
            <a:r>
              <a:rPr lang="en-US" sz="1400" dirty="0" smtClean="0"/>
              <a:t> 58.17 ft (17.73 m)</a:t>
            </a:r>
            <a:br>
              <a:rPr lang="en-US" sz="1400" dirty="0" smtClean="0"/>
            </a:br>
            <a:r>
              <a:rPr lang="en-US" sz="1400" b="1" dirty="0" smtClean="0"/>
              <a:t>Rotor diameter:</a:t>
            </a:r>
            <a:r>
              <a:rPr lang="en-US" sz="1400" dirty="0" smtClean="0"/>
              <a:t> 48 ft (14.63 m)</a:t>
            </a:r>
            <a:br>
              <a:rPr lang="en-US" sz="1400" dirty="0" smtClean="0"/>
            </a:br>
            <a:r>
              <a:rPr lang="en-US" sz="1400" b="1" dirty="0" smtClean="0"/>
              <a:t>Height:</a:t>
            </a:r>
            <a:r>
              <a:rPr lang="en-US" sz="1400" dirty="0" smtClean="0"/>
              <a:t> 12.7 ft (3.87 m)</a:t>
            </a:r>
            <a:br>
              <a:rPr lang="en-US" sz="1400" dirty="0" smtClean="0"/>
            </a:br>
            <a:r>
              <a:rPr lang="en-US" sz="1400" b="1" dirty="0" smtClean="0"/>
              <a:t>Empty weight:</a:t>
            </a:r>
            <a:r>
              <a:rPr lang="en-US" sz="1400" dirty="0" smtClean="0"/>
              <a:t> 11,387 lb (5,165 kg)</a:t>
            </a:r>
            <a:br>
              <a:rPr lang="en-US" sz="1400" dirty="0" smtClean="0"/>
            </a:br>
            <a:r>
              <a:rPr lang="en-US" sz="1400" b="1" dirty="0" smtClean="0"/>
              <a:t>Loaded weight:</a:t>
            </a:r>
            <a:r>
              <a:rPr lang="en-US" sz="1400" dirty="0" smtClean="0"/>
              <a:t> 18,000 lb (8,000 kg)</a:t>
            </a:r>
            <a:br>
              <a:rPr lang="en-US" sz="1400" dirty="0" smtClean="0"/>
            </a:br>
            <a:r>
              <a:rPr lang="en-US" sz="1400" b="1" dirty="0" smtClean="0"/>
              <a:t>Max takeoff weight:</a:t>
            </a:r>
            <a:r>
              <a:rPr lang="en-US" sz="1400" dirty="0" smtClean="0"/>
              <a:t> 21,000 lb (9,500 kg)</a:t>
            </a:r>
            <a:br>
              <a:rPr lang="en-US" sz="1400" dirty="0" smtClean="0"/>
            </a:br>
            <a:r>
              <a:rPr lang="en-US" sz="1400" b="1" dirty="0" smtClean="0"/>
              <a:t>Engines: </a:t>
            </a:r>
            <a:r>
              <a:rPr lang="en-US" sz="1400" dirty="0" smtClean="0"/>
              <a:t>two T700 </a:t>
            </a:r>
            <a:r>
              <a:rPr lang="en-US" sz="1400" dirty="0" err="1" smtClean="0"/>
              <a:t>turboshaft</a:t>
            </a:r>
            <a:r>
              <a:rPr lang="en-US" sz="1400" dirty="0" smtClean="0"/>
              <a:t> engines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Fuselage length</a:t>
            </a:r>
            <a:r>
              <a:rPr lang="en-US" sz="1400" dirty="0" smtClean="0"/>
              <a:t> : 49 ft 5 in (15.06 m)</a:t>
            </a:r>
            <a:br>
              <a:rPr lang="en-US" sz="1400" dirty="0" smtClean="0"/>
            </a:br>
            <a:r>
              <a:rPr lang="en-US" sz="1400" b="1" dirty="0" smtClean="0"/>
              <a:t>Rotor systems</a:t>
            </a:r>
            <a:r>
              <a:rPr lang="en-US" sz="1400" dirty="0" smtClean="0"/>
              <a:t> : 4 blade main and tail rotor</a:t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b="1" dirty="0" smtClean="0"/>
              <a:t>Performance</a:t>
            </a:r>
            <a:br>
              <a:rPr lang="en-US" sz="1400" b="1" dirty="0" smtClean="0"/>
            </a:b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Maximum speed:</a:t>
            </a:r>
            <a:r>
              <a:rPr lang="en-US" sz="1400" dirty="0" smtClean="0"/>
              <a:t> 158 knots (182 mph, 293 km/h)</a:t>
            </a:r>
            <a:br>
              <a:rPr lang="en-US" sz="1400" dirty="0" smtClean="0"/>
            </a:br>
            <a:r>
              <a:rPr lang="en-US" sz="1400" b="1" dirty="0" smtClean="0"/>
              <a:t>Cruise speed:</a:t>
            </a:r>
            <a:r>
              <a:rPr lang="en-US" sz="1400" dirty="0" smtClean="0"/>
              <a:t> 143 knots (165 mph, 265 km/h)</a:t>
            </a:r>
            <a:br>
              <a:rPr lang="en-US" sz="1400" dirty="0" smtClean="0"/>
            </a:br>
            <a:r>
              <a:rPr lang="en-US" sz="1400" b="1" dirty="0" smtClean="0"/>
              <a:t>Combat radius:</a:t>
            </a:r>
            <a:r>
              <a:rPr lang="en-US" sz="1400" dirty="0" smtClean="0"/>
              <a:t> 260 </a:t>
            </a:r>
            <a:r>
              <a:rPr lang="en-US" sz="1400" dirty="0" err="1" smtClean="0"/>
              <a:t>nmi</a:t>
            </a:r>
            <a:r>
              <a:rPr lang="en-US" sz="1400" dirty="0" smtClean="0"/>
              <a:t> (300 mi, 480 km) </a:t>
            </a:r>
            <a:br>
              <a:rPr lang="en-US" sz="1400" dirty="0" smtClean="0"/>
            </a:br>
            <a:r>
              <a:rPr lang="en-US" sz="1400" b="1" dirty="0" smtClean="0"/>
              <a:t>Rate of climb:</a:t>
            </a:r>
            <a:r>
              <a:rPr lang="en-US" sz="1400" dirty="0" smtClean="0"/>
              <a:t> 2,500 ft/min (12.7 m/s)</a:t>
            </a:r>
          </a:p>
          <a:p>
            <a:r>
              <a:rPr lang="en-US" sz="1400" b="1" dirty="0" smtClean="0"/>
              <a:t>Armament</a:t>
            </a:r>
            <a:br>
              <a:rPr lang="en-US" sz="1400" b="1" dirty="0" smtClean="0"/>
            </a:b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Guns:</a:t>
            </a:r>
            <a:r>
              <a:rPr lang="en-US" sz="1400" dirty="0" smtClean="0"/>
              <a:t> 1× 30x113 mm M230 chain gun</a:t>
            </a:r>
            <a:br>
              <a:rPr lang="en-US" sz="1400" dirty="0" smtClean="0"/>
            </a:br>
            <a:r>
              <a:rPr lang="en-US" sz="1400" b="1" dirty="0" smtClean="0"/>
              <a:t>Rockets:</a:t>
            </a:r>
            <a:r>
              <a:rPr lang="en-US" sz="1400" dirty="0" smtClean="0"/>
              <a:t> Hydra 70 unguided rockets</a:t>
            </a:r>
            <a:br>
              <a:rPr lang="en-US" sz="1400" dirty="0" smtClean="0"/>
            </a:br>
            <a:r>
              <a:rPr lang="en-US" sz="1400" b="1" dirty="0" smtClean="0"/>
              <a:t>Missiles:</a:t>
            </a:r>
            <a:r>
              <a:rPr lang="en-US" sz="1400" dirty="0" smtClean="0"/>
              <a:t> AGM-114 Hellfire, AIM-92 Stinger, and AIM-9 Sidewinder</a:t>
            </a:r>
          </a:p>
          <a:p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838200"/>
            <a:ext cx="8305800" cy="533400"/>
          </a:xfrm>
        </p:spPr>
        <p:txBody>
          <a:bodyPr/>
          <a:lstStyle/>
          <a:p>
            <a:r>
              <a:rPr sz="3600" smtClean="0"/>
              <a:t>CHARATERISTIC OF  AH64 </a:t>
            </a:r>
            <a:r>
              <a:rPr sz="3600" smtClean="0"/>
              <a:t>D APACHE</a:t>
            </a:r>
            <a:br>
              <a:rPr sz="3600" smtClean="0"/>
            </a:br>
            <a:endParaRPr lang="en-US" sz="3600" dirty="0"/>
          </a:p>
        </p:txBody>
      </p:sp>
      <p:pic>
        <p:nvPicPr>
          <p:cNvPr id="4" name="Picture 3" descr="AH64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0" y="762000"/>
            <a:ext cx="2695575" cy="16954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Action Button: Back or Previous 4">
            <a:hlinkClick r:id="" action="ppaction://hlinkshowjump?jump=firstslide" highlightClick="1"/>
          </p:cNvPr>
          <p:cNvSpPr/>
          <p:nvPr/>
        </p:nvSpPr>
        <p:spPr>
          <a:xfrm>
            <a:off x="8001000" y="5486400"/>
            <a:ext cx="838200" cy="685800"/>
          </a:xfrm>
          <a:prstGeom prst="actionButtonBackPrevious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838200"/>
            <a:ext cx="8305800" cy="533400"/>
          </a:xfrm>
        </p:spPr>
        <p:txBody>
          <a:bodyPr/>
          <a:lstStyle/>
          <a:p>
            <a:r>
              <a:rPr sz="3600" smtClean="0"/>
              <a:t>CHARATERISTIC OF  F15 FALCON</a:t>
            </a:r>
            <a:r>
              <a:rPr sz="3600" smtClean="0"/>
              <a:t/>
            </a:r>
            <a:br>
              <a:rPr sz="3600" smtClean="0"/>
            </a:br>
            <a:endParaRPr lang="en-US" sz="36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0" y="914400"/>
            <a:ext cx="8305800" cy="1143000"/>
          </a:xfrm>
        </p:spPr>
        <p:txBody>
          <a:bodyPr/>
          <a:lstStyle/>
          <a:p>
            <a:r>
              <a:rPr lang="en-US" sz="1400" b="1" dirty="0" smtClean="0"/>
              <a:t>F-15 Eagle - General characteristics</a:t>
            </a:r>
          </a:p>
          <a:p>
            <a:r>
              <a:rPr lang="en-US" sz="1400" b="1" dirty="0" smtClean="0"/>
              <a:t>Crew:</a:t>
            </a:r>
            <a:r>
              <a:rPr lang="en-US" sz="1400" dirty="0" smtClean="0"/>
              <a:t> 1 (A/C), 2 (B/D/E) </a:t>
            </a:r>
          </a:p>
          <a:p>
            <a:r>
              <a:rPr lang="en-US" sz="1400" b="1" dirty="0" smtClean="0"/>
              <a:t>Length:</a:t>
            </a:r>
            <a:r>
              <a:rPr lang="en-US" sz="1400" dirty="0" smtClean="0"/>
              <a:t> 63.8 ft (19.44 m) </a:t>
            </a:r>
          </a:p>
          <a:p>
            <a:r>
              <a:rPr lang="en-US" sz="1400" b="1" dirty="0" smtClean="0"/>
              <a:t>Wingspan:</a:t>
            </a:r>
            <a:r>
              <a:rPr lang="en-US" sz="1400" dirty="0" smtClean="0"/>
              <a:t> 42.8 ft (13 m) </a:t>
            </a:r>
          </a:p>
          <a:p>
            <a:r>
              <a:rPr lang="en-US" sz="1400" b="1" dirty="0" smtClean="0"/>
              <a:t>Height:</a:t>
            </a:r>
            <a:r>
              <a:rPr lang="en-US" sz="1400" dirty="0" smtClean="0"/>
              <a:t> 18.5 ft (5.6 m) </a:t>
            </a:r>
          </a:p>
          <a:p>
            <a:r>
              <a:rPr lang="en-US" sz="1400" b="1" dirty="0" smtClean="0"/>
              <a:t>Wing area:</a:t>
            </a:r>
            <a:r>
              <a:rPr lang="en-US" sz="1400" dirty="0" smtClean="0"/>
              <a:t> 608 ft² (56.5 m²) </a:t>
            </a:r>
          </a:p>
          <a:p>
            <a:r>
              <a:rPr lang="en-US" sz="1400" b="1" dirty="0" smtClean="0"/>
              <a:t>Empty:</a:t>
            </a:r>
            <a:r>
              <a:rPr lang="en-US" sz="1400" dirty="0" smtClean="0"/>
              <a:t> 28,000 lb (12,700 kg) </a:t>
            </a:r>
          </a:p>
          <a:p>
            <a:r>
              <a:rPr lang="en-US" sz="1400" b="1" dirty="0" smtClean="0"/>
              <a:t>Loaded (C variant):</a:t>
            </a:r>
            <a:r>
              <a:rPr lang="en-US" sz="1400" dirty="0" smtClean="0"/>
              <a:t> 44,500 lb (20,200 kg) </a:t>
            </a:r>
          </a:p>
          <a:p>
            <a:r>
              <a:rPr lang="en-US" sz="1400" b="1" dirty="0" smtClean="0"/>
              <a:t>Maximum takeoff: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b="1" dirty="0" smtClean="0"/>
              <a:t>C/D:</a:t>
            </a:r>
            <a:r>
              <a:rPr lang="en-US" sz="1400" dirty="0" smtClean="0"/>
              <a:t> 68,000 lb (30,844 kg) </a:t>
            </a:r>
          </a:p>
          <a:p>
            <a:pPr lvl="1"/>
            <a:r>
              <a:rPr lang="en-US" sz="1400" b="1" dirty="0" smtClean="0"/>
              <a:t>E:</a:t>
            </a:r>
            <a:r>
              <a:rPr lang="en-US" sz="1400" dirty="0" smtClean="0"/>
              <a:t> 81,000 lb (36,700 kg) </a:t>
            </a:r>
          </a:p>
          <a:p>
            <a:r>
              <a:rPr lang="en-US" sz="1400" b="1" dirty="0" err="1" smtClean="0"/>
              <a:t>Powerplant</a:t>
            </a:r>
            <a:r>
              <a:rPr lang="en-US" sz="1400" b="1" dirty="0" smtClean="0"/>
              <a:t>:</a:t>
            </a:r>
            <a:r>
              <a:rPr lang="en-US" sz="1400" dirty="0" smtClean="0"/>
              <a:t> Engines </a:t>
            </a:r>
          </a:p>
          <a:p>
            <a:r>
              <a:rPr lang="en-US" sz="1400" b="1" dirty="0" smtClean="0"/>
              <a:t>F-15 </a:t>
            </a:r>
            <a:r>
              <a:rPr lang="en-US" sz="1400" b="1" dirty="0" smtClean="0"/>
              <a:t>Eagle - Performance</a:t>
            </a:r>
          </a:p>
          <a:p>
            <a:r>
              <a:rPr lang="en-US" sz="1400" b="1" dirty="0" smtClean="0"/>
              <a:t>Maximum speed:</a:t>
            </a:r>
            <a:r>
              <a:rPr lang="en-US" sz="1400" dirty="0" smtClean="0"/>
              <a:t> 1,875 mph (3000 km/h) (Mach 2.5) - other sources say 2 655 km </a:t>
            </a:r>
          </a:p>
          <a:p>
            <a:r>
              <a:rPr lang="en-US" sz="1400" b="1" dirty="0" smtClean="0"/>
              <a:t>Range:</a:t>
            </a:r>
            <a:r>
              <a:rPr lang="en-US" sz="1400" dirty="0" smtClean="0"/>
              <a:t> 3,450 km ferry range (approx. 2156 miles), approx 5, 500 km with drop tanks </a:t>
            </a:r>
          </a:p>
          <a:p>
            <a:r>
              <a:rPr lang="en-US" sz="1400" b="1" dirty="0" smtClean="0"/>
              <a:t>Service ceiling: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b="1" dirty="0" smtClean="0"/>
              <a:t>A/B/C/D:</a:t>
            </a:r>
            <a:r>
              <a:rPr lang="en-US" sz="1400" dirty="0" smtClean="0"/>
              <a:t> 65,000 ft (19,812 m) </a:t>
            </a:r>
          </a:p>
          <a:p>
            <a:pPr lvl="1"/>
            <a:r>
              <a:rPr lang="en-US" sz="1400" b="1" dirty="0" smtClean="0"/>
              <a:t>E:</a:t>
            </a:r>
            <a:r>
              <a:rPr lang="en-US" sz="1400" dirty="0" smtClean="0"/>
              <a:t> 50,000 ft (15,000 m) </a:t>
            </a:r>
          </a:p>
          <a:p>
            <a:r>
              <a:rPr lang="en-US" sz="1400" b="1" dirty="0" smtClean="0"/>
              <a:t>Rate of climb:</a:t>
            </a:r>
            <a:r>
              <a:rPr lang="en-US" sz="1400" dirty="0" smtClean="0"/>
              <a:t> 50,000 ft/min (15,240 m/min) </a:t>
            </a:r>
          </a:p>
          <a:p>
            <a:endParaRPr lang="en-US" sz="800" dirty="0"/>
          </a:p>
        </p:txBody>
      </p:sp>
      <p:pic>
        <p:nvPicPr>
          <p:cNvPr id="7" name="Picture 6" descr="F15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600" y="914400"/>
            <a:ext cx="2123810" cy="21523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Action Button: Back or Previous 8">
            <a:hlinkClick r:id="" action="ppaction://hlinkshowjump?jump=firstslide" highlightClick="1"/>
          </p:cNvPr>
          <p:cNvSpPr/>
          <p:nvPr/>
        </p:nvSpPr>
        <p:spPr>
          <a:xfrm>
            <a:off x="8001000" y="5486400"/>
            <a:ext cx="838200" cy="685800"/>
          </a:xfrm>
          <a:prstGeom prst="actionButtonBackPrevious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838200"/>
            <a:ext cx="8305800" cy="533400"/>
          </a:xfrm>
        </p:spPr>
        <p:txBody>
          <a:bodyPr/>
          <a:lstStyle/>
          <a:p>
            <a:r>
              <a:rPr sz="3600" smtClean="0"/>
              <a:t>CHARATERISTIC OF  F16 FALCON</a:t>
            </a:r>
            <a:r>
              <a:rPr sz="3600" smtClean="0"/>
              <a:t/>
            </a:r>
            <a:br>
              <a:rPr sz="3600" smtClean="0"/>
            </a:br>
            <a:endParaRPr lang="en-US" sz="36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0" y="990600"/>
            <a:ext cx="8305800" cy="1143000"/>
          </a:xfrm>
        </p:spPr>
        <p:txBody>
          <a:bodyPr/>
          <a:lstStyle/>
          <a:p>
            <a:r>
              <a:rPr lang="en-US" sz="1400" b="1" dirty="0" smtClean="0"/>
              <a:t>General Characteristics</a:t>
            </a:r>
          </a:p>
          <a:p>
            <a:r>
              <a:rPr lang="en-US" sz="1400" b="1" dirty="0" smtClean="0"/>
              <a:t>Primary Function: </a:t>
            </a:r>
            <a:r>
              <a:rPr lang="en-US" sz="1400" dirty="0" smtClean="0"/>
              <a:t>Multirole fighter</a:t>
            </a:r>
            <a:br>
              <a:rPr lang="en-US" sz="1400" dirty="0" smtClean="0"/>
            </a:br>
            <a:r>
              <a:rPr lang="en-US" sz="1400" b="1" dirty="0" smtClean="0"/>
              <a:t>Builder: </a:t>
            </a:r>
            <a:r>
              <a:rPr lang="en-US" sz="1400" dirty="0" smtClean="0"/>
              <a:t>Lockheed Martin Corp</a:t>
            </a:r>
            <a:r>
              <a:rPr lang="en-US" sz="1400" dirty="0" smtClean="0"/>
              <a:t>.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b="1" dirty="0" smtClean="0"/>
              <a:t>Power Plant: </a:t>
            </a:r>
            <a:r>
              <a:rPr lang="en-US" sz="1400" dirty="0" smtClean="0"/>
              <a:t>F-16C/D: one Pratt and Whitney F100-PW-200/220/229 or General Electric F110-GE-100/129</a:t>
            </a:r>
            <a:r>
              <a:rPr lang="en-US" sz="1400" b="1" dirty="0" smtClean="0"/>
              <a:t> </a:t>
            </a:r>
            <a:br>
              <a:rPr lang="en-US" sz="1400" b="1" dirty="0" smtClean="0"/>
            </a:br>
            <a:r>
              <a:rPr lang="en-US" sz="1400" b="1" dirty="0" smtClean="0"/>
              <a:t>Thrust: </a:t>
            </a:r>
            <a:r>
              <a:rPr lang="en-US" sz="1400" dirty="0" smtClean="0"/>
              <a:t>F-16C/D, 27,000 pounds</a:t>
            </a:r>
            <a:br>
              <a:rPr lang="en-US" sz="1400" dirty="0" smtClean="0"/>
            </a:br>
            <a:r>
              <a:rPr lang="en-US" sz="1400" b="1" dirty="0" smtClean="0"/>
              <a:t>Length: </a:t>
            </a:r>
            <a:r>
              <a:rPr lang="en-US" sz="1400" dirty="0" smtClean="0"/>
              <a:t>49 feet, 5 inches (14.8 meters)</a:t>
            </a:r>
            <a:br>
              <a:rPr lang="en-US" sz="1400" dirty="0" smtClean="0"/>
            </a:br>
            <a:r>
              <a:rPr lang="en-US" sz="1400" b="1" dirty="0" smtClean="0"/>
              <a:t>Height: </a:t>
            </a:r>
            <a:r>
              <a:rPr lang="en-US" sz="1400" dirty="0" smtClean="0"/>
              <a:t>16 feet (4.8 meters)</a:t>
            </a:r>
            <a:br>
              <a:rPr lang="en-US" sz="1400" dirty="0" smtClean="0"/>
            </a:br>
            <a:r>
              <a:rPr lang="en-US" sz="1400" b="1" dirty="0" smtClean="0"/>
              <a:t>Wingspan: </a:t>
            </a:r>
            <a:r>
              <a:rPr lang="en-US" sz="1400" dirty="0" smtClean="0"/>
              <a:t>32 feet, 8 inches (9.8 meters)</a:t>
            </a:r>
            <a:br>
              <a:rPr lang="en-US" sz="1400" dirty="0" smtClean="0"/>
            </a:br>
            <a:r>
              <a:rPr lang="en-US" sz="1400" b="1" dirty="0" smtClean="0"/>
              <a:t>Speed: </a:t>
            </a:r>
            <a:r>
              <a:rPr lang="en-US" sz="1400" dirty="0" smtClean="0"/>
              <a:t>1,500 mph (Mach 2 at altitude)</a:t>
            </a:r>
            <a:br>
              <a:rPr lang="en-US" sz="1400" dirty="0" smtClean="0"/>
            </a:br>
            <a:r>
              <a:rPr lang="en-US" sz="1400" b="1" dirty="0" smtClean="0"/>
              <a:t>Ceiling: </a:t>
            </a:r>
            <a:r>
              <a:rPr lang="en-US" sz="1400" dirty="0" smtClean="0"/>
              <a:t>Above 50,000 feet (15 kilometers)</a:t>
            </a:r>
            <a:br>
              <a:rPr lang="en-US" sz="1400" dirty="0" smtClean="0"/>
            </a:br>
            <a:r>
              <a:rPr lang="en-US" sz="1400" b="1" dirty="0" smtClean="0"/>
              <a:t>Maximum Takeoff Weight: </a:t>
            </a:r>
            <a:r>
              <a:rPr lang="en-US" sz="1400" dirty="0" smtClean="0"/>
              <a:t>37,500 pounds (16,875 kilograms)</a:t>
            </a:r>
            <a:br>
              <a:rPr lang="en-US" sz="1400" dirty="0" smtClean="0"/>
            </a:br>
            <a:r>
              <a:rPr lang="en-US" sz="1400" b="1" dirty="0" smtClean="0"/>
              <a:t>Range: </a:t>
            </a:r>
            <a:r>
              <a:rPr lang="en-US" sz="1400" dirty="0" smtClean="0"/>
              <a:t>More than 2,000 miles ferry range (1,740 nautical miles)</a:t>
            </a:r>
            <a:br>
              <a:rPr lang="en-US" sz="1400" dirty="0" smtClean="0"/>
            </a:br>
            <a:r>
              <a:rPr lang="en-US" sz="1400" b="1" dirty="0" smtClean="0"/>
              <a:t>Armament: </a:t>
            </a:r>
            <a:r>
              <a:rPr lang="en-US" sz="1400" dirty="0" smtClean="0"/>
              <a:t>One M-61A1 20mm </a:t>
            </a:r>
            <a:r>
              <a:rPr lang="en-US" sz="1400" dirty="0" err="1" smtClean="0"/>
              <a:t>multibarrel</a:t>
            </a:r>
            <a:r>
              <a:rPr lang="en-US" sz="1400" dirty="0" smtClean="0"/>
              <a:t> cannon with 500 rounds; external stations can carry up to six air-to-air missiles, conventional air-to-air and air-to-surface munitions and electronic countermeasure pods</a:t>
            </a:r>
            <a:br>
              <a:rPr lang="en-US" sz="1400" dirty="0" smtClean="0"/>
            </a:br>
            <a:r>
              <a:rPr lang="en-US" sz="1400" b="1" dirty="0" smtClean="0"/>
              <a:t>Unit cost: F-16A/B , </a:t>
            </a:r>
            <a:r>
              <a:rPr lang="en-US" sz="1400" dirty="0" smtClean="0"/>
              <a:t>$14.6 million (fiscal 98 constant dollars)</a:t>
            </a:r>
            <a:r>
              <a:rPr lang="en-US" sz="1400" b="1" dirty="0" smtClean="0"/>
              <a:t>; F-16C/D,</a:t>
            </a:r>
            <a:r>
              <a:rPr lang="en-US" sz="1400" dirty="0" smtClean="0"/>
              <a:t>$18.8 million (fiscal 98 constant dollars)</a:t>
            </a:r>
            <a:r>
              <a:rPr lang="en-US" sz="1400" b="1" dirty="0" smtClean="0"/>
              <a:t>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b="1" dirty="0" smtClean="0"/>
              <a:t>Crew: </a:t>
            </a:r>
            <a:r>
              <a:rPr lang="en-US" sz="1400" dirty="0" smtClean="0"/>
              <a:t>F-16C, one; F-16D, one or two</a:t>
            </a:r>
            <a:r>
              <a:rPr lang="en-US" sz="1400" b="1" dirty="0" smtClean="0"/>
              <a:t>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b="1" dirty="0" smtClean="0"/>
              <a:t>Date Deployed: </a:t>
            </a:r>
            <a:r>
              <a:rPr lang="en-US" sz="1400" dirty="0" smtClean="0"/>
              <a:t>January 1979</a:t>
            </a:r>
            <a:br>
              <a:rPr lang="en-US" sz="1400" dirty="0" smtClean="0"/>
            </a:br>
            <a:r>
              <a:rPr lang="en-US" sz="1400" b="1" dirty="0" smtClean="0"/>
              <a:t>Inventory: </a:t>
            </a:r>
            <a:r>
              <a:rPr lang="en-US" sz="1400" dirty="0" smtClean="0"/>
              <a:t>Active force, 732; Reserve, 70; and ANG, 579 </a:t>
            </a:r>
            <a:br>
              <a:rPr lang="en-US" sz="1400" dirty="0" smtClean="0"/>
            </a:br>
            <a:endParaRPr lang="en-US" sz="1400" dirty="0"/>
          </a:p>
        </p:txBody>
      </p:sp>
      <p:pic>
        <p:nvPicPr>
          <p:cNvPr id="5" name="Picture 4" descr="F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0" y="1981200"/>
            <a:ext cx="1903105" cy="1524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Action Button: Back or Previous 8">
            <a:hlinkClick r:id="" action="ppaction://hlinkshowjump?jump=firstslide" highlightClick="1"/>
          </p:cNvPr>
          <p:cNvSpPr/>
          <p:nvPr/>
        </p:nvSpPr>
        <p:spPr>
          <a:xfrm>
            <a:off x="7924800" y="5486400"/>
            <a:ext cx="838200" cy="685800"/>
          </a:xfrm>
          <a:prstGeom prst="actionButtonBackPrevious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34</TotalTime>
  <Words>201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Paper</vt:lpstr>
      <vt:lpstr>CHARATERISTIC  OF  AIRCRAFT </vt:lpstr>
      <vt:lpstr>CHARATERISTIC OF  AH64 D APACHE </vt:lpstr>
      <vt:lpstr>CHARATERISTIC OF  F15 FALCON </vt:lpstr>
      <vt:lpstr>CHARATERISTIC OF  F16 FALCON </vt:lpstr>
    </vt:vector>
  </TitlesOfParts>
  <Company>NANYANG TECHNOLOGICAL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CHARATERISTIC  OF   AIRCRAFT </dc:title>
  <dc:creator>lecturer</dc:creator>
  <cp:lastModifiedBy>lecturer</cp:lastModifiedBy>
  <cp:revision>7</cp:revision>
  <dcterms:created xsi:type="dcterms:W3CDTF">2011-09-28T08:02:00Z</dcterms:created>
  <dcterms:modified xsi:type="dcterms:W3CDTF">2011-09-28T08:36:53Z</dcterms:modified>
</cp:coreProperties>
</file>