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10A5-67AD-4852-B023-D3EA1920BD89}" type="datetimeFigureOut">
              <a:rPr lang="it-IT" smtClean="0"/>
              <a:pPr/>
              <a:t>16/06/2011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9A6A-08BE-42F3-8E79-4798730A338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10A5-67AD-4852-B023-D3EA1920BD89}" type="datetimeFigureOut">
              <a:rPr lang="it-IT" smtClean="0"/>
              <a:pPr/>
              <a:t>16/06/2011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9A6A-08BE-42F3-8E79-4798730A338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10A5-67AD-4852-B023-D3EA1920BD89}" type="datetimeFigureOut">
              <a:rPr lang="it-IT" smtClean="0"/>
              <a:pPr/>
              <a:t>16/06/2011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9A6A-08BE-42F3-8E79-4798730A338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10A5-67AD-4852-B023-D3EA1920BD89}" type="datetimeFigureOut">
              <a:rPr lang="it-IT" smtClean="0"/>
              <a:pPr/>
              <a:t>16/06/2011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9A6A-08BE-42F3-8E79-4798730A338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10A5-67AD-4852-B023-D3EA1920BD89}" type="datetimeFigureOut">
              <a:rPr lang="it-IT" smtClean="0"/>
              <a:pPr/>
              <a:t>16/06/2011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9A6A-08BE-42F3-8E79-4798730A338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10A5-67AD-4852-B023-D3EA1920BD89}" type="datetimeFigureOut">
              <a:rPr lang="it-IT" smtClean="0"/>
              <a:pPr/>
              <a:t>16/06/2011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9A6A-08BE-42F3-8E79-4798730A338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10A5-67AD-4852-B023-D3EA1920BD89}" type="datetimeFigureOut">
              <a:rPr lang="it-IT" smtClean="0"/>
              <a:pPr/>
              <a:t>16/06/2011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9A6A-08BE-42F3-8E79-4798730A338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10A5-67AD-4852-B023-D3EA1920BD89}" type="datetimeFigureOut">
              <a:rPr lang="it-IT" smtClean="0"/>
              <a:pPr/>
              <a:t>16/06/2011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9A6A-08BE-42F3-8E79-4798730A338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10A5-67AD-4852-B023-D3EA1920BD89}" type="datetimeFigureOut">
              <a:rPr lang="it-IT" smtClean="0"/>
              <a:pPr/>
              <a:t>16/06/2011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9A6A-08BE-42F3-8E79-4798730A338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10A5-67AD-4852-B023-D3EA1920BD89}" type="datetimeFigureOut">
              <a:rPr lang="it-IT" smtClean="0"/>
              <a:pPr/>
              <a:t>16/06/2011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E9A6A-08BE-42F3-8E79-4798730A338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10A5-67AD-4852-B023-D3EA1920BD89}" type="datetimeFigureOut">
              <a:rPr lang="it-IT" smtClean="0"/>
              <a:pPr/>
              <a:t>16/06/2011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1FE9A6A-08BE-42F3-8E79-4798730A3383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DA810A5-67AD-4852-B023-D3EA1920BD89}" type="datetimeFigureOut">
              <a:rPr lang="it-IT" smtClean="0"/>
              <a:pPr/>
              <a:t>16/06/2011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1FE9A6A-08BE-42F3-8E79-4798730A3383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it/imgres?imgurl=http://www.saluteme.it/images/stories/leucemia-bambini.jpg&amp;imgrefurl=http://www.saluteme.it/scienza/406-fattore-genetico-aumenta-rischio-leucemia.html&amp;usg=__6W_-L8YCh00FpEQG6p_MA4SruT0=&amp;h=270&amp;w=450&amp;sz=16&amp;hl=it&amp;start=3&amp;zoom=1&amp;um=1&amp;itbs=1&amp;tbnid=Cg7yUJ-Koe3HOM:&amp;tbnh=76&amp;tbnw=127&amp;prev=/images?q=mutazione+genetiche+dei+bambini&amp;um=1&amp;hl=it&amp;rlz=1T4ADFA_itIT375IT405&amp;tbm=isch&amp;ei=KRntTYXvIIGYOvz45JIB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it/imgres?imgurl=http://ernesto.ilcannocchiale.it/blogs/bloggerarchimg/ERNESTO/bambini%20a%20cuba.jpg&amp;imgrefurl=http://ernesto.ilcannocchiale.it/?yy=2005&amp;mm=7&amp;p=7&amp;usg=__g0uLMyijYlUTckrD12bvZAoqPH0=&amp;h=358&amp;w=500&amp;sz=25&amp;hl=it&amp;start=1&amp;zoom=1&amp;um=1&amp;itbs=1&amp;tbnid=yA_GqWEE7VmD-M:&amp;tbnh=93&amp;tbnw=130&amp;prev=/search?q=bambini+malati+di+chernobyl&amp;um=1&amp;hl=it&amp;sa=N&amp;rlz=1T4ADFA_itIT375IT405&amp;biw=1003&amp;bih=485&amp;tbm=isch&amp;ei=hBrtTd7QOoSUOoWl1IwB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://www.google.it/imgres?imgurl=http://www.blainekendall.com/uploads/blog/chernobyl.jpg&amp;imgrefurl=http://blog.libero.it/red5706/&amp;usg=__-67y5TvurqyTXuXdGbUyMOYNong=&amp;h=311&amp;w=450&amp;sz=27&amp;hl=it&amp;start=5&amp;zoom=1&amp;um=1&amp;itbs=1&amp;tbnid=R5hoUYqqhEcgJM:&amp;tbnh=88&amp;tbnw=127&amp;prev=/search?q=bambini+malati+di+chernobyl&amp;um=1&amp;hl=it&amp;sa=N&amp;rlz=1T4ADFA_itIT375IT405&amp;biw=1003&amp;bih=485&amp;tbm=isch&amp;ei=hBrtTd7QOoSUOoWl1IwB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hyperlink" Target="http://it.wikipedia.org/wiki/Proteine" TargetMode="External"/><Relationship Id="rId2" Type="http://schemas.openxmlformats.org/officeDocument/2006/relationships/hyperlink" Target="http://www.google.it/imgres?imgurl=http://soniagermanizamperini.files.wordpress.com/2011/02/dna02.jpg&amp;imgrefurl=http://soniagermanizamperini.wordpress.com/2011/02/27/espressione-genica-e-memoria-a-lungo-termine/&amp;h=300&amp;w=300&amp;sz=95&amp;tbnid=c8TkzXf6WRa45M:&amp;tbnh=116&amp;tbnw=116&amp;prev=/search?q=dna+foto&amp;tbm=isch&amp;tbo=u&amp;zoom=1&amp;q=dna+foto&amp;hl=it&amp;usg=__uZtso_fjXYZ_MHvUGLyqAF3QdCE=&amp;sa=X&amp;ei=3xvtTb2sDMaCOu3T7Y4B&amp;ved=0CCQQ9QEwAw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t.wikipedia.org/wiki/Biosintesi" TargetMode="External"/><Relationship Id="rId5" Type="http://schemas.openxmlformats.org/officeDocument/2006/relationships/hyperlink" Target="http://it.wikipedia.org/wiki/Gene" TargetMode="External"/><Relationship Id="rId4" Type="http://schemas.openxmlformats.org/officeDocument/2006/relationships/hyperlink" Target="http://it.wikipedia.org/wiki/Acido_nucleico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hyperlink" Target="http://omodeo.anisn.it/omodeo/RST/trna.htm" TargetMode="External"/><Relationship Id="rId7" Type="http://schemas.openxmlformats.org/officeDocument/2006/relationships/hyperlink" Target="http://liquidarea.com/wp-content/uploads/2009/04/mrna.jpg" TargetMode="External"/><Relationship Id="rId2" Type="http://schemas.openxmlformats.org/officeDocument/2006/relationships/hyperlink" Target="http://omodeo.anisn.it/omodeo/MNO/mrna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hyperlink" Target="http://www.google.it/imgres?imgurl=http://www.pecere.eu/HostedFiles/DNA/dna3.jpg&amp;imgrefurl=http://pythagoriko.splinder.com/post/14225976/creato-cromosoma-sintetico&amp;usg=__wtU6U_1OZ_LBTZmfY8io5SfFSS0=&amp;h=450&amp;w=300&amp;sz=15&amp;hl=it&amp;start=1&amp;zoom=1&amp;um=1&amp;itbs=1&amp;tbnid=VZoPK8PsJCi8dM:&amp;tbnh=127&amp;tbnw=85&amp;prev=/images?q=schema+dna+formazione+delle+proteine&amp;um=1&amp;hl=it&amp;rlz=1T4ADFA_itIT375IT405&amp;tbm=isch&amp;ei=XxztTYOgLoHqOfyW-aEB" TargetMode="External"/><Relationship Id="rId4" Type="http://schemas.openxmlformats.org/officeDocument/2006/relationships/hyperlink" Target="http://omodeo.anisn.it/omodeo/RST/ribosomi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Le mutazioni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Cos’hanno provocato le radiazioni della centrale nucleare  esplosa?</a:t>
            </a:r>
            <a:endParaRPr lang="it-IT" dirty="0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2.gstatic.com/images?q=tbn:ANd9GcRH7DNHn8END2HzxNHdoBqHAOuk19KzX3VxOhLPZzGrxOini55I6ME5Cc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2060848"/>
            <a:ext cx="5688632" cy="3404225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3000"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http://t2.gstatic.com/images?q=tbn:ANd9GcTg76dVRIM8VnaTU-hQYBIN8vxDikYQtRZ9lxQF8DX37Zu2N3v-6a17eRQ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692696"/>
            <a:ext cx="3744416" cy="2678701"/>
          </a:xfrm>
          <a:prstGeom prst="rect">
            <a:avLst/>
          </a:prstGeom>
          <a:noFill/>
        </p:spPr>
      </p:pic>
      <p:pic>
        <p:nvPicPr>
          <p:cNvPr id="39940" name="Picture 4" descr="http://t0.gstatic.com/images?q=tbn:ANd9GcSOcjPbwzgocR7xmH0FwkG7V2fSeLZ033owBkK5t_9M4in516BmvQrxH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3968" y="3861048"/>
            <a:ext cx="3384376" cy="2521981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4000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http://www.google.it/images?q=tbn:ANd9GcTraRBbIi_Wi-i0qMV1kO5JJSX8zzkSz6o38hb8qv-bp6P0p7lK9pBaRbw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332656"/>
            <a:ext cx="8229600" cy="1143000"/>
          </a:xfrm>
        </p:spPr>
        <p:txBody>
          <a:bodyPr/>
          <a:lstStyle/>
          <a:p>
            <a:pPr algn="ctr"/>
            <a:r>
              <a:rPr lang="it-IT" dirty="0" smtClean="0"/>
              <a:t>   </a:t>
            </a:r>
            <a:r>
              <a:rPr lang="it-IT" dirty="0" smtClean="0">
                <a:solidFill>
                  <a:schemeClr val="bg1"/>
                </a:solidFill>
              </a:rPr>
              <a:t>DNA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I</a:t>
            </a:r>
          </a:p>
          <a:p>
            <a:endParaRPr lang="it-IT" b="1" dirty="0" smtClean="0"/>
          </a:p>
          <a:p>
            <a:endParaRPr lang="it-IT" b="1" dirty="0" smtClean="0">
              <a:solidFill>
                <a:schemeClr val="bg1"/>
              </a:solidFill>
            </a:endParaRPr>
          </a:p>
          <a:p>
            <a:r>
              <a:rPr lang="it-IT" b="1" dirty="0" smtClean="0">
                <a:solidFill>
                  <a:schemeClr val="bg1"/>
                </a:solidFill>
              </a:rPr>
              <a:t>Il DNA</a:t>
            </a:r>
            <a:r>
              <a:rPr lang="it-IT" dirty="0" smtClean="0">
                <a:solidFill>
                  <a:schemeClr val="bg1"/>
                </a:solidFill>
              </a:rPr>
              <a:t> è un </a:t>
            </a:r>
            <a:r>
              <a:rPr lang="it-IT" dirty="0" smtClean="0">
                <a:solidFill>
                  <a:schemeClr val="bg1"/>
                </a:solidFill>
                <a:hlinkClick r:id="rId4" tooltip="Acido nucleico"/>
              </a:rPr>
              <a:t>acido nucleico</a:t>
            </a:r>
            <a:r>
              <a:rPr lang="it-IT" dirty="0" smtClean="0">
                <a:solidFill>
                  <a:schemeClr val="bg1"/>
                </a:solidFill>
              </a:rPr>
              <a:t> che contiene le informazioni </a:t>
            </a:r>
            <a:r>
              <a:rPr lang="it-IT" dirty="0" smtClean="0">
                <a:solidFill>
                  <a:schemeClr val="bg1"/>
                </a:solidFill>
                <a:hlinkClick r:id="rId5" tooltip="Gene"/>
              </a:rPr>
              <a:t>genetiche</a:t>
            </a:r>
            <a:r>
              <a:rPr lang="it-IT" dirty="0" smtClean="0">
                <a:solidFill>
                  <a:schemeClr val="bg1"/>
                </a:solidFill>
              </a:rPr>
              <a:t> necessarie alla </a:t>
            </a:r>
            <a:r>
              <a:rPr lang="it-IT" dirty="0" smtClean="0">
                <a:solidFill>
                  <a:schemeClr val="bg1"/>
                </a:solidFill>
                <a:hlinkClick r:id="rId6" tooltip="Biosintesi"/>
              </a:rPr>
              <a:t>sintesi</a:t>
            </a:r>
            <a:r>
              <a:rPr lang="it-IT" dirty="0" smtClean="0">
                <a:solidFill>
                  <a:schemeClr val="bg1"/>
                </a:solidFill>
              </a:rPr>
              <a:t> delle </a:t>
            </a:r>
            <a:r>
              <a:rPr lang="it-IT" dirty="0" smtClean="0">
                <a:solidFill>
                  <a:schemeClr val="bg1"/>
                </a:solidFill>
                <a:hlinkClick r:id="rId7" tooltip="Proteine"/>
              </a:rPr>
              <a:t>proteine</a:t>
            </a:r>
            <a:endParaRPr lang="it-IT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Come si formano le proteine?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35480"/>
            <a:ext cx="5482952" cy="4589864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L’ RNA riceve direttamente l'informazione dal DNA mentre per la sintesi delle proteine - che sono sostegno e motore della cellula - il DNA interviene indirettamente nell'RNA che vengono detti messaggeri (sigla </a:t>
            </a:r>
            <a:r>
              <a:rPr lang="it-IT" dirty="0" err="1" smtClean="0">
                <a:hlinkClick r:id="rId2"/>
              </a:rPr>
              <a:t>mRNA</a:t>
            </a:r>
            <a:r>
              <a:rPr lang="it-IT" dirty="0" smtClean="0"/>
              <a:t>); questi messaggeri fungono da stampo per i polipeptidi, grazie all'intervento di altre molecole di RNA, i </a:t>
            </a:r>
            <a:r>
              <a:rPr lang="it-IT" dirty="0" err="1" smtClean="0">
                <a:hlinkClick r:id="rId3"/>
              </a:rPr>
              <a:t>tRNA</a:t>
            </a:r>
            <a:r>
              <a:rPr lang="it-IT" dirty="0" smtClean="0">
                <a:hlinkClick r:id="rId3"/>
              </a:rPr>
              <a:t> </a:t>
            </a:r>
            <a:r>
              <a:rPr lang="it-IT" dirty="0" smtClean="0"/>
              <a:t>e dei </a:t>
            </a:r>
            <a:r>
              <a:rPr lang="it-IT" dirty="0" smtClean="0">
                <a:hlinkClick r:id="rId4"/>
              </a:rPr>
              <a:t>ribosomi</a:t>
            </a:r>
            <a:r>
              <a:rPr lang="it-IT" dirty="0" smtClean="0"/>
              <a:t>, particelle costituite per metà circa da speciali sequenze di RNA (sigla </a:t>
            </a:r>
            <a:r>
              <a:rPr lang="it-IT" dirty="0" err="1" smtClean="0">
                <a:hlinkClick r:id="rId4"/>
              </a:rPr>
              <a:t>rRNA</a:t>
            </a:r>
            <a:r>
              <a:rPr lang="it-IT" dirty="0" smtClean="0"/>
              <a:t>) e per metà da proteine (fig. 1)</a:t>
            </a:r>
            <a:endParaRPr lang="it-IT" dirty="0"/>
          </a:p>
        </p:txBody>
      </p:sp>
      <p:pic>
        <p:nvPicPr>
          <p:cNvPr id="41986" name="Picture 2" descr="http://t3.gstatic.com/images?q=tbn:ANd9GcQLaHBuIS3jPZ0A-waRx8biTHyBP47HqvUbNOLOGtXoJcaGAfKLzYL5o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60232" y="1772816"/>
            <a:ext cx="1733862" cy="2160240"/>
          </a:xfrm>
          <a:prstGeom prst="rect">
            <a:avLst/>
          </a:prstGeom>
          <a:noFill/>
        </p:spPr>
      </p:pic>
      <p:pic>
        <p:nvPicPr>
          <p:cNvPr id="41988" name="Picture 4" descr="mRna, piccolo &quot;stampo&quot; dell'informazione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940152" y="4210049"/>
            <a:ext cx="2857500" cy="2647951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33  E" pathEditMode="relative" ptsTypes="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3924 -0.1199 0.07847 -0.23981 0.12083 -0.23449 C 0.16354 -0.22916 0.21128 0.02547 0.25469 0.03218 C 0.29826 0.03889 0.34115 -0.19097 0.38229 -0.19352 C 0.42326 -0.19606 0.52743 0.01528 0.50156 0.01713 C 0.47569 0.01898 0.26701 -0.15324 0.22743 -0.18287 C 0.18767 -0.2125 0.26181 -0.16458 0.26441 -0.16134 C 0.26719 -0.1581 0.24132 -0.16389 0.24358 -0.16342 C 0.24566 -0.16296 0.27448 -0.16041 0.27726 -0.15902 C 0.28038 -0.15764 0.2592 -0.15509 0.26128 -0.15486 C 0.26337 -0.15463 0.28142 -0.15671 0.2901 -0.15694 C 0.29896 -0.15717 0.31424 -0.16551 0.31458 -0.15694 C 0.31493 -0.14838 0.29549 -0.11365 0.29184 -0.10532 " pathEditMode="relative" ptsTypes="aaaaaaaaaaaaA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54</TotalTime>
  <Words>119</Words>
  <Application>Microsoft Office PowerPoint</Application>
  <PresentationFormat>Presentazione su schermo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Equinozio</vt:lpstr>
      <vt:lpstr>Le mutazioni</vt:lpstr>
      <vt:lpstr>Diapositiva 2</vt:lpstr>
      <vt:lpstr>Diapositiva 3</vt:lpstr>
      <vt:lpstr>   DNA</vt:lpstr>
      <vt:lpstr>Come si formano le proteine?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mutazioni</dc:title>
  <dc:creator>Vanessa Valentino</dc:creator>
  <cp:lastModifiedBy>Vanessa Valentino</cp:lastModifiedBy>
  <cp:revision>8</cp:revision>
  <dcterms:created xsi:type="dcterms:W3CDTF">2011-06-06T18:15:36Z</dcterms:created>
  <dcterms:modified xsi:type="dcterms:W3CDTF">2011-06-16T12:33:14Z</dcterms:modified>
</cp:coreProperties>
</file>