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A74D-B30C-4266-B068-1A0147CAF39B}" type="datetimeFigureOut">
              <a:rPr lang="pt-BR" smtClean="0"/>
              <a:t>15/04/2011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4441-39BE-4623-A5D0-173956B53E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A74D-B30C-4266-B068-1A0147CAF39B}" type="datetimeFigureOut">
              <a:rPr lang="pt-BR" smtClean="0"/>
              <a:t>15/04/2011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4441-39BE-4623-A5D0-173956B53E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A74D-B30C-4266-B068-1A0147CAF39B}" type="datetimeFigureOut">
              <a:rPr lang="pt-BR" smtClean="0"/>
              <a:t>15/04/2011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4441-39BE-4623-A5D0-173956B53E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A74D-B30C-4266-B068-1A0147CAF39B}" type="datetimeFigureOut">
              <a:rPr lang="pt-BR" smtClean="0"/>
              <a:t>15/04/2011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4441-39BE-4623-A5D0-173956B53E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A74D-B30C-4266-B068-1A0147CAF39B}" type="datetimeFigureOut">
              <a:rPr lang="pt-BR" smtClean="0"/>
              <a:t>15/04/2011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4441-39BE-4623-A5D0-173956B53E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A74D-B30C-4266-B068-1A0147CAF39B}" type="datetimeFigureOut">
              <a:rPr lang="pt-BR" smtClean="0"/>
              <a:t>15/04/2011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4441-39BE-4623-A5D0-173956B53E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A74D-B30C-4266-B068-1A0147CAF39B}" type="datetimeFigureOut">
              <a:rPr lang="pt-BR" smtClean="0"/>
              <a:t>15/04/2011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4441-39BE-4623-A5D0-173956B53E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A74D-B30C-4266-B068-1A0147CAF39B}" type="datetimeFigureOut">
              <a:rPr lang="pt-BR" smtClean="0"/>
              <a:t>15/04/2011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4441-39BE-4623-A5D0-173956B53E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A74D-B30C-4266-B068-1A0147CAF39B}" type="datetimeFigureOut">
              <a:rPr lang="pt-BR" smtClean="0"/>
              <a:t>15/04/2011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4441-39BE-4623-A5D0-173956B53E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A74D-B30C-4266-B068-1A0147CAF39B}" type="datetimeFigureOut">
              <a:rPr lang="pt-BR" smtClean="0"/>
              <a:t>15/04/2011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4441-39BE-4623-A5D0-173956B53E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A74D-B30C-4266-B068-1A0147CAF39B}" type="datetimeFigureOut">
              <a:rPr lang="pt-BR" smtClean="0"/>
              <a:t>15/04/2011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4441-39BE-4623-A5D0-173956B53E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6A74D-B30C-4266-B068-1A0147CAF39B}" type="datetimeFigureOut">
              <a:rPr lang="pt-BR" smtClean="0"/>
              <a:t>15/04/2011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54441-39BE-4623-A5D0-173956B53EA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55650" y="2133600"/>
            <a:ext cx="7416800" cy="76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en-US" sz="4400" b="1" dirty="0" err="1"/>
              <a:t>Mapas</a:t>
            </a:r>
            <a:r>
              <a:rPr kumimoji="1" lang="en-US" sz="4400" b="1" dirty="0"/>
              <a:t> </a:t>
            </a:r>
            <a:r>
              <a:rPr kumimoji="1" lang="en-US" sz="4400" b="1" dirty="0" err="1"/>
              <a:t>Conceituais</a:t>
            </a:r>
            <a:endParaRPr kumimoji="1" lang="pt-BR" sz="4400" b="1" dirty="0"/>
          </a:p>
        </p:txBody>
      </p:sp>
      <p:pic>
        <p:nvPicPr>
          <p:cNvPr id="45059" name="Picture 3" descr="ppt_barra_in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ppt_s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5850" y="0"/>
            <a:ext cx="438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3141663"/>
            <a:ext cx="194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900113" y="476250"/>
            <a:ext cx="7488237" cy="300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1" lang="pt-BR"/>
              <a:t>Mapas Conceituais são ferramentas gráficas que permitem construir, organizar e representar os conhecimentos. São estruturados a partir de conceitos fundamentais e suas relações. Os conceitos são destacados em caixas de texto e a relação entre os conceitos é representado por uma linha ou seta, contendo uma palavra ou frase de ligação que formam as proposições sobre o objeto em estudo.</a:t>
            </a:r>
          </a:p>
          <a:p>
            <a:pPr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200"/>
              <a:t>   Fonte: Novak e Cañas (2006)</a:t>
            </a:r>
            <a:endParaRPr kumimoji="1" lang="en-US"/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755650" y="4076700"/>
            <a:ext cx="75961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/>
              <a:t>A metodologia de construção de Mapas Conceituais está baseada na teoria da aprendizagem significativa, na qual, a pessoa constrói significados (relacionamentos) entre um determinado conceito e conhecimento prévios e os conceitos e conhecimentos derivados.</a:t>
            </a:r>
          </a:p>
          <a:p>
            <a:r>
              <a:rPr lang="en-US"/>
              <a:t>  </a:t>
            </a:r>
            <a:r>
              <a:rPr lang="en-US" sz="1200"/>
              <a:t>Fonte: David Ausubel (1980)</a:t>
            </a:r>
            <a:endParaRPr kumimoji="1" lang="en-US" sz="1200"/>
          </a:p>
          <a:p>
            <a:pPr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kumimoji="1" lang="pt-BR" sz="1200"/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539750" y="333375"/>
            <a:ext cx="8135938" cy="324008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539750" y="3933825"/>
            <a:ext cx="8135938" cy="23749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Gestão do Conhecimento - A captura do conhecimento entre profissionai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8459787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73025" y="333375"/>
            <a:ext cx="88915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>
                <a:solidFill>
                  <a:schemeClr val="tx2"/>
                </a:solidFill>
              </a:rPr>
              <a:t>GC – A captura do conhecimento entre especialistas (I)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Gestão do Conhecimento - A captura do conhecimento entre profissionais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893175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0" y="404813"/>
            <a:ext cx="88915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>
                <a:solidFill>
                  <a:schemeClr val="tx2"/>
                </a:solidFill>
              </a:rPr>
              <a:t>GC – A captura do conhecimento entre especialistas (II)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Mapa Conceitual de GC - 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85328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0" y="404813"/>
            <a:ext cx="88915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>
                <a:solidFill>
                  <a:schemeClr val="tx2"/>
                </a:solidFill>
              </a:rPr>
              <a:t>Mapa Conceitual de 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Glossario_Gest_Conh - Glossario de termos de gestao de conheci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93763"/>
            <a:ext cx="8569325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852488"/>
            <a:ext cx="8531225" cy="60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107950" y="620713"/>
            <a:ext cx="88915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>
                <a:solidFill>
                  <a:schemeClr val="tx2"/>
                </a:solidFill>
              </a:rPr>
              <a:t>Aplicações dos Mapas Conceituais</a:t>
            </a: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971550" y="2205038"/>
            <a:ext cx="7272338" cy="29700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FF9900"/>
              </a:buClr>
              <a:buFont typeface="Wingdings" pitchFamily="2" charset="2"/>
              <a:buChar char="Ø"/>
            </a:pPr>
            <a:r>
              <a:rPr kumimoji="1" lang="pt-BR" dirty="0"/>
              <a:t>Na construção, organização e representação do conhecimento;</a:t>
            </a:r>
          </a:p>
          <a:p>
            <a:pPr>
              <a:spcBef>
                <a:spcPct val="30000"/>
              </a:spcBef>
              <a:buClr>
                <a:srgbClr val="FF9900"/>
              </a:buClr>
              <a:buFont typeface="Wingdings" pitchFamily="2" charset="2"/>
              <a:buChar char="Ø"/>
            </a:pPr>
            <a:r>
              <a:rPr kumimoji="1" lang="en-US" dirty="0"/>
              <a:t>No </a:t>
            </a:r>
            <a:r>
              <a:rPr kumimoji="1" lang="en-US" dirty="0" err="1"/>
              <a:t>mapeamento</a:t>
            </a:r>
            <a:r>
              <a:rPr kumimoji="1" lang="en-US" dirty="0"/>
              <a:t> dos </a:t>
            </a:r>
            <a:r>
              <a:rPr kumimoji="1" lang="en-US" dirty="0" err="1"/>
              <a:t>processos</a:t>
            </a:r>
            <a:r>
              <a:rPr kumimoji="1" lang="en-US" dirty="0"/>
              <a:t> do </a:t>
            </a:r>
            <a:r>
              <a:rPr kumimoji="1" lang="en-US" dirty="0" err="1"/>
              <a:t>conhecimento</a:t>
            </a:r>
            <a:r>
              <a:rPr kumimoji="1" lang="en-US" dirty="0"/>
              <a:t>;</a:t>
            </a:r>
          </a:p>
          <a:p>
            <a:pPr>
              <a:spcBef>
                <a:spcPct val="30000"/>
              </a:spcBef>
              <a:buClr>
                <a:srgbClr val="FF9900"/>
              </a:buClr>
              <a:buFont typeface="Wingdings" pitchFamily="2" charset="2"/>
              <a:buChar char="Ø"/>
            </a:pPr>
            <a:r>
              <a:rPr kumimoji="1" lang="en-US" dirty="0"/>
              <a:t>Como </a:t>
            </a:r>
            <a:r>
              <a:rPr kumimoji="1" lang="en-US" dirty="0" err="1"/>
              <a:t>metodologia</a:t>
            </a:r>
            <a:r>
              <a:rPr kumimoji="1" lang="en-US" dirty="0"/>
              <a:t> de </a:t>
            </a:r>
            <a:r>
              <a:rPr kumimoji="1" lang="en-US" dirty="0" err="1"/>
              <a:t>resolução</a:t>
            </a:r>
            <a:r>
              <a:rPr kumimoji="1" lang="en-US" dirty="0"/>
              <a:t> de </a:t>
            </a:r>
            <a:r>
              <a:rPr kumimoji="1" lang="en-US" dirty="0" err="1"/>
              <a:t>casos</a:t>
            </a:r>
            <a:r>
              <a:rPr kumimoji="1" lang="en-US" dirty="0"/>
              <a:t>;</a:t>
            </a:r>
          </a:p>
          <a:p>
            <a:pPr>
              <a:spcBef>
                <a:spcPct val="30000"/>
              </a:spcBef>
              <a:buClr>
                <a:srgbClr val="FF9900"/>
              </a:buClr>
              <a:buFont typeface="Wingdings" pitchFamily="2" charset="2"/>
              <a:buChar char="Ø"/>
            </a:pPr>
            <a:r>
              <a:rPr kumimoji="1" lang="en-US" dirty="0"/>
              <a:t>No </a:t>
            </a:r>
            <a:r>
              <a:rPr kumimoji="1" lang="en-US" dirty="0" err="1"/>
              <a:t>raciocínio</a:t>
            </a:r>
            <a:r>
              <a:rPr kumimoji="1" lang="en-US" dirty="0"/>
              <a:t> </a:t>
            </a:r>
            <a:r>
              <a:rPr kumimoji="1" lang="en-US" dirty="0" err="1"/>
              <a:t>baseado</a:t>
            </a:r>
            <a:r>
              <a:rPr kumimoji="1" lang="en-US" dirty="0"/>
              <a:t> </a:t>
            </a:r>
            <a:r>
              <a:rPr kumimoji="1" lang="en-US" dirty="0" err="1"/>
              <a:t>em</a:t>
            </a:r>
            <a:r>
              <a:rPr kumimoji="1" lang="en-US" dirty="0"/>
              <a:t> </a:t>
            </a:r>
            <a:r>
              <a:rPr kumimoji="1" lang="en-US" dirty="0" err="1"/>
              <a:t>casos</a:t>
            </a:r>
            <a:r>
              <a:rPr kumimoji="1" lang="en-US" dirty="0"/>
              <a:t>;</a:t>
            </a:r>
          </a:p>
          <a:p>
            <a:pPr>
              <a:spcBef>
                <a:spcPct val="30000"/>
              </a:spcBef>
              <a:buClr>
                <a:srgbClr val="FF9900"/>
              </a:buClr>
              <a:buFont typeface="Wingdings" pitchFamily="2" charset="2"/>
              <a:buChar char="Ø"/>
            </a:pPr>
            <a:r>
              <a:rPr kumimoji="1" lang="en-US" dirty="0"/>
              <a:t>No </a:t>
            </a:r>
            <a:r>
              <a:rPr kumimoji="1" lang="en-US" dirty="0" err="1"/>
              <a:t>suporte</a:t>
            </a:r>
            <a:r>
              <a:rPr kumimoji="1" lang="en-US" dirty="0"/>
              <a:t> dos </a:t>
            </a:r>
            <a:r>
              <a:rPr kumimoji="1" lang="en-US" dirty="0" err="1"/>
              <a:t>processos</a:t>
            </a:r>
            <a:r>
              <a:rPr kumimoji="1" lang="en-US" dirty="0"/>
              <a:t> </a:t>
            </a:r>
            <a:r>
              <a:rPr kumimoji="1" lang="en-US" dirty="0" err="1"/>
              <a:t>decisórios</a:t>
            </a:r>
            <a:r>
              <a:rPr kumimoji="1" lang="en-US" dirty="0"/>
              <a:t>;</a:t>
            </a:r>
          </a:p>
          <a:p>
            <a:pPr>
              <a:spcBef>
                <a:spcPct val="30000"/>
              </a:spcBef>
              <a:buClr>
                <a:srgbClr val="FF9900"/>
              </a:buClr>
              <a:buFont typeface="Wingdings" pitchFamily="2" charset="2"/>
              <a:buChar char="Ø"/>
            </a:pPr>
            <a:r>
              <a:rPr kumimoji="1" lang="en-US" dirty="0"/>
              <a:t>Na </a:t>
            </a:r>
            <a:r>
              <a:rPr kumimoji="1" lang="en-US" dirty="0" err="1"/>
              <a:t>autoria</a:t>
            </a:r>
            <a:r>
              <a:rPr kumimoji="1" lang="en-US" dirty="0"/>
              <a:t> de </a:t>
            </a:r>
            <a:r>
              <a:rPr kumimoji="1" lang="en-US" dirty="0" err="1"/>
              <a:t>cursos</a:t>
            </a:r>
            <a:r>
              <a:rPr kumimoji="1" lang="en-US" dirty="0"/>
              <a:t> </a:t>
            </a:r>
            <a:r>
              <a:rPr kumimoji="1" lang="en-US" dirty="0" err="1"/>
              <a:t>presenciais</a:t>
            </a:r>
            <a:r>
              <a:rPr kumimoji="1" lang="en-US" dirty="0"/>
              <a:t> e a </a:t>
            </a:r>
            <a:r>
              <a:rPr kumimoji="1" lang="en-US" dirty="0" err="1"/>
              <a:t>distância</a:t>
            </a:r>
            <a:r>
              <a:rPr kumimoji="1" lang="en-US" dirty="0" smtClean="0"/>
              <a:t>.</a:t>
            </a:r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Apresentação na tela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Windows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Adriana</dc:creator>
  <cp:lastModifiedBy>Adriana</cp:lastModifiedBy>
  <cp:revision>1</cp:revision>
  <dcterms:created xsi:type="dcterms:W3CDTF">2011-04-15T20:08:44Z</dcterms:created>
  <dcterms:modified xsi:type="dcterms:W3CDTF">2011-04-15T20:09:11Z</dcterms:modified>
</cp:coreProperties>
</file>