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A8AD0-1442-4ABD-A4A0-892F3990975B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ECF15-1A9B-4157-B6F3-7E47DED047C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755650" y="2060575"/>
            <a:ext cx="7489825" cy="1431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defRPr/>
            </a:pPr>
            <a:r>
              <a:rPr kumimoji="1" lang="en-US" sz="4400" b="1" dirty="0" err="1"/>
              <a:t>Comunidades</a:t>
            </a:r>
            <a:r>
              <a:rPr kumimoji="1" lang="en-US" sz="4400" b="1" dirty="0"/>
              <a:t> de </a:t>
            </a:r>
            <a:r>
              <a:rPr kumimoji="1" lang="en-US" sz="4400" b="1" dirty="0" err="1"/>
              <a:t>Prática</a:t>
            </a:r>
            <a:r>
              <a:rPr kumimoji="1" lang="en-US" sz="4400" b="1" dirty="0"/>
              <a:t> </a:t>
            </a:r>
          </a:p>
          <a:p>
            <a:pPr algn="ctr" eaLnBrk="0" hangingPunct="0">
              <a:defRPr/>
            </a:pPr>
            <a:r>
              <a:rPr kumimoji="1" lang="en-US" sz="4400" b="1" dirty="0"/>
              <a:t> </a:t>
            </a:r>
            <a:r>
              <a:rPr kumimoji="1" lang="en-US" sz="4400" b="1" dirty="0" err="1"/>
              <a:t>CoPs</a:t>
            </a:r>
            <a:endParaRPr kumimoji="1" lang="pt-BR" sz="4400" b="1" dirty="0"/>
          </a:p>
        </p:txBody>
      </p:sp>
      <p:pic>
        <p:nvPicPr>
          <p:cNvPr id="34819" name="Picture 4" descr="ppt_barra_in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00813"/>
            <a:ext cx="91440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7" descr="ppt_se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05850" y="0"/>
            <a:ext cx="4381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21088" y="3789363"/>
            <a:ext cx="17430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 l="18307" t="29875" r="13176" b="17209"/>
          <a:stretch>
            <a:fillRect/>
          </a:stretch>
        </p:blipFill>
        <p:spPr bwMode="auto">
          <a:xfrm>
            <a:off x="0" y="2060575"/>
            <a:ext cx="8929688" cy="431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692150"/>
            <a:ext cx="8891588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Benefícios das CoPs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val 2"/>
          <p:cNvSpPr>
            <a:spLocks noChangeArrowheads="1"/>
          </p:cNvSpPr>
          <p:nvPr/>
        </p:nvSpPr>
        <p:spPr bwMode="auto">
          <a:xfrm>
            <a:off x="2555875" y="260350"/>
            <a:ext cx="4679950" cy="143986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4751388" y="1700213"/>
            <a:ext cx="287337" cy="576262"/>
          </a:xfrm>
          <a:prstGeom prst="downArrow">
            <a:avLst>
              <a:gd name="adj1" fmla="val 50000"/>
              <a:gd name="adj2" fmla="val 50138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447925" y="2420938"/>
            <a:ext cx="50768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/>
              <a:t>Integração de novos modelos organizacionais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455988" y="3567113"/>
            <a:ext cx="2879725" cy="10144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pt-BR" sz="1700" b="1"/>
              <a:t> Grupos inter-funcionais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pt-BR" sz="1700" b="1"/>
              <a:t> Grupos inter-setoriais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pt-BR" sz="1700" b="1"/>
              <a:t> Equipes de trabalho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382963" y="5300663"/>
            <a:ext cx="338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pt-BR" sz="1800"/>
              <a:t> Comunidades de Prática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7127875" y="3500438"/>
            <a:ext cx="1800225" cy="9159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/>
              <a:t>Projetos, tarefas, resultados.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7129463" y="4870450"/>
            <a:ext cx="1800225" cy="11906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/>
              <a:t>Trabalho,</a:t>
            </a:r>
          </a:p>
          <a:p>
            <a:pPr algn="ctr"/>
            <a:r>
              <a:rPr lang="pt-BR" sz="1800"/>
              <a:t>aprendizagem, mudança, inovação.</a:t>
            </a:r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4751388" y="4724400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50" name="AutoShape 10"/>
          <p:cNvSpPr>
            <a:spLocks noChangeArrowheads="1"/>
          </p:cNvSpPr>
          <p:nvPr/>
        </p:nvSpPr>
        <p:spPr bwMode="auto">
          <a:xfrm rot="-5400000">
            <a:off x="6659563" y="3681412"/>
            <a:ext cx="215900" cy="574675"/>
          </a:xfrm>
          <a:prstGeom prst="downArrow">
            <a:avLst>
              <a:gd name="adj1" fmla="val 50000"/>
              <a:gd name="adj2" fmla="val 66544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287338" y="3284538"/>
            <a:ext cx="2520950" cy="942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400"/>
              <a:t>Estruturas formais, hierárquicas de aquisição e difusão de informações, idéias, conhecimentos.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358775" y="4872038"/>
            <a:ext cx="2520950" cy="15811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400"/>
              <a:t>Estruturas complementares às anteriores, não hierárquicas que, consolidam o compartilhamento de conhecimentos, e propiciam a </a:t>
            </a:r>
            <a:r>
              <a:rPr lang="pt-BR" sz="1400" u="sng"/>
              <a:t>aprendizagem</a:t>
            </a:r>
            <a:r>
              <a:rPr lang="pt-BR" sz="1400"/>
              <a:t> e a  </a:t>
            </a:r>
            <a:r>
              <a:rPr lang="pt-BR" sz="1400" u="sng"/>
              <a:t>inovação</a:t>
            </a:r>
            <a:r>
              <a:rPr lang="pt-BR" sz="1400"/>
              <a:t>.</a:t>
            </a:r>
          </a:p>
        </p:txBody>
      </p:sp>
      <p:sp>
        <p:nvSpPr>
          <p:cNvPr id="35853" name="AutoShape 13"/>
          <p:cNvSpPr>
            <a:spLocks noChangeArrowheads="1"/>
          </p:cNvSpPr>
          <p:nvPr/>
        </p:nvSpPr>
        <p:spPr bwMode="auto">
          <a:xfrm rot="-5400000">
            <a:off x="6586538" y="5194300"/>
            <a:ext cx="215900" cy="574675"/>
          </a:xfrm>
          <a:prstGeom prst="downArrow">
            <a:avLst>
              <a:gd name="adj1" fmla="val 50000"/>
              <a:gd name="adj2" fmla="val 66544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3276600" y="476250"/>
            <a:ext cx="3240088" cy="11906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/>
              <a:t>Comunidades de Prática</a:t>
            </a:r>
          </a:p>
        </p:txBody>
      </p:sp>
      <p:sp>
        <p:nvSpPr>
          <p:cNvPr id="35855" name="Oval 15"/>
          <p:cNvSpPr>
            <a:spLocks noChangeArrowheads="1"/>
          </p:cNvSpPr>
          <p:nvPr/>
        </p:nvSpPr>
        <p:spPr bwMode="auto">
          <a:xfrm>
            <a:off x="179388" y="3141663"/>
            <a:ext cx="2700337" cy="1295400"/>
          </a:xfrm>
          <a:prstGeom prst="ellipse">
            <a:avLst/>
          </a:prstGeom>
          <a:noFill/>
          <a:ln w="25400" algn="ctr">
            <a:solidFill>
              <a:srgbClr val="FF66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56" name="Oval 16"/>
          <p:cNvSpPr>
            <a:spLocks noChangeArrowheads="1"/>
          </p:cNvSpPr>
          <p:nvPr/>
        </p:nvSpPr>
        <p:spPr bwMode="auto">
          <a:xfrm>
            <a:off x="179388" y="4581525"/>
            <a:ext cx="2771775" cy="1943100"/>
          </a:xfrm>
          <a:prstGeom prst="ellipse">
            <a:avLst/>
          </a:prstGeom>
          <a:noFill/>
          <a:ln w="25400" algn="ctr">
            <a:solidFill>
              <a:srgbClr val="FF66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57" name="Oval 17"/>
          <p:cNvSpPr>
            <a:spLocks noChangeArrowheads="1"/>
          </p:cNvSpPr>
          <p:nvPr/>
        </p:nvSpPr>
        <p:spPr bwMode="auto">
          <a:xfrm>
            <a:off x="3381375" y="5229225"/>
            <a:ext cx="3025775" cy="576263"/>
          </a:xfrm>
          <a:prstGeom prst="ellipse">
            <a:avLst/>
          </a:prstGeom>
          <a:noFill/>
          <a:ln w="25400" algn="ctr">
            <a:solidFill>
              <a:srgbClr val="FF66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58" name="Oval 18"/>
          <p:cNvSpPr>
            <a:spLocks noChangeArrowheads="1"/>
          </p:cNvSpPr>
          <p:nvPr/>
        </p:nvSpPr>
        <p:spPr bwMode="auto">
          <a:xfrm>
            <a:off x="3382963" y="3284538"/>
            <a:ext cx="3097212" cy="1441450"/>
          </a:xfrm>
          <a:prstGeom prst="ellipse">
            <a:avLst/>
          </a:prstGeom>
          <a:noFill/>
          <a:ln w="25400" algn="ctr">
            <a:solidFill>
              <a:srgbClr val="FF66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59" name="Oval 19"/>
          <p:cNvSpPr>
            <a:spLocks noChangeArrowheads="1"/>
          </p:cNvSpPr>
          <p:nvPr/>
        </p:nvSpPr>
        <p:spPr bwMode="auto">
          <a:xfrm>
            <a:off x="7092950" y="3429000"/>
            <a:ext cx="1836738" cy="1081088"/>
          </a:xfrm>
          <a:prstGeom prst="ellipse">
            <a:avLst/>
          </a:prstGeom>
          <a:noFill/>
          <a:ln w="25400" algn="ctr">
            <a:solidFill>
              <a:srgbClr val="FF66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60" name="Oval 20"/>
          <p:cNvSpPr>
            <a:spLocks noChangeArrowheads="1"/>
          </p:cNvSpPr>
          <p:nvPr/>
        </p:nvSpPr>
        <p:spPr bwMode="auto">
          <a:xfrm>
            <a:off x="7056438" y="4725988"/>
            <a:ext cx="1873250" cy="1439862"/>
          </a:xfrm>
          <a:prstGeom prst="ellipse">
            <a:avLst/>
          </a:prstGeom>
          <a:noFill/>
          <a:ln w="25400" algn="ctr">
            <a:solidFill>
              <a:srgbClr val="FF66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61" name="Oval 21"/>
          <p:cNvSpPr>
            <a:spLocks noChangeArrowheads="1"/>
          </p:cNvSpPr>
          <p:nvPr/>
        </p:nvSpPr>
        <p:spPr bwMode="auto">
          <a:xfrm>
            <a:off x="2339975" y="2276475"/>
            <a:ext cx="5076825" cy="647700"/>
          </a:xfrm>
          <a:prstGeom prst="ellipse">
            <a:avLst/>
          </a:prstGeom>
          <a:noFill/>
          <a:ln w="25400" algn="ctr">
            <a:solidFill>
              <a:srgbClr val="FF66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62" name="AutoShape 22"/>
          <p:cNvSpPr>
            <a:spLocks noChangeArrowheads="1"/>
          </p:cNvSpPr>
          <p:nvPr/>
        </p:nvSpPr>
        <p:spPr bwMode="auto">
          <a:xfrm>
            <a:off x="4751388" y="2924175"/>
            <a:ext cx="215900" cy="360363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>
            <a:off x="2879725" y="3716338"/>
            <a:ext cx="503238" cy="215900"/>
          </a:xfrm>
          <a:prstGeom prst="leftRightArrow">
            <a:avLst>
              <a:gd name="adj1" fmla="val 50000"/>
              <a:gd name="adj2" fmla="val 46618"/>
            </a:avLst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  <p:sp>
        <p:nvSpPr>
          <p:cNvPr id="35864" name="AutoShape 24"/>
          <p:cNvSpPr>
            <a:spLocks noChangeArrowheads="1"/>
          </p:cNvSpPr>
          <p:nvPr/>
        </p:nvSpPr>
        <p:spPr bwMode="auto">
          <a:xfrm>
            <a:off x="2951163" y="5373688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116013" y="2205038"/>
            <a:ext cx="6983412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kumimoji="1" lang="en-US" sz="3600" b="1"/>
              <a:t>Comunidades de Prática - CoP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None/>
            </a:pPr>
            <a:endParaRPr kumimoji="1" lang="en-US" sz="1800"/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 Presenciais 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 Virtuais - </a:t>
            </a:r>
            <a:r>
              <a:rPr kumimoji="1" lang="pt-BR"/>
              <a:t>CVPs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755650" y="2565400"/>
            <a:ext cx="7559675" cy="200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kumimoji="1" lang="en-US"/>
              <a:t>É um grupo de pessoas (membros) que compartilham o mesmo interesse e conhecimento e/ou estão inseridas no mesmo contexto, de forma a permitir e/ou auxiliar a resolução de problemas e/ou encontrar novas soluções.</a:t>
            </a:r>
            <a:r>
              <a:rPr kumimoji="1" lang="en-US" sz="2400">
                <a:latin typeface="Tahoma" pitchFamily="34" charset="0"/>
              </a:rPr>
              <a:t> </a:t>
            </a:r>
            <a:endParaRPr kumimoji="1" lang="pt-BR" sz="2400">
              <a:latin typeface="Tahoma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1052513"/>
            <a:ext cx="86407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CVP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 rot="-5400000">
            <a:off x="3669507" y="3251994"/>
            <a:ext cx="366712" cy="6337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Fonte: adaptado de Koch, M; Lacher, M. Integrating Community Services…</a:t>
            </a:r>
            <a:endParaRPr lang="pt-BR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179388" y="692150"/>
            <a:ext cx="86407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Componentes das CVPs</a:t>
            </a:r>
          </a:p>
        </p:txBody>
      </p:sp>
      <p:graphicFrame>
        <p:nvGraphicFramePr>
          <p:cNvPr id="30723" name="Group 3"/>
          <p:cNvGraphicFramePr>
            <a:graphicFrameLocks noGrp="1"/>
          </p:cNvGraphicFramePr>
          <p:nvPr/>
        </p:nvGraphicFramePr>
        <p:xfrm>
          <a:off x="1476375" y="2044700"/>
          <a:ext cx="6096000" cy="3544888"/>
        </p:xfrm>
        <a:graphic>
          <a:graphicData uri="http://schemas.openxmlformats.org/drawingml/2006/table">
            <a:tbl>
              <a:tblPr/>
              <a:tblGrid>
                <a:gridCol w="2255838"/>
                <a:gridCol w="3840162"/>
              </a:tblGrid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 Domínio</a:t>
                      </a:r>
                      <a:endParaRPr kumimoji="0" lang="pt-BR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Contexto específico de uma área do conhecimento.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2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Comunidade</a:t>
                      </a:r>
                      <a:endParaRPr kumimoji="0" lang="pt-BR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Pessoas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membros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engajadas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processos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atividades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afins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3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Prática</a:t>
                      </a:r>
                      <a:endParaRPr kumimoji="0" lang="pt-BR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Conjunto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métodos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técnicas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ferramentas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vocabulário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histórias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repositórios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compartilhados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29" name="Text Box 17"/>
          <p:cNvSpPr txBox="1">
            <a:spLocks noChangeArrowheads="1"/>
          </p:cNvSpPr>
          <p:nvPr/>
        </p:nvSpPr>
        <p:spPr bwMode="auto">
          <a:xfrm rot="-5400000">
            <a:off x="2878138" y="4187825"/>
            <a:ext cx="366712" cy="3170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Fonte: adaptado de Wenger (2001)</a:t>
            </a:r>
            <a:endParaRPr lang="pt-BR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765175"/>
            <a:ext cx="6408738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50825" y="115888"/>
            <a:ext cx="86407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Tipos de Arquitetura Organizacional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73025" y="836613"/>
            <a:ext cx="8891588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Elementos de identificação de uma </a:t>
            </a:r>
            <a:br>
              <a:rPr lang="pt-BR" sz="3600" b="1">
                <a:solidFill>
                  <a:schemeClr val="tx2"/>
                </a:solidFill>
              </a:rPr>
            </a:br>
            <a:r>
              <a:rPr lang="pt-BR" sz="3600" b="1">
                <a:solidFill>
                  <a:schemeClr val="tx2"/>
                </a:solidFill>
              </a:rPr>
              <a:t>CoP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331913" y="2349500"/>
            <a:ext cx="4535487" cy="24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 O espaço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 O tempo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 O corpo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 O conhecimento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 A situação social</a:t>
            </a:r>
            <a:endParaRPr kumimoji="1" lang="pt-BR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 rot="-5400000">
            <a:off x="2157412" y="5059363"/>
            <a:ext cx="366713" cy="3170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Fonte: Wenger (2001)</a:t>
            </a:r>
            <a:endParaRPr lang="pt-BR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333375"/>
            <a:ext cx="88915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Recursos relacionados às CVPs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971550" y="1146175"/>
            <a:ext cx="7129463" cy="5711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Integração entre trabalho e conhecimento;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Trabalho - espaços para projetos;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Estrutura Social – portal da comunidade;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Conversação – grupos de discussão;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Interações por locais de encontro (síncronas);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Instrução – espaços de aprendizagem virtual;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Compartilhamento de conhecimento;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Bases de conhecimento - arquivos;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Mecanismo de busca;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Ontologias (taxonomia/tagging);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Integração de multimídias;</a:t>
            </a:r>
          </a:p>
          <a:p>
            <a:pPr eaLnBrk="0" hangingPunct="0">
              <a:lnSpc>
                <a:spcPct val="140000"/>
              </a:lnSpc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en-US"/>
              <a:t>Alimentador RSS. </a:t>
            </a:r>
            <a:endParaRPr kumimoji="1"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07950" y="404813"/>
            <a:ext cx="8891588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Funcionalidades que uma ferramenta de CVP deve ter: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827088" y="1844675"/>
            <a:ext cx="7561262" cy="4560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Permitir, de forma transparente, que membros da comunidade possam inserir e compartilhar seu conhecimento;</a:t>
            </a:r>
          </a:p>
          <a:p>
            <a:pPr>
              <a:spcBef>
                <a:spcPct val="30000"/>
              </a:spcBef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Permitir, de forma transparente, que membros da comunidade possam recuperar o conhecimento disponibilizado por outros membros;</a:t>
            </a:r>
          </a:p>
          <a:p>
            <a:pPr>
              <a:spcBef>
                <a:spcPct val="30000"/>
              </a:spcBef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Armazenar o conhecimento informal dos membros em uma base de conhecimento estruturada, que permita buscas estruturadas;</a:t>
            </a:r>
          </a:p>
          <a:p>
            <a:pPr>
              <a:spcBef>
                <a:spcPct val="30000"/>
              </a:spcBef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Usar ontologias para delimitar o domínio;</a:t>
            </a:r>
          </a:p>
          <a:p>
            <a:pPr>
              <a:spcBef>
                <a:spcPct val="30000"/>
              </a:spcBef>
              <a:buClr>
                <a:srgbClr val="FF9900"/>
              </a:buClr>
              <a:buFont typeface="Wingdings" pitchFamily="2" charset="2"/>
              <a:buChar char="Ø"/>
            </a:pPr>
            <a:r>
              <a:rPr kumimoji="1" lang="pt-BR"/>
              <a:t>Usar ontologias para auxiliar os membros tanto na inserção como na busca de conhecimento.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Apresentação na tela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Windows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Adriana</dc:creator>
  <cp:lastModifiedBy>Adriana</cp:lastModifiedBy>
  <cp:revision>1</cp:revision>
  <dcterms:created xsi:type="dcterms:W3CDTF">2011-04-15T19:23:48Z</dcterms:created>
  <dcterms:modified xsi:type="dcterms:W3CDTF">2011-04-15T19:24:19Z</dcterms:modified>
</cp:coreProperties>
</file>