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D89FB-AFB0-437E-8173-38C0A5808D58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EF3A-432A-46B5-AD31-ED8326BBF52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D89FB-AFB0-437E-8173-38C0A5808D58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EF3A-432A-46B5-AD31-ED8326BBF52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D89FB-AFB0-437E-8173-38C0A5808D58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EF3A-432A-46B5-AD31-ED8326BBF52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D89FB-AFB0-437E-8173-38C0A5808D58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EF3A-432A-46B5-AD31-ED8326BBF52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D89FB-AFB0-437E-8173-38C0A5808D58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EF3A-432A-46B5-AD31-ED8326BBF52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D89FB-AFB0-437E-8173-38C0A5808D58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EF3A-432A-46B5-AD31-ED8326BBF52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D89FB-AFB0-437E-8173-38C0A5808D58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EF3A-432A-46B5-AD31-ED8326BBF52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D89FB-AFB0-437E-8173-38C0A5808D58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EF3A-432A-46B5-AD31-ED8326BBF52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D89FB-AFB0-437E-8173-38C0A5808D58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EF3A-432A-46B5-AD31-ED8326BBF52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D89FB-AFB0-437E-8173-38C0A5808D58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EF3A-432A-46B5-AD31-ED8326BBF52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D89FB-AFB0-437E-8173-38C0A5808D58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EF3A-432A-46B5-AD31-ED8326BBF52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D89FB-AFB0-437E-8173-38C0A5808D58}" type="datetimeFigureOut">
              <a:rPr lang="pt-BR" smtClean="0"/>
              <a:t>15/04/2011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2EF3A-432A-46B5-AD31-ED8326BBF52A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o 24"/>
          <p:cNvGrpSpPr/>
          <p:nvPr/>
        </p:nvGrpSpPr>
        <p:grpSpPr>
          <a:xfrm>
            <a:off x="0" y="548680"/>
            <a:ext cx="9162465" cy="6048672"/>
            <a:chOff x="0" y="404664"/>
            <a:chExt cx="9162465" cy="6048672"/>
          </a:xfrm>
        </p:grpSpPr>
        <p:sp>
          <p:nvSpPr>
            <p:cNvPr id="17" name="Elipse 16"/>
            <p:cNvSpPr/>
            <p:nvPr/>
          </p:nvSpPr>
          <p:spPr>
            <a:xfrm>
              <a:off x="0" y="404664"/>
              <a:ext cx="9108504" cy="60486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Elipse 9"/>
            <p:cNvSpPr/>
            <p:nvPr/>
          </p:nvSpPr>
          <p:spPr>
            <a:xfrm>
              <a:off x="827584" y="1196752"/>
              <a:ext cx="7272808" cy="4464496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Elipse 5"/>
            <p:cNvSpPr/>
            <p:nvPr/>
          </p:nvSpPr>
          <p:spPr>
            <a:xfrm>
              <a:off x="1691680" y="1988840"/>
              <a:ext cx="5400600" cy="288032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Elipse 3"/>
            <p:cNvSpPr/>
            <p:nvPr/>
          </p:nvSpPr>
          <p:spPr>
            <a:xfrm>
              <a:off x="2987824" y="2780928"/>
              <a:ext cx="2808312" cy="1296144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CaixaDeTexto 4"/>
            <p:cNvSpPr txBox="1"/>
            <p:nvPr/>
          </p:nvSpPr>
          <p:spPr>
            <a:xfrm>
              <a:off x="3635896" y="3068960"/>
              <a:ext cx="15841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Gestão do Negócio</a:t>
              </a:r>
              <a:endParaRPr lang="pt-BR" dirty="0"/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3203848" y="2276872"/>
              <a:ext cx="26642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Gestão do Conhecimento</a:t>
              </a:r>
              <a:endParaRPr lang="pt-BR" dirty="0"/>
            </a:p>
          </p:txBody>
        </p:sp>
        <p:sp>
          <p:nvSpPr>
            <p:cNvPr id="8" name="CaixaDeTexto 7"/>
            <p:cNvSpPr txBox="1"/>
            <p:nvPr/>
          </p:nvSpPr>
          <p:spPr>
            <a:xfrm rot="20328302">
              <a:off x="4635273" y="3892043"/>
              <a:ext cx="2232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Gestão da Mudança</a:t>
              </a:r>
              <a:endParaRPr lang="pt-BR" dirty="0"/>
            </a:p>
          </p:txBody>
        </p:sp>
        <p:sp>
          <p:nvSpPr>
            <p:cNvPr id="9" name="CaixaDeTexto 8"/>
            <p:cNvSpPr txBox="1"/>
            <p:nvPr/>
          </p:nvSpPr>
          <p:spPr>
            <a:xfrm rot="1270981">
              <a:off x="2045467" y="3878829"/>
              <a:ext cx="21602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Gestão da Inovação</a:t>
              </a:r>
              <a:endParaRPr lang="pt-BR" dirty="0"/>
            </a:p>
          </p:txBody>
        </p:sp>
        <p:sp>
          <p:nvSpPr>
            <p:cNvPr id="11" name="CaixaDeTexto 10"/>
            <p:cNvSpPr txBox="1"/>
            <p:nvPr/>
          </p:nvSpPr>
          <p:spPr>
            <a:xfrm rot="20398800">
              <a:off x="1629626" y="1771395"/>
              <a:ext cx="21602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Gestão de Processos</a:t>
              </a:r>
              <a:endParaRPr lang="pt-BR" dirty="0"/>
            </a:p>
          </p:txBody>
        </p:sp>
        <p:sp>
          <p:nvSpPr>
            <p:cNvPr id="12" name="CaixaDeTexto 11"/>
            <p:cNvSpPr txBox="1"/>
            <p:nvPr/>
          </p:nvSpPr>
          <p:spPr>
            <a:xfrm rot="376975">
              <a:off x="5166111" y="1523077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BPM</a:t>
              </a:r>
              <a:endParaRPr lang="pt-BR" dirty="0"/>
            </a:p>
          </p:txBody>
        </p:sp>
        <p:sp>
          <p:nvSpPr>
            <p:cNvPr id="13" name="CaixaDeTexto 12"/>
            <p:cNvSpPr txBox="1"/>
            <p:nvPr/>
          </p:nvSpPr>
          <p:spPr>
            <a:xfrm rot="376975">
              <a:off x="6966310" y="2459180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BAM</a:t>
              </a:r>
              <a:endParaRPr lang="pt-BR" dirty="0"/>
            </a:p>
          </p:txBody>
        </p:sp>
        <p:sp>
          <p:nvSpPr>
            <p:cNvPr id="14" name="CaixaDeTexto 13"/>
            <p:cNvSpPr txBox="1"/>
            <p:nvPr/>
          </p:nvSpPr>
          <p:spPr>
            <a:xfrm rot="20627783">
              <a:off x="6615759" y="4238302"/>
              <a:ext cx="12081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ECM/GCE</a:t>
              </a:r>
              <a:endParaRPr lang="pt-BR" dirty="0"/>
            </a:p>
          </p:txBody>
        </p:sp>
        <p:sp>
          <p:nvSpPr>
            <p:cNvPr id="15" name="CaixaDeTexto 14"/>
            <p:cNvSpPr txBox="1"/>
            <p:nvPr/>
          </p:nvSpPr>
          <p:spPr>
            <a:xfrm rot="164823">
              <a:off x="4095479" y="5102397"/>
              <a:ext cx="12081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Workflow</a:t>
              </a:r>
              <a:endParaRPr lang="pt-BR" dirty="0"/>
            </a:p>
          </p:txBody>
        </p:sp>
        <p:sp>
          <p:nvSpPr>
            <p:cNvPr id="16" name="CaixaDeTexto 15"/>
            <p:cNvSpPr txBox="1"/>
            <p:nvPr/>
          </p:nvSpPr>
          <p:spPr>
            <a:xfrm rot="1540551">
              <a:off x="1113568" y="4435690"/>
              <a:ext cx="21602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Gestão de Projetos</a:t>
              </a:r>
              <a:endParaRPr lang="pt-BR" dirty="0"/>
            </a:p>
          </p:txBody>
        </p:sp>
        <p:sp>
          <p:nvSpPr>
            <p:cNvPr id="18" name="CaixaDeTexto 17"/>
            <p:cNvSpPr txBox="1"/>
            <p:nvPr/>
          </p:nvSpPr>
          <p:spPr>
            <a:xfrm rot="1270981">
              <a:off x="5182490" y="931992"/>
              <a:ext cx="22801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Marketing/Comercial</a:t>
              </a:r>
              <a:endParaRPr lang="pt-BR" dirty="0"/>
            </a:p>
          </p:txBody>
        </p:sp>
        <p:sp>
          <p:nvSpPr>
            <p:cNvPr id="19" name="CaixaDeTexto 18"/>
            <p:cNvSpPr txBox="1"/>
            <p:nvPr/>
          </p:nvSpPr>
          <p:spPr>
            <a:xfrm rot="376975">
              <a:off x="8442385" y="2675205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BI</a:t>
              </a:r>
              <a:endParaRPr lang="pt-BR" dirty="0"/>
            </a:p>
          </p:txBody>
        </p:sp>
        <p:sp>
          <p:nvSpPr>
            <p:cNvPr id="20" name="CaixaDeTexto 19"/>
            <p:cNvSpPr txBox="1"/>
            <p:nvPr/>
          </p:nvSpPr>
          <p:spPr>
            <a:xfrm rot="20202056">
              <a:off x="5119737" y="5788595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CEM</a:t>
              </a:r>
              <a:endParaRPr lang="pt-BR" dirty="0"/>
            </a:p>
          </p:txBody>
        </p:sp>
        <p:sp>
          <p:nvSpPr>
            <p:cNvPr id="21" name="CaixaDeTexto 20"/>
            <p:cNvSpPr txBox="1"/>
            <p:nvPr/>
          </p:nvSpPr>
          <p:spPr>
            <a:xfrm rot="376975">
              <a:off x="2645831" y="5627533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CRM</a:t>
              </a:r>
              <a:endParaRPr lang="pt-BR" dirty="0"/>
            </a:p>
          </p:txBody>
        </p:sp>
        <p:sp>
          <p:nvSpPr>
            <p:cNvPr id="22" name="CaixaDeTexto 21"/>
            <p:cNvSpPr txBox="1"/>
            <p:nvPr/>
          </p:nvSpPr>
          <p:spPr>
            <a:xfrm rot="2246529">
              <a:off x="169847" y="4596364"/>
              <a:ext cx="18164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Meio Ambiente</a:t>
              </a:r>
              <a:endParaRPr lang="pt-BR" dirty="0"/>
            </a:p>
          </p:txBody>
        </p:sp>
        <p:sp>
          <p:nvSpPr>
            <p:cNvPr id="23" name="CaixaDeTexto 22"/>
            <p:cNvSpPr txBox="1"/>
            <p:nvPr/>
          </p:nvSpPr>
          <p:spPr>
            <a:xfrm rot="20398800">
              <a:off x="1011892" y="1021636"/>
              <a:ext cx="314215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Planejamento Estratégico/BSC</a:t>
              </a:r>
              <a:endParaRPr lang="pt-BR" dirty="0"/>
            </a:p>
          </p:txBody>
        </p:sp>
        <p:sp>
          <p:nvSpPr>
            <p:cNvPr id="24" name="CaixaDeTexto 23"/>
            <p:cNvSpPr txBox="1"/>
            <p:nvPr/>
          </p:nvSpPr>
          <p:spPr>
            <a:xfrm rot="19489650">
              <a:off x="6357979" y="4781577"/>
              <a:ext cx="25630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Inteligência Empresarial</a:t>
              </a:r>
              <a:endParaRPr lang="pt-BR" dirty="0"/>
            </a:p>
          </p:txBody>
        </p:sp>
      </p:grpSp>
      <p:sp>
        <p:nvSpPr>
          <p:cNvPr id="26" name="CaixaDeTexto 25"/>
          <p:cNvSpPr txBox="1"/>
          <p:nvPr/>
        </p:nvSpPr>
        <p:spPr>
          <a:xfrm>
            <a:off x="35496" y="6444044"/>
            <a:ext cx="60486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Fonte: Adaptado de Fernando Jefferson e Lúcio Chaves (2011)</a:t>
            </a:r>
            <a:endParaRPr lang="pt-BR" sz="1400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1115616" y="25460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Modelo de Gestão do Negócio Baseado em TI</a:t>
            </a:r>
            <a:endParaRPr lang="pt-BR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547664" y="476672"/>
            <a:ext cx="604867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Legendas:</a:t>
            </a:r>
          </a:p>
          <a:p>
            <a:endParaRPr lang="pt-BR" sz="2400" dirty="0"/>
          </a:p>
          <a:p>
            <a:r>
              <a:rPr lang="pt-BR" sz="2400" b="1" dirty="0" smtClean="0"/>
              <a:t>BPM</a:t>
            </a:r>
            <a:r>
              <a:rPr lang="pt-BR" sz="2400" dirty="0" smtClean="0"/>
              <a:t> – </a:t>
            </a:r>
            <a:r>
              <a:rPr lang="pt-BR" sz="2400" i="1" dirty="0" smtClean="0"/>
              <a:t>Business </a:t>
            </a:r>
            <a:r>
              <a:rPr lang="pt-BR" sz="2400" i="1" dirty="0" err="1" smtClean="0"/>
              <a:t>Process</a:t>
            </a:r>
            <a:r>
              <a:rPr lang="pt-BR" sz="2400" i="1" dirty="0" smtClean="0"/>
              <a:t> Management</a:t>
            </a:r>
            <a:r>
              <a:rPr lang="pt-BR" sz="2400" dirty="0"/>
              <a:t> </a:t>
            </a:r>
            <a:endParaRPr lang="pt-BR" sz="2400" dirty="0" smtClean="0"/>
          </a:p>
          <a:p>
            <a:endParaRPr lang="pt-BR" sz="2400" dirty="0"/>
          </a:p>
          <a:p>
            <a:r>
              <a:rPr lang="pt-BR" sz="2400" b="1" dirty="0" smtClean="0"/>
              <a:t>BAM</a:t>
            </a:r>
            <a:r>
              <a:rPr lang="pt-BR" sz="2400" dirty="0" smtClean="0"/>
              <a:t> – </a:t>
            </a:r>
            <a:r>
              <a:rPr lang="pt-BR" sz="2400" i="1" dirty="0" smtClean="0"/>
              <a:t>Business </a:t>
            </a:r>
            <a:r>
              <a:rPr lang="pt-BR" sz="2400" i="1" dirty="0" err="1" smtClean="0"/>
              <a:t>Activity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Monitoring</a:t>
            </a:r>
            <a:endParaRPr lang="pt-BR" sz="2400" i="1" dirty="0" smtClean="0"/>
          </a:p>
          <a:p>
            <a:endParaRPr lang="pt-BR" sz="2400" i="1" dirty="0"/>
          </a:p>
          <a:p>
            <a:r>
              <a:rPr lang="pt-BR" sz="2400" b="1" dirty="0" smtClean="0"/>
              <a:t>Workflow</a:t>
            </a:r>
            <a:r>
              <a:rPr lang="pt-BR" sz="2400" dirty="0" smtClean="0"/>
              <a:t> – Fluxo de Trabalho</a:t>
            </a:r>
          </a:p>
          <a:p>
            <a:endParaRPr lang="pt-BR" sz="2400" dirty="0"/>
          </a:p>
          <a:p>
            <a:r>
              <a:rPr lang="pt-BR" sz="2400" b="1" dirty="0" smtClean="0"/>
              <a:t>ECM/GCE</a:t>
            </a:r>
            <a:r>
              <a:rPr lang="pt-BR" sz="2400" dirty="0" smtClean="0"/>
              <a:t> – Gestão de Conteúdo Empresarial</a:t>
            </a:r>
          </a:p>
          <a:p>
            <a:endParaRPr lang="pt-BR" sz="2400" dirty="0"/>
          </a:p>
          <a:p>
            <a:r>
              <a:rPr lang="pt-BR" sz="2400" b="1" dirty="0" smtClean="0"/>
              <a:t>BI</a:t>
            </a:r>
            <a:r>
              <a:rPr lang="pt-BR" sz="2400" dirty="0" smtClean="0"/>
              <a:t> – </a:t>
            </a:r>
            <a:r>
              <a:rPr lang="pt-BR" sz="2400" i="1" dirty="0"/>
              <a:t>B</a:t>
            </a:r>
            <a:r>
              <a:rPr lang="pt-BR" sz="2400" i="1" dirty="0" smtClean="0"/>
              <a:t>usiness </a:t>
            </a:r>
            <a:r>
              <a:rPr lang="pt-BR" sz="2400" i="1" dirty="0" err="1" smtClean="0"/>
              <a:t>Intelligence</a:t>
            </a:r>
            <a:r>
              <a:rPr lang="pt-BR" sz="2400" i="1" dirty="0" smtClean="0"/>
              <a:t> </a:t>
            </a:r>
          </a:p>
          <a:p>
            <a:endParaRPr lang="pt-BR" sz="2400" i="1" dirty="0"/>
          </a:p>
          <a:p>
            <a:r>
              <a:rPr lang="pt-BR" sz="2400" b="1" dirty="0" smtClean="0"/>
              <a:t>CRM</a:t>
            </a:r>
            <a:r>
              <a:rPr lang="pt-BR" sz="2400" dirty="0" smtClean="0"/>
              <a:t> – </a:t>
            </a:r>
            <a:r>
              <a:rPr lang="pt-BR" sz="2400" i="1" dirty="0" err="1" smtClean="0"/>
              <a:t>Customer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Relationship</a:t>
            </a:r>
            <a:r>
              <a:rPr lang="pt-BR" sz="2400" i="1" dirty="0" smtClean="0"/>
              <a:t> Management</a:t>
            </a:r>
          </a:p>
          <a:p>
            <a:endParaRPr lang="pt-BR" sz="2400" i="1" dirty="0"/>
          </a:p>
          <a:p>
            <a:r>
              <a:rPr lang="pt-BR" sz="2400" b="1" dirty="0" smtClean="0"/>
              <a:t>CEM</a:t>
            </a:r>
            <a:r>
              <a:rPr lang="pt-BR" sz="2400" dirty="0" smtClean="0"/>
              <a:t> – </a:t>
            </a:r>
            <a:r>
              <a:rPr lang="pt-BR" sz="2400" i="1" dirty="0" err="1" smtClean="0"/>
              <a:t>Customer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Experience</a:t>
            </a:r>
            <a:r>
              <a:rPr lang="pt-BR" sz="2400" i="1" dirty="0" smtClean="0"/>
              <a:t> Management</a:t>
            </a:r>
          </a:p>
          <a:p>
            <a:endParaRPr lang="pt-B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89</Words>
  <Application>Microsoft Office PowerPoint</Application>
  <PresentationFormat>Apresentação na tela (4:3)</PresentationFormat>
  <Paragraphs>34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Slide 1</vt:lpstr>
      <vt:lpstr>Slide 2</vt:lpstr>
    </vt:vector>
  </TitlesOfParts>
  <Company>Windows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Adriana</dc:creator>
  <cp:lastModifiedBy>Adriana</cp:lastModifiedBy>
  <cp:revision>6</cp:revision>
  <dcterms:created xsi:type="dcterms:W3CDTF">2011-04-15T13:43:14Z</dcterms:created>
  <dcterms:modified xsi:type="dcterms:W3CDTF">2011-04-15T14:39:41Z</dcterms:modified>
</cp:coreProperties>
</file>