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4" autoAdjust="0"/>
  </p:normalViewPr>
  <p:slideViewPr>
    <p:cSldViewPr>
      <p:cViewPr varScale="1">
        <p:scale>
          <a:sx n="85" d="100"/>
          <a:sy n="85" d="100"/>
        </p:scale>
        <p:origin x="-7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2C1A-871D-402C-A20F-B0D01FC9447A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1385-720B-448E-830A-B5526BB2D18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MVO - IT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Haalbaarheid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Zijn er docenten die dit </a:t>
            </a:r>
            <a:r>
              <a:rPr lang="nl-NL" dirty="0" smtClean="0"/>
              <a:t>kunnen</a:t>
            </a:r>
            <a:endParaRPr lang="nl-NL" dirty="0" smtClean="0"/>
          </a:p>
          <a:p>
            <a:r>
              <a:rPr lang="nl-NL" dirty="0" smtClean="0"/>
              <a:t>Is </a:t>
            </a:r>
            <a:r>
              <a:rPr lang="nl-NL" dirty="0" smtClean="0"/>
              <a:t>het te organiseren voor</a:t>
            </a:r>
          </a:p>
          <a:p>
            <a:pPr lvl="1"/>
            <a:r>
              <a:rPr lang="nl-NL" dirty="0" smtClean="0"/>
              <a:t>1 , 50 , 100 , 150 leerlingen</a:t>
            </a:r>
          </a:p>
          <a:p>
            <a:r>
              <a:rPr lang="nl-NL" dirty="0" smtClean="0"/>
              <a:t>Is het </a:t>
            </a:r>
            <a:r>
              <a:rPr lang="nl-NL" dirty="0" smtClean="0"/>
              <a:t>qua </a:t>
            </a:r>
            <a:r>
              <a:rPr lang="nl-NL" dirty="0" smtClean="0"/>
              <a:t>ruimte haalbaar</a:t>
            </a:r>
          </a:p>
          <a:p>
            <a:r>
              <a:rPr lang="nl-NL" dirty="0" smtClean="0"/>
              <a:t>Is het </a:t>
            </a:r>
            <a:r>
              <a:rPr lang="nl-NL" dirty="0" smtClean="0"/>
              <a:t>qua </a:t>
            </a:r>
            <a:r>
              <a:rPr lang="nl-NL" dirty="0" smtClean="0"/>
              <a:t>middelen haalbaar</a:t>
            </a:r>
          </a:p>
          <a:p>
            <a:r>
              <a:rPr lang="nl-NL" dirty="0" smtClean="0"/>
              <a:t>Is het financieel haalbaar</a:t>
            </a:r>
          </a:p>
          <a:p>
            <a:r>
              <a:rPr lang="nl-NL" dirty="0" smtClean="0"/>
              <a:t>Zijn </a:t>
            </a:r>
            <a:r>
              <a:rPr lang="nl-NL" dirty="0" smtClean="0"/>
              <a:t>PBV in te passen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Authenticiteit garantie alleen bij individuele dag en nacht opvang en dan nog</a:t>
            </a:r>
          </a:p>
          <a:p>
            <a:r>
              <a:rPr lang="nl-NL" dirty="0" smtClean="0"/>
              <a:t>Onder en overschatting van de kwaliteiten van de docent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moet lukken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Een uitdaging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Een kans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Bestaand</a:t>
            </a:r>
            <a:endParaRPr lang="en-US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5536" y="2204864"/>
          <a:ext cx="4032451" cy="410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</a:tblGrid>
              <a:tr h="1563602">
                <a:tc>
                  <a:txBody>
                    <a:bodyPr/>
                    <a:lstStyle/>
                    <a:p>
                      <a:r>
                        <a:rPr lang="nl-NL" dirty="0" smtClean="0"/>
                        <a:t>Bol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 gridSpan="9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Leerjaar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Leerjaar 2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</a:t>
                      </a:r>
                      <a:r>
                        <a:rPr lang="nl-NL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4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5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6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7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8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/>
        </p:nvGraphicFramePr>
        <p:xfrm>
          <a:off x="4644008" y="2204864"/>
          <a:ext cx="4032451" cy="410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  <a:gridCol w="237203"/>
              </a:tblGrid>
              <a:tr h="1563602">
                <a:tc>
                  <a:txBody>
                    <a:bodyPr/>
                    <a:lstStyle/>
                    <a:p>
                      <a:r>
                        <a:rPr lang="nl-NL" dirty="0" smtClean="0"/>
                        <a:t>Bol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 gridSpan="9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Leerjaar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Leerjaar 2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</a:t>
                      </a:r>
                      <a:r>
                        <a:rPr lang="nl-NL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4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5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6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7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8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 11"/>
          <p:cNvGraphicFramePr>
            <a:graphicFrameLocks noGrp="1"/>
          </p:cNvGraphicFramePr>
          <p:nvPr/>
        </p:nvGraphicFramePr>
        <p:xfrm>
          <a:off x="4355977" y="2204864"/>
          <a:ext cx="4320482" cy="410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  <a:gridCol w="254146"/>
              </a:tblGrid>
              <a:tr h="1563602">
                <a:tc>
                  <a:txBody>
                    <a:bodyPr/>
                    <a:lstStyle/>
                    <a:p>
                      <a:r>
                        <a:rPr lang="nl-NL" dirty="0" smtClean="0"/>
                        <a:t>Bol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 gridSpan="9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Leerjaar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Leerjaar 4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</a:t>
                      </a:r>
                      <a:r>
                        <a:rPr lang="nl-NL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7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12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13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14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15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16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 ? </a:t>
            </a:r>
            <a:r>
              <a:rPr lang="nl-NL" sz="2400" dirty="0" smtClean="0"/>
              <a:t>[makkelijk / wenselijk]</a:t>
            </a:r>
            <a:endParaRPr lang="en-US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5536" y="2204864"/>
          <a:ext cx="4248470" cy="410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  <a:gridCol w="249910"/>
              </a:tblGrid>
              <a:tr h="1563602">
                <a:tc>
                  <a:txBody>
                    <a:bodyPr/>
                    <a:lstStyle/>
                    <a:p>
                      <a:r>
                        <a:rPr lang="nl-NL" dirty="0" smtClean="0"/>
                        <a:t>Bol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900">
                <a:tc gridSpan="9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Leerjaar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Leerjaar 2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</a:t>
                      </a:r>
                      <a:r>
                        <a:rPr lang="nl-NL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7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4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5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6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7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8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Kansen / Bedreiging</a:t>
            </a:r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Kansen</a:t>
            </a:r>
            <a:endParaRPr lang="en-US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Doublures eruit</a:t>
            </a:r>
          </a:p>
          <a:p>
            <a:r>
              <a:rPr lang="nl-NL" dirty="0" smtClean="0"/>
              <a:t>Aanpassen in leertempo</a:t>
            </a:r>
          </a:p>
          <a:p>
            <a:r>
              <a:rPr lang="nl-NL" dirty="0" smtClean="0"/>
              <a:t>Ruimte voor sociaal / emotionele ontwikkeling</a:t>
            </a:r>
          </a:p>
          <a:p>
            <a:r>
              <a:rPr lang="nl-NL" dirty="0" smtClean="0"/>
              <a:t>Aandacht voor de leerling als mens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{incompleet}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Bedreiging</a:t>
            </a:r>
            <a:endParaRPr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Leervaardigheid laag</a:t>
            </a:r>
          </a:p>
          <a:p>
            <a:r>
              <a:rPr lang="nl-NL" dirty="0" smtClean="0"/>
              <a:t>Sociaal / emotioneel zwak</a:t>
            </a:r>
          </a:p>
          <a:p>
            <a:r>
              <a:rPr lang="nl-NL" dirty="0" smtClean="0"/>
              <a:t>Veel werk !!</a:t>
            </a:r>
          </a:p>
          <a:p>
            <a:r>
              <a:rPr lang="nl-NL" dirty="0" smtClean="0"/>
              <a:t>Ander type docent</a:t>
            </a:r>
          </a:p>
          <a:p>
            <a:r>
              <a:rPr lang="nl-NL" dirty="0" smtClean="0"/>
              <a:t>Extra lesstof (breedte aanbod)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{incompleet}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MVO - IT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 </a:t>
            </a: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27580" y="1412776"/>
          <a:ext cx="7560850" cy="302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  <a:gridCol w="302434"/>
              </a:tblGrid>
              <a:tr h="368211">
                <a:tc>
                  <a:txBody>
                    <a:bodyPr/>
                    <a:lstStyle/>
                    <a:p>
                      <a:r>
                        <a:rPr lang="nl-NL" dirty="0" smtClean="0"/>
                        <a:t>MVO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2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211">
                <a:tc gridSpan="9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Leerjaar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Leerjaar 2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Leerjaar 3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682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</a:t>
                      </a:r>
                      <a:r>
                        <a:rPr lang="nl-NL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</a:t>
                      </a:r>
                      <a:r>
                        <a:rPr lang="nl-NL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Sem </a:t>
                      </a:r>
                      <a:r>
                        <a:rPr lang="nl-NL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82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4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5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6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7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8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9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10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11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Perio</a:t>
                      </a:r>
                      <a:r>
                        <a:rPr lang="nl-NL" dirty="0" smtClean="0"/>
                        <a:t> 12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682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Opleiding – tijd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Standaard:			</a:t>
            </a:r>
            <a:r>
              <a:rPr lang="nl-NL" sz="1700" dirty="0" smtClean="0">
                <a:sym typeface="Wingdings" pitchFamily="2" charset="2"/>
              </a:rPr>
              <a:t> </a:t>
            </a:r>
            <a:r>
              <a:rPr lang="nl-NL" sz="1700" dirty="0" err="1" smtClean="0">
                <a:sym typeface="Wingdings" pitchFamily="2" charset="2"/>
              </a:rPr>
              <a:t>Dipl</a:t>
            </a:r>
            <a:r>
              <a:rPr lang="nl-NL" sz="1700" dirty="0" smtClean="0">
                <a:sym typeface="Wingdings" pitchFamily="2" charset="2"/>
              </a:rPr>
              <a:t> BOL 3 -- MBO BOL 4 / werken</a:t>
            </a:r>
            <a:endParaRPr lang="nl-NL" sz="1700" dirty="0" smtClean="0"/>
          </a:p>
          <a:p>
            <a:pPr lvl="1"/>
            <a:r>
              <a:rPr lang="nl-NL" dirty="0" smtClean="0"/>
              <a:t>3 jaar = 3 * 40 = 120 weken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 1 periode = 10 weken</a:t>
            </a:r>
          </a:p>
          <a:p>
            <a:r>
              <a:rPr lang="nl-NL" dirty="0" smtClean="0"/>
              <a:t>Verkort:				</a:t>
            </a:r>
            <a:r>
              <a:rPr lang="nl-NL" sz="1700" dirty="0" smtClean="0">
                <a:sym typeface="Wingdings" pitchFamily="2" charset="2"/>
              </a:rPr>
              <a:t> </a:t>
            </a:r>
            <a:r>
              <a:rPr lang="nl-NL" sz="1700" dirty="0" err="1" smtClean="0">
                <a:sym typeface="Wingdings" pitchFamily="2" charset="2"/>
              </a:rPr>
              <a:t>Dipl</a:t>
            </a:r>
            <a:r>
              <a:rPr lang="nl-NL" sz="1700" dirty="0" smtClean="0">
                <a:sym typeface="Wingdings" pitchFamily="2" charset="2"/>
              </a:rPr>
              <a:t> BOL 3 -- MBO BOL 4</a:t>
            </a:r>
            <a:endParaRPr lang="nl-NL" sz="1700" dirty="0" smtClean="0"/>
          </a:p>
          <a:p>
            <a:pPr lvl="1"/>
            <a:r>
              <a:rPr lang="nl-NL" dirty="0" smtClean="0"/>
              <a:t>2 jaar = 2 * 40 = 80 weken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 1 periode = 6 2/3 weken</a:t>
            </a:r>
          </a:p>
          <a:p>
            <a:r>
              <a:rPr lang="nl-NL" dirty="0" smtClean="0">
                <a:sym typeface="Wingdings" pitchFamily="2" charset="2"/>
              </a:rPr>
              <a:t>Verlengd:			</a:t>
            </a:r>
            <a:r>
              <a:rPr lang="nl-NL" sz="1700" dirty="0" smtClean="0">
                <a:sym typeface="Wingdings" pitchFamily="2" charset="2"/>
              </a:rPr>
              <a:t>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sz="1700" dirty="0" err="1" smtClean="0">
                <a:sym typeface="Wingdings" pitchFamily="2" charset="2"/>
              </a:rPr>
              <a:t>Dipl</a:t>
            </a:r>
            <a:r>
              <a:rPr lang="nl-NL" sz="1700" dirty="0" smtClean="0">
                <a:sym typeface="Wingdings" pitchFamily="2" charset="2"/>
              </a:rPr>
              <a:t> BOL 3 of Bol 2  -- werken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4 jaar = 4 * 40 = 160 weken </a:t>
            </a:r>
            <a:r>
              <a:rPr lang="nl-NL" sz="1300" dirty="0" smtClean="0">
                <a:sym typeface="Wingdings" pitchFamily="2" charset="2"/>
              </a:rPr>
              <a:t>(of langer)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 1 periode = 13 1/3 weken</a:t>
            </a:r>
            <a:endParaRPr lang="nl-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Diploma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Kerntaken</a:t>
            </a:r>
          </a:p>
          <a:p>
            <a:pPr lvl="1"/>
            <a:r>
              <a:rPr lang="nl-NL" dirty="0" smtClean="0"/>
              <a:t>Werkprocessen</a:t>
            </a:r>
          </a:p>
          <a:p>
            <a:pPr lvl="2"/>
            <a:r>
              <a:rPr lang="nl-NL" dirty="0" err="1" smtClean="0"/>
              <a:t>PVB’s</a:t>
            </a:r>
            <a:endParaRPr lang="nl-NL" dirty="0"/>
          </a:p>
          <a:p>
            <a:pPr lvl="3"/>
            <a:r>
              <a:rPr lang="nl-NL" dirty="0" smtClean="0"/>
              <a:t>Projecten</a:t>
            </a:r>
          </a:p>
          <a:p>
            <a:pPr lvl="4"/>
            <a:r>
              <a:rPr lang="nl-NL" dirty="0" smtClean="0"/>
              <a:t>Leertrajecten</a:t>
            </a:r>
          </a:p>
          <a:p>
            <a:pPr lvl="4"/>
            <a:r>
              <a:rPr lang="nl-NL" dirty="0" smtClean="0"/>
              <a:t>cursussen</a:t>
            </a:r>
          </a:p>
          <a:p>
            <a:r>
              <a:rPr lang="nl-NL" dirty="0" smtClean="0"/>
              <a:t>Nederlands</a:t>
            </a:r>
          </a:p>
          <a:p>
            <a:pPr lvl="2"/>
            <a:r>
              <a:rPr lang="nl-NL" dirty="0" smtClean="0"/>
              <a:t>Niveau ??</a:t>
            </a:r>
          </a:p>
          <a:p>
            <a:r>
              <a:rPr lang="nl-NL" dirty="0" smtClean="0"/>
              <a:t>Engels</a:t>
            </a:r>
          </a:p>
          <a:p>
            <a:pPr lvl="2"/>
            <a:r>
              <a:rPr lang="nl-NL" dirty="0" smtClean="0"/>
              <a:t>Niveau ??</a:t>
            </a:r>
          </a:p>
          <a:p>
            <a:r>
              <a:rPr lang="nl-NL" dirty="0" smtClean="0"/>
              <a:t>Rekenen</a:t>
            </a:r>
          </a:p>
          <a:p>
            <a:pPr lvl="2"/>
            <a:r>
              <a:rPr lang="nl-NL" dirty="0" smtClean="0"/>
              <a:t>Niveau ??</a:t>
            </a:r>
          </a:p>
          <a:p>
            <a:r>
              <a:rPr lang="nl-NL" dirty="0" smtClean="0"/>
              <a:t>LLB</a:t>
            </a:r>
          </a:p>
          <a:p>
            <a:pPr lvl="2"/>
            <a:r>
              <a:rPr lang="nl-NL" dirty="0" smtClean="0"/>
              <a:t>Niveau ??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CGO</a:t>
            </a:r>
          </a:p>
          <a:p>
            <a:pPr lvl="1"/>
            <a:r>
              <a:rPr lang="nl-NL" dirty="0" smtClean="0"/>
              <a:t>Project </a:t>
            </a:r>
            <a:r>
              <a:rPr lang="nl-NL" dirty="0" smtClean="0"/>
              <a:t>onderwijs (Integraal)</a:t>
            </a:r>
            <a:endParaRPr lang="nl-NL" dirty="0" smtClean="0"/>
          </a:p>
          <a:p>
            <a:pPr lvl="1"/>
            <a:r>
              <a:rPr lang="nl-NL" dirty="0" smtClean="0"/>
              <a:t>Project afspiegeling van de PVB (of deel hiervan)</a:t>
            </a:r>
            <a:endParaRPr lang="en-US" dirty="0" smtClean="0"/>
          </a:p>
          <a:p>
            <a:pPr lvl="1"/>
            <a:r>
              <a:rPr lang="nl-NL" dirty="0" smtClean="0"/>
              <a:t>Project leiding gevend</a:t>
            </a:r>
          </a:p>
          <a:p>
            <a:pPr lvl="2"/>
            <a:r>
              <a:rPr lang="nl-NL" dirty="0" smtClean="0"/>
              <a:t>Leertrajecten</a:t>
            </a:r>
          </a:p>
          <a:p>
            <a:pPr lvl="3"/>
            <a:r>
              <a:rPr lang="nl-NL" dirty="0" smtClean="0"/>
              <a:t>Ondersteunend aan projecten</a:t>
            </a:r>
          </a:p>
          <a:p>
            <a:pPr lvl="2"/>
            <a:r>
              <a:rPr lang="nl-NL" dirty="0" smtClean="0"/>
              <a:t>Cursussen</a:t>
            </a:r>
          </a:p>
          <a:p>
            <a:pPr lvl="3"/>
            <a:r>
              <a:rPr lang="nl-NL" dirty="0" smtClean="0"/>
              <a:t>Ondersteunend aan projecten</a:t>
            </a:r>
          </a:p>
          <a:p>
            <a:pPr lvl="1"/>
            <a:r>
              <a:rPr lang="nl-NL" dirty="0" smtClean="0"/>
              <a:t>Nederlands</a:t>
            </a:r>
          </a:p>
          <a:p>
            <a:pPr lvl="1"/>
            <a:r>
              <a:rPr lang="nl-NL" dirty="0" smtClean="0"/>
              <a:t>Engels</a:t>
            </a:r>
          </a:p>
          <a:p>
            <a:pPr lvl="1"/>
            <a:r>
              <a:rPr lang="nl-NL" dirty="0" smtClean="0"/>
              <a:t>Rekenen</a:t>
            </a:r>
          </a:p>
          <a:p>
            <a:pPr lvl="1"/>
            <a:r>
              <a:rPr lang="nl-NL" dirty="0" smtClean="0"/>
              <a:t>LLB</a:t>
            </a:r>
          </a:p>
          <a:p>
            <a:pPr lvl="2"/>
            <a:r>
              <a:rPr lang="nl-NL" dirty="0" smtClean="0"/>
              <a:t>Eigen trajecten om het niveau te halen</a:t>
            </a:r>
          </a:p>
          <a:p>
            <a:pPr lvl="2"/>
            <a:r>
              <a:rPr lang="nl-NL" b="1" u="sng" dirty="0" smtClean="0"/>
              <a:t>EN</a:t>
            </a:r>
            <a:r>
              <a:rPr lang="nl-NL" dirty="0" smtClean="0"/>
              <a:t> ondersteunend aan projecten (genoemd in de werkprocessen)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3 jaar - 120 weken</a:t>
            </a:r>
            <a:br>
              <a:rPr lang="nl-NL" dirty="0" smtClean="0"/>
            </a:br>
            <a:r>
              <a:rPr lang="nl-NL" dirty="0" smtClean="0">
                <a:sym typeface="Wingdings" pitchFamily="2" charset="2"/>
              </a:rPr>
              <a:t> 1 periode - 10 weken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Elke periode</a:t>
            </a:r>
          </a:p>
          <a:p>
            <a:pPr lvl="1"/>
            <a:r>
              <a:rPr lang="nl-NL" dirty="0" smtClean="0"/>
              <a:t>3 leertrajecten</a:t>
            </a:r>
          </a:p>
          <a:p>
            <a:pPr lvl="2"/>
            <a:r>
              <a:rPr lang="nl-NL" dirty="0" smtClean="0"/>
              <a:t>Afsluiting leertraject met een eind opdracht (V/O)</a:t>
            </a:r>
          </a:p>
          <a:p>
            <a:pPr lvl="2"/>
            <a:r>
              <a:rPr lang="nl-NL" dirty="0" smtClean="0"/>
              <a:t>Ruimte nemen voor reflectie gesprek</a:t>
            </a:r>
          </a:p>
          <a:p>
            <a:pPr lvl="3"/>
            <a:r>
              <a:rPr lang="nl-NL" dirty="0" smtClean="0"/>
              <a:t>Hoe zo</a:t>
            </a:r>
          </a:p>
          <a:p>
            <a:pPr lvl="3"/>
            <a:r>
              <a:rPr lang="nl-NL" dirty="0" smtClean="0"/>
              <a:t>Waarom</a:t>
            </a:r>
          </a:p>
          <a:p>
            <a:pPr lvl="3"/>
            <a:r>
              <a:rPr lang="nl-NL" dirty="0" smtClean="0"/>
              <a:t>Leg uit</a:t>
            </a:r>
          </a:p>
          <a:p>
            <a:pPr lvl="1"/>
            <a:r>
              <a:rPr lang="nl-NL" dirty="0" smtClean="0"/>
              <a:t>1 project</a:t>
            </a:r>
          </a:p>
          <a:p>
            <a:pPr lvl="2"/>
            <a:r>
              <a:rPr lang="nl-NL" dirty="0" smtClean="0"/>
              <a:t>Cijfer (afgerond op een decimaal)</a:t>
            </a:r>
          </a:p>
          <a:p>
            <a:pPr lvl="2"/>
            <a:r>
              <a:rPr lang="nl-NL" dirty="0" smtClean="0"/>
              <a:t>Ruimte nemen voor reflectie gesprek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De leertrajecten </a:t>
            </a:r>
          </a:p>
          <a:p>
            <a:r>
              <a:rPr lang="nl-NL" dirty="0" smtClean="0"/>
              <a:t>Het project</a:t>
            </a:r>
          </a:p>
          <a:p>
            <a:pPr lvl="1"/>
            <a:r>
              <a:rPr lang="nl-NL" dirty="0" smtClean="0"/>
              <a:t>Leiden samen naar succes in de PVB</a:t>
            </a:r>
          </a:p>
          <a:p>
            <a:pPr lvl="2"/>
            <a:endParaRPr lang="nl-NL" dirty="0"/>
          </a:p>
          <a:p>
            <a:pPr lvl="2"/>
            <a:endParaRPr lang="nl-NL" dirty="0" smtClean="0"/>
          </a:p>
          <a:p>
            <a:pPr lvl="2"/>
            <a:r>
              <a:rPr lang="nl-NL" dirty="0" smtClean="0"/>
              <a:t>Hieruit volgt dat de inhoud bepalend is en alleen de “</a:t>
            </a:r>
            <a:r>
              <a:rPr lang="nl-NL" dirty="0" smtClean="0"/>
              <a:t>tijd</a:t>
            </a:r>
            <a:r>
              <a:rPr lang="nl-NL" dirty="0" smtClean="0"/>
              <a:t>” die de leerling er over doet bepaald of </a:t>
            </a:r>
          </a:p>
          <a:p>
            <a:pPr lvl="3"/>
            <a:r>
              <a:rPr lang="nl-NL" dirty="0" smtClean="0"/>
              <a:t>Een standaard </a:t>
            </a:r>
          </a:p>
          <a:p>
            <a:pPr lvl="3"/>
            <a:r>
              <a:rPr lang="nl-NL" dirty="0" smtClean="0"/>
              <a:t>Een verlengt</a:t>
            </a:r>
          </a:p>
          <a:p>
            <a:pPr lvl="3"/>
            <a:r>
              <a:rPr lang="nl-NL" dirty="0" smtClean="0"/>
              <a:t>Een </a:t>
            </a:r>
            <a:r>
              <a:rPr lang="nl-NL" dirty="0" smtClean="0"/>
              <a:t>verkorte </a:t>
            </a:r>
            <a:r>
              <a:rPr lang="nl-NL" dirty="0" smtClean="0"/>
              <a:t>doorloop 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Beren op de weg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 smtClean="0">
                <a:sym typeface="Wingdings" pitchFamily="2" charset="2"/>
              </a:rPr>
              <a:t>Kort / lang :</a:t>
            </a:r>
          </a:p>
          <a:p>
            <a:r>
              <a:rPr lang="nl-NL" dirty="0" smtClean="0">
                <a:sym typeface="Wingdings" pitchFamily="2" charset="2"/>
              </a:rPr>
              <a:t>periode = 6 2/3 weken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Jaar = 40 weken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6 periodes per jaar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4 weken “over”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periode = 13 1/3 weken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Jaar = 40 weken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3 periodes per jaar</a:t>
            </a:r>
          </a:p>
          <a:p>
            <a:pPr lvl="2"/>
            <a:r>
              <a:rPr lang="nl-NL" dirty="0">
                <a:sym typeface="Wingdings" pitchFamily="2" charset="2"/>
              </a:rPr>
              <a:t>1</a:t>
            </a:r>
            <a:r>
              <a:rPr lang="nl-NL" dirty="0" smtClean="0">
                <a:sym typeface="Wingdings" pitchFamily="2" charset="2"/>
              </a:rPr>
              <a:t> week “over”</a:t>
            </a:r>
          </a:p>
          <a:p>
            <a:pPr lvl="1"/>
            <a:endParaRPr lang="nl-NL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 smtClean="0"/>
              <a:t>Oplossing:</a:t>
            </a:r>
          </a:p>
          <a:p>
            <a:pPr lvl="1"/>
            <a:r>
              <a:rPr lang="nl-NL" dirty="0"/>
              <a:t>3</a:t>
            </a:r>
            <a:r>
              <a:rPr lang="nl-NL" dirty="0" smtClean="0"/>
              <a:t> periodes van 6 weken</a:t>
            </a:r>
          </a:p>
          <a:p>
            <a:pPr lvl="1"/>
            <a:r>
              <a:rPr lang="nl-NL" dirty="0"/>
              <a:t>3</a:t>
            </a:r>
            <a:r>
              <a:rPr lang="nl-NL" dirty="0" smtClean="0"/>
              <a:t> periodes van 7 weken</a:t>
            </a:r>
          </a:p>
          <a:p>
            <a:pPr lvl="2"/>
            <a:r>
              <a:rPr lang="nl-NL" dirty="0" smtClean="0"/>
              <a:t>1 week “over”</a:t>
            </a:r>
          </a:p>
          <a:p>
            <a:pPr lvl="3"/>
            <a:r>
              <a:rPr lang="nl-NL" dirty="0" smtClean="0"/>
              <a:t>Evaluatie (en zorg)</a:t>
            </a:r>
          </a:p>
          <a:p>
            <a:pPr lvl="3"/>
            <a:r>
              <a:rPr lang="nl-NL" dirty="0" smtClean="0"/>
              <a:t>Rapportage</a:t>
            </a:r>
          </a:p>
          <a:p>
            <a:pPr lvl="3"/>
            <a:r>
              <a:rPr lang="nl-NL" dirty="0" smtClean="0"/>
              <a:t>To do</a:t>
            </a:r>
          </a:p>
          <a:p>
            <a:pPr lvl="3"/>
            <a:endParaRPr lang="nl-NL" dirty="0"/>
          </a:p>
          <a:p>
            <a:pPr lvl="1"/>
            <a:r>
              <a:rPr lang="nl-NL" dirty="0" smtClean="0"/>
              <a:t>3 periodes van 13 weken</a:t>
            </a:r>
          </a:p>
          <a:p>
            <a:pPr lvl="2"/>
            <a:r>
              <a:rPr lang="nl-NL" dirty="0" smtClean="0"/>
              <a:t>1 week “over”</a:t>
            </a:r>
            <a:endParaRPr lang="nl-NL" dirty="0"/>
          </a:p>
          <a:p>
            <a:pPr lvl="3"/>
            <a:r>
              <a:rPr lang="nl-NL" dirty="0" smtClean="0"/>
              <a:t>idem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525</Words>
  <Application>Microsoft Office PowerPoint</Application>
  <PresentationFormat>Diavoorstelling (4:3)</PresentationFormat>
  <Paragraphs>207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MVO - IT</vt:lpstr>
      <vt:lpstr>Bestaand</vt:lpstr>
      <vt:lpstr>Nieuw ? [makkelijk / wenselijk]</vt:lpstr>
      <vt:lpstr>Kansen / Bedreiging</vt:lpstr>
      <vt:lpstr>MVO - IT</vt:lpstr>
      <vt:lpstr>Opleiding – tijd</vt:lpstr>
      <vt:lpstr>Diploma</vt:lpstr>
      <vt:lpstr>3 jaar - 120 weken  1 periode - 10 weken</vt:lpstr>
      <vt:lpstr>Beren op de weg</vt:lpstr>
      <vt:lpstr>Haalbaarheid</vt:lpstr>
      <vt:lpstr>Het moet lukken</vt:lpstr>
    </vt:vector>
  </TitlesOfParts>
  <Company>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MVO - IT</dc:title>
  <dc:creator>Wim van. Bijnen</dc:creator>
  <cp:lastModifiedBy>Wim van Bijnen</cp:lastModifiedBy>
  <cp:revision>34</cp:revision>
  <dcterms:created xsi:type="dcterms:W3CDTF">2011-02-12T11:05:47Z</dcterms:created>
  <dcterms:modified xsi:type="dcterms:W3CDTF">2011-02-17T10:28:36Z</dcterms:modified>
</cp:coreProperties>
</file>