
<file path=[Content_Types].xml><?xml version="1.0" encoding="utf-8"?>
<Types xmlns="http://schemas.openxmlformats.org/package/2006/content-types">
  <Override PartName="/ppt/slideLayouts/slideLayout8.xml" ContentType="application/vnd.openxmlformats-officedocument.presentationml.slideLayout+xml"/>
  <Override PartName="/ppt/diagrams/quickStyle7.xml" ContentType="application/vnd.openxmlformats-officedocument.drawingml.diagramStyl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2.xml" ContentType="application/vnd.ms-office.drawingml.diagramDrawing+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diagrams/colors7.xml" ContentType="application/vnd.openxmlformats-officedocument.drawingml.diagramColors+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7.xml" ContentType="application/vnd.ms-office.drawingml.diagramDrawing+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diagrams/data7.xml" ContentType="application/vnd.openxmlformats-officedocument.drawingml.diagramData+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diagrams/colors4.xml" ContentType="application/vnd.openxmlformats-officedocument.drawingml.diagramColor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docProps/custom.xml" ContentType="application/vnd.openxmlformats-officedocument.custom-properties+xml"/>
  <Override PartName="/ppt/slides/slide25.xml" ContentType="application/vnd.openxmlformats-officedocument.presentationml.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diagrams/data5.xml" ContentType="application/vnd.openxmlformats-officedocument.drawingml.diagramData+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diagrams/layout7.xml" ContentType="application/vnd.openxmlformats-officedocument.drawingml.diagramLayout+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diagrams/colors6.xml" ContentType="application/vnd.openxmlformats-officedocument.drawingml.diagramColors+xml"/>
  <Override PartName="/ppt/slideLayouts/slideLayout12.xml" ContentType="application/vnd.openxmlformats-officedocument.presentationml.slideLayout+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4"/>
  </p:notesMasterIdLst>
  <p:handoutMasterIdLst>
    <p:handoutMasterId r:id="rId35"/>
  </p:handoutMasterIdLst>
  <p:sldIdLst>
    <p:sldId id="487" r:id="rId2"/>
    <p:sldId id="459" r:id="rId3"/>
    <p:sldId id="468" r:id="rId4"/>
    <p:sldId id="457" r:id="rId5"/>
    <p:sldId id="469" r:id="rId6"/>
    <p:sldId id="458" r:id="rId7"/>
    <p:sldId id="470" r:id="rId8"/>
    <p:sldId id="471" r:id="rId9"/>
    <p:sldId id="472" r:id="rId10"/>
    <p:sldId id="454" r:id="rId11"/>
    <p:sldId id="467" r:id="rId12"/>
    <p:sldId id="462" r:id="rId13"/>
    <p:sldId id="464" r:id="rId14"/>
    <p:sldId id="461" r:id="rId15"/>
    <p:sldId id="473" r:id="rId16"/>
    <p:sldId id="489" r:id="rId17"/>
    <p:sldId id="474" r:id="rId18"/>
    <p:sldId id="452" r:id="rId19"/>
    <p:sldId id="475" r:id="rId20"/>
    <p:sldId id="450" r:id="rId21"/>
    <p:sldId id="477" r:id="rId22"/>
    <p:sldId id="482" r:id="rId23"/>
    <p:sldId id="491" r:id="rId24"/>
    <p:sldId id="479" r:id="rId25"/>
    <p:sldId id="445" r:id="rId26"/>
    <p:sldId id="480" r:id="rId27"/>
    <p:sldId id="483" r:id="rId28"/>
    <p:sldId id="481" r:id="rId29"/>
    <p:sldId id="484" r:id="rId30"/>
    <p:sldId id="490" r:id="rId31"/>
    <p:sldId id="451" r:id="rId32"/>
    <p:sldId id="486"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66"/>
    <a:srgbClr val="1E1E64"/>
    <a:srgbClr val="FF4100"/>
    <a:srgbClr val="FF3300"/>
    <a:srgbClr val="FF6600"/>
    <a:srgbClr val="006600"/>
    <a:srgbClr val="CCECFF"/>
    <a:srgbClr val="FF9900"/>
    <a:srgbClr val="A50021"/>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405" autoAdjust="0"/>
    <p:restoredTop sz="89744" autoAdjust="0"/>
  </p:normalViewPr>
  <p:slideViewPr>
    <p:cSldViewPr snapToGrid="0">
      <p:cViewPr>
        <p:scale>
          <a:sx n="73" d="100"/>
          <a:sy n="73" d="100"/>
        </p:scale>
        <p:origin x="-3416" y="-1696"/>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p:scale>
          <a:sx n="52" d="100"/>
          <a:sy n="52" d="100"/>
        </p:scale>
        <p:origin x="-3042" y="-408"/>
      </p:cViewPr>
      <p:guideLst>
        <p:guide orient="horz" pos="2928"/>
        <p:guide pos="2208"/>
      </p:guideLst>
    </p:cSldViewPr>
  </p:notesViewPr>
  <p:gridSpacing cx="39327138" cy="39327138"/>
</p:viewPr>
</file>

<file path=ppt/_rels/presentation.xml.rels><?xml version="1.0" encoding="UTF-8" standalone="yes"?>
<Relationships xmlns="http://schemas.openxmlformats.org/package/2006/relationships"><Relationship Id="rId35" Type="http://schemas.openxmlformats.org/officeDocument/2006/relationships/handoutMaster" Target="handoutMasters/handoutMaster1.xml"/><Relationship Id="rId31" Type="http://schemas.openxmlformats.org/officeDocument/2006/relationships/slide" Target="slides/slide30.xml"/><Relationship Id="rId34" Type="http://schemas.openxmlformats.org/officeDocument/2006/relationships/notesMaster" Target="notesMasters/notes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7CCD4-3179-4350-94AE-84F36FBEA28E}" type="doc">
      <dgm:prSet loTypeId="urn:microsoft.com/office/officeart/2005/8/layout/radial6" loCatId="cycle" qsTypeId="urn:microsoft.com/office/officeart/2005/8/quickstyle/3d3" qsCatId="3D" csTypeId="urn:microsoft.com/office/officeart/2005/8/colors/accent6_4" csCatId="accent6" phldr="1"/>
      <dgm:spPr/>
      <dgm:t>
        <a:bodyPr/>
        <a:lstStyle/>
        <a:p>
          <a:endParaRPr lang="en-US"/>
        </a:p>
      </dgm:t>
    </dgm:pt>
    <dgm:pt modelId="{69C98681-B267-458C-ABF1-4C646F79FC69}">
      <dgm:prSet phldrT="[Text]" custT="1"/>
      <dgm:spPr/>
      <dgm:t>
        <a:bodyPr/>
        <a:lstStyle/>
        <a:p>
          <a:r>
            <a:rPr lang="en-US" sz="1800" b="1" dirty="0" smtClean="0"/>
            <a:t>School of Education</a:t>
          </a:r>
        </a:p>
        <a:p>
          <a:r>
            <a:rPr lang="en-US" sz="1800" dirty="0" smtClean="0"/>
            <a:t>New Vision:</a:t>
          </a:r>
        </a:p>
        <a:p>
          <a:r>
            <a:rPr lang="en-US" sz="1800" dirty="0" smtClean="0"/>
            <a:t>Inclusive Urban Education</a:t>
          </a:r>
        </a:p>
      </dgm:t>
    </dgm:pt>
    <dgm:pt modelId="{26217C5A-6DEA-4F28-B795-6F1693F1ED42}" type="parTrans" cxnId="{A2FDF9E8-55E7-44CE-B1BA-8B7FB25C62EF}">
      <dgm:prSet/>
      <dgm:spPr/>
      <dgm:t>
        <a:bodyPr/>
        <a:lstStyle/>
        <a:p>
          <a:endParaRPr lang="en-US"/>
        </a:p>
      </dgm:t>
    </dgm:pt>
    <dgm:pt modelId="{DC99886E-4C6F-4215-B600-319E6B000D24}" type="sibTrans" cxnId="{A2FDF9E8-55E7-44CE-B1BA-8B7FB25C62EF}">
      <dgm:prSet/>
      <dgm:spPr/>
      <dgm:t>
        <a:bodyPr/>
        <a:lstStyle/>
        <a:p>
          <a:endParaRPr lang="en-US"/>
        </a:p>
      </dgm:t>
    </dgm:pt>
    <dgm:pt modelId="{DAE5CDDF-9A4F-4401-96C4-73D58B66D009}">
      <dgm:prSet phldrT="[Text]"/>
      <dgm:spPr/>
      <dgm:t>
        <a:bodyPr/>
        <a:lstStyle/>
        <a:p>
          <a:r>
            <a:rPr lang="en-US" dirty="0" smtClean="0"/>
            <a:t>Internal Realignment of Goals</a:t>
          </a:r>
          <a:endParaRPr lang="en-US" dirty="0"/>
        </a:p>
      </dgm:t>
    </dgm:pt>
    <dgm:pt modelId="{CCFEA200-B62F-4708-A08E-C5A507B6A53C}" type="parTrans" cxnId="{6A8C2BE1-38DB-4B44-B548-5DF67FE3CC4E}">
      <dgm:prSet/>
      <dgm:spPr/>
      <dgm:t>
        <a:bodyPr/>
        <a:lstStyle/>
        <a:p>
          <a:endParaRPr lang="en-US"/>
        </a:p>
      </dgm:t>
    </dgm:pt>
    <dgm:pt modelId="{7B682F60-B589-4F5E-AD25-D801BB4A8733}" type="sibTrans" cxnId="{6A8C2BE1-38DB-4B44-B548-5DF67FE3CC4E}">
      <dgm:prSet/>
      <dgm:spPr/>
      <dgm:t>
        <a:bodyPr/>
        <a:lstStyle/>
        <a:p>
          <a:endParaRPr lang="en-US"/>
        </a:p>
      </dgm:t>
    </dgm:pt>
    <dgm:pt modelId="{F5C315B5-7A05-4011-A0F2-8066000E7D1D}">
      <dgm:prSet phldrT="[Text]"/>
      <dgm:spPr/>
      <dgm:t>
        <a:bodyPr/>
        <a:lstStyle/>
        <a:p>
          <a:r>
            <a:rPr lang="en-US" dirty="0" smtClean="0"/>
            <a:t>Strengthen and Deepen Collaboration w/SCSD</a:t>
          </a:r>
          <a:endParaRPr lang="en-US" dirty="0"/>
        </a:p>
      </dgm:t>
    </dgm:pt>
    <dgm:pt modelId="{A9B48365-20A6-4A81-B169-2DA9FD6CC6D7}" type="parTrans" cxnId="{A43F1EAE-409A-48A3-97BA-E79079214CFA}">
      <dgm:prSet/>
      <dgm:spPr/>
      <dgm:t>
        <a:bodyPr/>
        <a:lstStyle/>
        <a:p>
          <a:endParaRPr lang="en-US"/>
        </a:p>
      </dgm:t>
    </dgm:pt>
    <dgm:pt modelId="{267F0D42-12B4-403E-A0FB-FDCB842FB095}" type="sibTrans" cxnId="{A43F1EAE-409A-48A3-97BA-E79079214CFA}">
      <dgm:prSet/>
      <dgm:spPr/>
      <dgm:t>
        <a:bodyPr/>
        <a:lstStyle/>
        <a:p>
          <a:endParaRPr lang="en-US"/>
        </a:p>
      </dgm:t>
    </dgm:pt>
    <dgm:pt modelId="{1C8169BA-092C-4BF7-B7AC-C0C8A84E2831}">
      <dgm:prSet phldrT="[Text]"/>
      <dgm:spPr/>
      <dgm:t>
        <a:bodyPr/>
        <a:lstStyle/>
        <a:p>
          <a:r>
            <a:rPr lang="en-US" dirty="0" smtClean="0"/>
            <a:t>Collaborate Across the University</a:t>
          </a:r>
          <a:endParaRPr lang="en-US" dirty="0"/>
        </a:p>
      </dgm:t>
    </dgm:pt>
    <dgm:pt modelId="{5C26C067-4D6D-4E37-BBE3-7EB8BA5DDD3C}" type="parTrans" cxnId="{FBB3D724-752F-47BD-A1A7-E5C2FA898132}">
      <dgm:prSet/>
      <dgm:spPr/>
      <dgm:t>
        <a:bodyPr/>
        <a:lstStyle/>
        <a:p>
          <a:endParaRPr lang="en-US"/>
        </a:p>
      </dgm:t>
    </dgm:pt>
    <dgm:pt modelId="{3E3C1547-F27E-47F1-98DC-B5285A2B0BE4}" type="sibTrans" cxnId="{FBB3D724-752F-47BD-A1A7-E5C2FA898132}">
      <dgm:prSet/>
      <dgm:spPr/>
      <dgm:t>
        <a:bodyPr/>
        <a:lstStyle/>
        <a:p>
          <a:endParaRPr lang="en-US"/>
        </a:p>
      </dgm:t>
    </dgm:pt>
    <dgm:pt modelId="{36768577-E268-4FF5-836E-70F264EE6870}">
      <dgm:prSet phldrT="[Text]"/>
      <dgm:spPr/>
      <dgm:t>
        <a:bodyPr/>
        <a:lstStyle/>
        <a:p>
          <a:r>
            <a:rPr lang="en-US" dirty="0" smtClean="0"/>
            <a:t>Leverage University Tenure Criteria &amp; Budget System</a:t>
          </a:r>
          <a:endParaRPr lang="en-US" dirty="0"/>
        </a:p>
      </dgm:t>
    </dgm:pt>
    <dgm:pt modelId="{7F1FC0F3-925D-47AC-AE09-E2A096B193A9}" type="parTrans" cxnId="{9CD0B6D2-31CC-4909-AA4F-28E1C99B89CC}">
      <dgm:prSet/>
      <dgm:spPr/>
      <dgm:t>
        <a:bodyPr/>
        <a:lstStyle/>
        <a:p>
          <a:endParaRPr lang="en-US"/>
        </a:p>
      </dgm:t>
    </dgm:pt>
    <dgm:pt modelId="{44AFC455-8C80-42FB-979C-764E13EAED43}" type="sibTrans" cxnId="{9CD0B6D2-31CC-4909-AA4F-28E1C99B89CC}">
      <dgm:prSet/>
      <dgm:spPr/>
      <dgm:t>
        <a:bodyPr/>
        <a:lstStyle/>
        <a:p>
          <a:endParaRPr lang="en-US"/>
        </a:p>
      </dgm:t>
    </dgm:pt>
    <dgm:pt modelId="{B0B313C1-5E27-4B69-8C24-B94A0BF7989D}" type="pres">
      <dgm:prSet presAssocID="{8EF7CCD4-3179-4350-94AE-84F36FBEA28E}" presName="Name0" presStyleCnt="0">
        <dgm:presLayoutVars>
          <dgm:chMax val="1"/>
          <dgm:dir/>
          <dgm:animLvl val="ctr"/>
          <dgm:resizeHandles val="exact"/>
        </dgm:presLayoutVars>
      </dgm:prSet>
      <dgm:spPr/>
      <dgm:t>
        <a:bodyPr/>
        <a:lstStyle/>
        <a:p>
          <a:endParaRPr lang="en-US"/>
        </a:p>
      </dgm:t>
    </dgm:pt>
    <dgm:pt modelId="{75E12069-0AE8-4284-8529-68EE87A2311B}" type="pres">
      <dgm:prSet presAssocID="{69C98681-B267-458C-ABF1-4C646F79FC69}" presName="centerShape" presStyleLbl="node0" presStyleIdx="0" presStyleCnt="1"/>
      <dgm:spPr/>
      <dgm:t>
        <a:bodyPr/>
        <a:lstStyle/>
        <a:p>
          <a:endParaRPr lang="en-US"/>
        </a:p>
      </dgm:t>
    </dgm:pt>
    <dgm:pt modelId="{FFC884F6-E6E6-46B8-9C69-F8A0D5126CBA}" type="pres">
      <dgm:prSet presAssocID="{DAE5CDDF-9A4F-4401-96C4-73D58B66D009}" presName="node" presStyleLbl="node1" presStyleIdx="0" presStyleCnt="4">
        <dgm:presLayoutVars>
          <dgm:bulletEnabled val="1"/>
        </dgm:presLayoutVars>
      </dgm:prSet>
      <dgm:spPr/>
      <dgm:t>
        <a:bodyPr/>
        <a:lstStyle/>
        <a:p>
          <a:endParaRPr lang="en-US"/>
        </a:p>
      </dgm:t>
    </dgm:pt>
    <dgm:pt modelId="{4E6E2B21-68B0-4494-8BD2-4672DC3737F0}" type="pres">
      <dgm:prSet presAssocID="{DAE5CDDF-9A4F-4401-96C4-73D58B66D009}" presName="dummy" presStyleCnt="0"/>
      <dgm:spPr/>
    </dgm:pt>
    <dgm:pt modelId="{CD3D25B3-FC1C-467F-BD5A-CBCB9FF9FDE0}" type="pres">
      <dgm:prSet presAssocID="{7B682F60-B589-4F5E-AD25-D801BB4A8733}" presName="sibTrans" presStyleLbl="sibTrans2D1" presStyleIdx="0" presStyleCnt="4"/>
      <dgm:spPr/>
      <dgm:t>
        <a:bodyPr/>
        <a:lstStyle/>
        <a:p>
          <a:endParaRPr lang="en-US"/>
        </a:p>
      </dgm:t>
    </dgm:pt>
    <dgm:pt modelId="{EEC0747A-8578-40E1-8051-01796A286323}" type="pres">
      <dgm:prSet presAssocID="{F5C315B5-7A05-4011-A0F2-8066000E7D1D}" presName="node" presStyleLbl="node1" presStyleIdx="1" presStyleCnt="4">
        <dgm:presLayoutVars>
          <dgm:bulletEnabled val="1"/>
        </dgm:presLayoutVars>
      </dgm:prSet>
      <dgm:spPr/>
      <dgm:t>
        <a:bodyPr/>
        <a:lstStyle/>
        <a:p>
          <a:endParaRPr lang="en-US"/>
        </a:p>
      </dgm:t>
    </dgm:pt>
    <dgm:pt modelId="{49ACB172-E8D6-4E6F-967F-AEBD69C1795D}" type="pres">
      <dgm:prSet presAssocID="{F5C315B5-7A05-4011-A0F2-8066000E7D1D}" presName="dummy" presStyleCnt="0"/>
      <dgm:spPr/>
    </dgm:pt>
    <dgm:pt modelId="{1C0FE4F2-2971-466D-9C96-53A3D57CE1FA}" type="pres">
      <dgm:prSet presAssocID="{267F0D42-12B4-403E-A0FB-FDCB842FB095}" presName="sibTrans" presStyleLbl="sibTrans2D1" presStyleIdx="1" presStyleCnt="4"/>
      <dgm:spPr/>
      <dgm:t>
        <a:bodyPr/>
        <a:lstStyle/>
        <a:p>
          <a:endParaRPr lang="en-US"/>
        </a:p>
      </dgm:t>
    </dgm:pt>
    <dgm:pt modelId="{6A7C4226-7817-4297-9A12-06A0D3E09426}" type="pres">
      <dgm:prSet presAssocID="{1C8169BA-092C-4BF7-B7AC-C0C8A84E2831}" presName="node" presStyleLbl="node1" presStyleIdx="2" presStyleCnt="4">
        <dgm:presLayoutVars>
          <dgm:bulletEnabled val="1"/>
        </dgm:presLayoutVars>
      </dgm:prSet>
      <dgm:spPr/>
      <dgm:t>
        <a:bodyPr/>
        <a:lstStyle/>
        <a:p>
          <a:endParaRPr lang="en-US"/>
        </a:p>
      </dgm:t>
    </dgm:pt>
    <dgm:pt modelId="{A55ADA7B-F9D0-439A-B464-CAB449606509}" type="pres">
      <dgm:prSet presAssocID="{1C8169BA-092C-4BF7-B7AC-C0C8A84E2831}" presName="dummy" presStyleCnt="0"/>
      <dgm:spPr/>
    </dgm:pt>
    <dgm:pt modelId="{DE5D097F-D469-4232-AB9C-168E4BBA7463}" type="pres">
      <dgm:prSet presAssocID="{3E3C1547-F27E-47F1-98DC-B5285A2B0BE4}" presName="sibTrans" presStyleLbl="sibTrans2D1" presStyleIdx="2" presStyleCnt="4"/>
      <dgm:spPr/>
      <dgm:t>
        <a:bodyPr/>
        <a:lstStyle/>
        <a:p>
          <a:endParaRPr lang="en-US"/>
        </a:p>
      </dgm:t>
    </dgm:pt>
    <dgm:pt modelId="{8DBD71BE-1026-4D97-BC73-22E1B4F18AF0}" type="pres">
      <dgm:prSet presAssocID="{36768577-E268-4FF5-836E-70F264EE6870}" presName="node" presStyleLbl="node1" presStyleIdx="3" presStyleCnt="4">
        <dgm:presLayoutVars>
          <dgm:bulletEnabled val="1"/>
        </dgm:presLayoutVars>
      </dgm:prSet>
      <dgm:spPr/>
      <dgm:t>
        <a:bodyPr/>
        <a:lstStyle/>
        <a:p>
          <a:endParaRPr lang="en-US"/>
        </a:p>
      </dgm:t>
    </dgm:pt>
    <dgm:pt modelId="{E57D6B4B-8BB8-46E3-A292-00F74A264B5C}" type="pres">
      <dgm:prSet presAssocID="{36768577-E268-4FF5-836E-70F264EE6870}" presName="dummy" presStyleCnt="0"/>
      <dgm:spPr/>
    </dgm:pt>
    <dgm:pt modelId="{D6DE1DC0-4557-42AB-A5AD-45525C291431}" type="pres">
      <dgm:prSet presAssocID="{44AFC455-8C80-42FB-979C-764E13EAED43}" presName="sibTrans" presStyleLbl="sibTrans2D1" presStyleIdx="3" presStyleCnt="4"/>
      <dgm:spPr/>
      <dgm:t>
        <a:bodyPr/>
        <a:lstStyle/>
        <a:p>
          <a:endParaRPr lang="en-US"/>
        </a:p>
      </dgm:t>
    </dgm:pt>
  </dgm:ptLst>
  <dgm:cxnLst>
    <dgm:cxn modelId="{A910E4B1-7CA5-4728-84CC-453E7B306D8B}" type="presOf" srcId="{1C8169BA-092C-4BF7-B7AC-C0C8A84E2831}" destId="{6A7C4226-7817-4297-9A12-06A0D3E09426}" srcOrd="0" destOrd="0" presId="urn:microsoft.com/office/officeart/2005/8/layout/radial6"/>
    <dgm:cxn modelId="{E911B633-B8BD-44EC-B5A0-C9938BCB9299}" type="presOf" srcId="{F5C315B5-7A05-4011-A0F2-8066000E7D1D}" destId="{EEC0747A-8578-40E1-8051-01796A286323}" srcOrd="0" destOrd="0" presId="urn:microsoft.com/office/officeart/2005/8/layout/radial6"/>
    <dgm:cxn modelId="{CA27321D-DF98-4C12-9FB3-6ADC7C72C7E3}" type="presOf" srcId="{44AFC455-8C80-42FB-979C-764E13EAED43}" destId="{D6DE1DC0-4557-42AB-A5AD-45525C291431}" srcOrd="0" destOrd="0" presId="urn:microsoft.com/office/officeart/2005/8/layout/radial6"/>
    <dgm:cxn modelId="{72BD4189-FF10-455F-8B90-F4B83A5ED49D}" type="presOf" srcId="{8EF7CCD4-3179-4350-94AE-84F36FBEA28E}" destId="{B0B313C1-5E27-4B69-8C24-B94A0BF7989D}" srcOrd="0" destOrd="0" presId="urn:microsoft.com/office/officeart/2005/8/layout/radial6"/>
    <dgm:cxn modelId="{8DD9A9E1-EDDE-485E-953D-6DE1F771475C}" type="presOf" srcId="{36768577-E268-4FF5-836E-70F264EE6870}" destId="{8DBD71BE-1026-4D97-BC73-22E1B4F18AF0}" srcOrd="0" destOrd="0" presId="urn:microsoft.com/office/officeart/2005/8/layout/radial6"/>
    <dgm:cxn modelId="{FBB3D724-752F-47BD-A1A7-E5C2FA898132}" srcId="{69C98681-B267-458C-ABF1-4C646F79FC69}" destId="{1C8169BA-092C-4BF7-B7AC-C0C8A84E2831}" srcOrd="2" destOrd="0" parTransId="{5C26C067-4D6D-4E37-BBE3-7EB8BA5DDD3C}" sibTransId="{3E3C1547-F27E-47F1-98DC-B5285A2B0BE4}"/>
    <dgm:cxn modelId="{8FD7BEC4-03A4-48A0-91FC-5C75E6FDE532}" type="presOf" srcId="{DAE5CDDF-9A4F-4401-96C4-73D58B66D009}" destId="{FFC884F6-E6E6-46B8-9C69-F8A0D5126CBA}" srcOrd="0" destOrd="0" presId="urn:microsoft.com/office/officeart/2005/8/layout/radial6"/>
    <dgm:cxn modelId="{9CD0B6D2-31CC-4909-AA4F-28E1C99B89CC}" srcId="{69C98681-B267-458C-ABF1-4C646F79FC69}" destId="{36768577-E268-4FF5-836E-70F264EE6870}" srcOrd="3" destOrd="0" parTransId="{7F1FC0F3-925D-47AC-AE09-E2A096B193A9}" sibTransId="{44AFC455-8C80-42FB-979C-764E13EAED43}"/>
    <dgm:cxn modelId="{83CB960F-10A1-4E11-9E98-E3C06CC1022E}" type="presOf" srcId="{7B682F60-B589-4F5E-AD25-D801BB4A8733}" destId="{CD3D25B3-FC1C-467F-BD5A-CBCB9FF9FDE0}" srcOrd="0" destOrd="0" presId="urn:microsoft.com/office/officeart/2005/8/layout/radial6"/>
    <dgm:cxn modelId="{DD320BE7-DA2A-4F27-AA3C-F0294D6349B0}" type="presOf" srcId="{3E3C1547-F27E-47F1-98DC-B5285A2B0BE4}" destId="{DE5D097F-D469-4232-AB9C-168E4BBA7463}" srcOrd="0" destOrd="0" presId="urn:microsoft.com/office/officeart/2005/8/layout/radial6"/>
    <dgm:cxn modelId="{782B76F0-5A9D-44AE-8EB0-E8D7A0ACDB79}" type="presOf" srcId="{267F0D42-12B4-403E-A0FB-FDCB842FB095}" destId="{1C0FE4F2-2971-466D-9C96-53A3D57CE1FA}" srcOrd="0" destOrd="0" presId="urn:microsoft.com/office/officeart/2005/8/layout/radial6"/>
    <dgm:cxn modelId="{6A8C2BE1-38DB-4B44-B548-5DF67FE3CC4E}" srcId="{69C98681-B267-458C-ABF1-4C646F79FC69}" destId="{DAE5CDDF-9A4F-4401-96C4-73D58B66D009}" srcOrd="0" destOrd="0" parTransId="{CCFEA200-B62F-4708-A08E-C5A507B6A53C}" sibTransId="{7B682F60-B589-4F5E-AD25-D801BB4A8733}"/>
    <dgm:cxn modelId="{A43F1EAE-409A-48A3-97BA-E79079214CFA}" srcId="{69C98681-B267-458C-ABF1-4C646F79FC69}" destId="{F5C315B5-7A05-4011-A0F2-8066000E7D1D}" srcOrd="1" destOrd="0" parTransId="{A9B48365-20A6-4A81-B169-2DA9FD6CC6D7}" sibTransId="{267F0D42-12B4-403E-A0FB-FDCB842FB095}"/>
    <dgm:cxn modelId="{E694E48B-97E6-40FC-BDC8-1DC8ACA7C371}" type="presOf" srcId="{69C98681-B267-458C-ABF1-4C646F79FC69}" destId="{75E12069-0AE8-4284-8529-68EE87A2311B}" srcOrd="0" destOrd="0" presId="urn:microsoft.com/office/officeart/2005/8/layout/radial6"/>
    <dgm:cxn modelId="{A2FDF9E8-55E7-44CE-B1BA-8B7FB25C62EF}" srcId="{8EF7CCD4-3179-4350-94AE-84F36FBEA28E}" destId="{69C98681-B267-458C-ABF1-4C646F79FC69}" srcOrd="0" destOrd="0" parTransId="{26217C5A-6DEA-4F28-B795-6F1693F1ED42}" sibTransId="{DC99886E-4C6F-4215-B600-319E6B000D24}"/>
    <dgm:cxn modelId="{2E6AFE6B-1A5D-47BC-A304-A1B65D3D12D3}" type="presParOf" srcId="{B0B313C1-5E27-4B69-8C24-B94A0BF7989D}" destId="{75E12069-0AE8-4284-8529-68EE87A2311B}" srcOrd="0" destOrd="0" presId="urn:microsoft.com/office/officeart/2005/8/layout/radial6"/>
    <dgm:cxn modelId="{3BC1680E-9311-43E0-A45F-BB2E53425615}" type="presParOf" srcId="{B0B313C1-5E27-4B69-8C24-B94A0BF7989D}" destId="{FFC884F6-E6E6-46B8-9C69-F8A0D5126CBA}" srcOrd="1" destOrd="0" presId="urn:microsoft.com/office/officeart/2005/8/layout/radial6"/>
    <dgm:cxn modelId="{6D99F91F-839D-4A9C-A4C6-81DF921441D0}" type="presParOf" srcId="{B0B313C1-5E27-4B69-8C24-B94A0BF7989D}" destId="{4E6E2B21-68B0-4494-8BD2-4672DC3737F0}" srcOrd="2" destOrd="0" presId="urn:microsoft.com/office/officeart/2005/8/layout/radial6"/>
    <dgm:cxn modelId="{A5DADEAD-ED6A-4520-B7D6-DA1B29416B2E}" type="presParOf" srcId="{B0B313C1-5E27-4B69-8C24-B94A0BF7989D}" destId="{CD3D25B3-FC1C-467F-BD5A-CBCB9FF9FDE0}" srcOrd="3" destOrd="0" presId="urn:microsoft.com/office/officeart/2005/8/layout/radial6"/>
    <dgm:cxn modelId="{471235D9-BE18-4C93-9165-A74767654C02}" type="presParOf" srcId="{B0B313C1-5E27-4B69-8C24-B94A0BF7989D}" destId="{EEC0747A-8578-40E1-8051-01796A286323}" srcOrd="4" destOrd="0" presId="urn:microsoft.com/office/officeart/2005/8/layout/radial6"/>
    <dgm:cxn modelId="{C7E22ABF-3FB6-48EB-BF53-D27554D89371}" type="presParOf" srcId="{B0B313C1-5E27-4B69-8C24-B94A0BF7989D}" destId="{49ACB172-E8D6-4E6F-967F-AEBD69C1795D}" srcOrd="5" destOrd="0" presId="urn:microsoft.com/office/officeart/2005/8/layout/radial6"/>
    <dgm:cxn modelId="{2E1ABCD4-0A69-4458-B735-D075845EF44F}" type="presParOf" srcId="{B0B313C1-5E27-4B69-8C24-B94A0BF7989D}" destId="{1C0FE4F2-2971-466D-9C96-53A3D57CE1FA}" srcOrd="6" destOrd="0" presId="urn:microsoft.com/office/officeart/2005/8/layout/radial6"/>
    <dgm:cxn modelId="{1770EEE7-E3C8-4EE1-A65E-ED3945391D42}" type="presParOf" srcId="{B0B313C1-5E27-4B69-8C24-B94A0BF7989D}" destId="{6A7C4226-7817-4297-9A12-06A0D3E09426}" srcOrd="7" destOrd="0" presId="urn:microsoft.com/office/officeart/2005/8/layout/radial6"/>
    <dgm:cxn modelId="{828F3BF5-773C-47B4-80C7-88F82671245C}" type="presParOf" srcId="{B0B313C1-5E27-4B69-8C24-B94A0BF7989D}" destId="{A55ADA7B-F9D0-439A-B464-CAB449606509}" srcOrd="8" destOrd="0" presId="urn:microsoft.com/office/officeart/2005/8/layout/radial6"/>
    <dgm:cxn modelId="{465B1CC5-CD22-443E-8C94-9A72D4890590}" type="presParOf" srcId="{B0B313C1-5E27-4B69-8C24-B94A0BF7989D}" destId="{DE5D097F-D469-4232-AB9C-168E4BBA7463}" srcOrd="9" destOrd="0" presId="urn:microsoft.com/office/officeart/2005/8/layout/radial6"/>
    <dgm:cxn modelId="{C1F42B22-0046-49D9-84A3-1658FCF35826}" type="presParOf" srcId="{B0B313C1-5E27-4B69-8C24-B94A0BF7989D}" destId="{8DBD71BE-1026-4D97-BC73-22E1B4F18AF0}" srcOrd="10" destOrd="0" presId="urn:microsoft.com/office/officeart/2005/8/layout/radial6"/>
    <dgm:cxn modelId="{4FF5664F-ADC2-4FB6-B48F-FEB77595F94B}" type="presParOf" srcId="{B0B313C1-5E27-4B69-8C24-B94A0BF7989D}" destId="{E57D6B4B-8BB8-46E3-A292-00F74A264B5C}" srcOrd="11" destOrd="0" presId="urn:microsoft.com/office/officeart/2005/8/layout/radial6"/>
    <dgm:cxn modelId="{5A9E3021-3515-464D-94E0-E6E8C1019FF6}" type="presParOf" srcId="{B0B313C1-5E27-4B69-8C24-B94A0BF7989D}" destId="{D6DE1DC0-4557-42AB-A5AD-45525C291431}" srcOrd="12" destOrd="0" presId="urn:microsoft.com/office/officeart/2005/8/layout/radial6"/>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7CCD4-3179-4350-94AE-84F36FBEA28E}" type="doc">
      <dgm:prSet loTypeId="urn:microsoft.com/office/officeart/2005/8/layout/radial6" loCatId="cycle" qsTypeId="urn:microsoft.com/office/officeart/2005/8/quickstyle/3d3" qsCatId="3D" csTypeId="urn:microsoft.com/office/officeart/2005/8/colors/accent6_4" csCatId="accent6" phldr="1"/>
      <dgm:spPr/>
      <dgm:t>
        <a:bodyPr/>
        <a:lstStyle/>
        <a:p>
          <a:endParaRPr lang="en-US"/>
        </a:p>
      </dgm:t>
    </dgm:pt>
    <dgm:pt modelId="{69C98681-B267-458C-ABF1-4C646F79FC69}">
      <dgm:prSet phldrT="[Text]" custT="1"/>
      <dgm:spPr/>
      <dgm:t>
        <a:bodyPr/>
        <a:lstStyle/>
        <a:p>
          <a:r>
            <a:rPr lang="en-US" sz="1800" b="1" dirty="0" smtClean="0"/>
            <a:t>School of Education</a:t>
          </a:r>
        </a:p>
        <a:p>
          <a:r>
            <a:rPr lang="en-US" sz="1800" dirty="0" smtClean="0"/>
            <a:t>New Vision:</a:t>
          </a:r>
        </a:p>
        <a:p>
          <a:r>
            <a:rPr lang="en-US" sz="1800" dirty="0" smtClean="0"/>
            <a:t>Inclusive Urban Education</a:t>
          </a:r>
        </a:p>
      </dgm:t>
    </dgm:pt>
    <dgm:pt modelId="{26217C5A-6DEA-4F28-B795-6F1693F1ED42}" type="parTrans" cxnId="{A2FDF9E8-55E7-44CE-B1BA-8B7FB25C62EF}">
      <dgm:prSet/>
      <dgm:spPr/>
      <dgm:t>
        <a:bodyPr/>
        <a:lstStyle/>
        <a:p>
          <a:endParaRPr lang="en-US"/>
        </a:p>
      </dgm:t>
    </dgm:pt>
    <dgm:pt modelId="{DC99886E-4C6F-4215-B600-319E6B000D24}" type="sibTrans" cxnId="{A2FDF9E8-55E7-44CE-B1BA-8B7FB25C62EF}">
      <dgm:prSet/>
      <dgm:spPr/>
      <dgm:t>
        <a:bodyPr/>
        <a:lstStyle/>
        <a:p>
          <a:endParaRPr lang="en-US"/>
        </a:p>
      </dgm:t>
    </dgm:pt>
    <dgm:pt modelId="{DAE5CDDF-9A4F-4401-96C4-73D58B66D009}">
      <dgm:prSet phldrT="[Text]"/>
      <dgm:spPr>
        <a:solidFill>
          <a:schemeClr val="bg1">
            <a:lumMod val="75000"/>
          </a:schemeClr>
        </a:solidFill>
      </dgm:spPr>
      <dgm:t>
        <a:bodyPr/>
        <a:lstStyle/>
        <a:p>
          <a:r>
            <a:rPr lang="en-US" dirty="0" smtClean="0"/>
            <a:t>Internal Realignment of Goals</a:t>
          </a:r>
          <a:endParaRPr lang="en-US" dirty="0"/>
        </a:p>
      </dgm:t>
    </dgm:pt>
    <dgm:pt modelId="{CCFEA200-B62F-4708-A08E-C5A507B6A53C}" type="parTrans" cxnId="{6A8C2BE1-38DB-4B44-B548-5DF67FE3CC4E}">
      <dgm:prSet/>
      <dgm:spPr/>
      <dgm:t>
        <a:bodyPr/>
        <a:lstStyle/>
        <a:p>
          <a:endParaRPr lang="en-US"/>
        </a:p>
      </dgm:t>
    </dgm:pt>
    <dgm:pt modelId="{7B682F60-B589-4F5E-AD25-D801BB4A8733}" type="sibTrans" cxnId="{6A8C2BE1-38DB-4B44-B548-5DF67FE3CC4E}">
      <dgm:prSet/>
      <dgm:spPr>
        <a:solidFill>
          <a:schemeClr val="bg1">
            <a:lumMod val="75000"/>
          </a:schemeClr>
        </a:solidFill>
      </dgm:spPr>
      <dgm:t>
        <a:bodyPr/>
        <a:lstStyle/>
        <a:p>
          <a:endParaRPr lang="en-US"/>
        </a:p>
      </dgm:t>
    </dgm:pt>
    <dgm:pt modelId="{F5C315B5-7A05-4011-A0F2-8066000E7D1D}">
      <dgm:prSet phldrT="[Text]"/>
      <dgm:spPr>
        <a:solidFill>
          <a:schemeClr val="bg1">
            <a:lumMod val="75000"/>
          </a:schemeClr>
        </a:solidFill>
      </dgm:spPr>
      <dgm:t>
        <a:bodyPr/>
        <a:lstStyle/>
        <a:p>
          <a:r>
            <a:rPr lang="en-US" dirty="0" smtClean="0"/>
            <a:t>Strengthen and Deepen Collaboration w/SCSD</a:t>
          </a:r>
          <a:endParaRPr lang="en-US" dirty="0"/>
        </a:p>
      </dgm:t>
    </dgm:pt>
    <dgm:pt modelId="{A9B48365-20A6-4A81-B169-2DA9FD6CC6D7}" type="parTrans" cxnId="{A43F1EAE-409A-48A3-97BA-E79079214CFA}">
      <dgm:prSet/>
      <dgm:spPr/>
      <dgm:t>
        <a:bodyPr/>
        <a:lstStyle/>
        <a:p>
          <a:endParaRPr lang="en-US"/>
        </a:p>
      </dgm:t>
    </dgm:pt>
    <dgm:pt modelId="{267F0D42-12B4-403E-A0FB-FDCB842FB095}" type="sibTrans" cxnId="{A43F1EAE-409A-48A3-97BA-E79079214CFA}">
      <dgm:prSet/>
      <dgm:spPr>
        <a:solidFill>
          <a:schemeClr val="bg1">
            <a:lumMod val="75000"/>
          </a:schemeClr>
        </a:solidFill>
      </dgm:spPr>
      <dgm:t>
        <a:bodyPr/>
        <a:lstStyle/>
        <a:p>
          <a:endParaRPr lang="en-US"/>
        </a:p>
      </dgm:t>
    </dgm:pt>
    <dgm:pt modelId="{1C8169BA-092C-4BF7-B7AC-C0C8A84E2831}">
      <dgm:prSet phldrT="[Text]"/>
      <dgm:spPr>
        <a:solidFill>
          <a:schemeClr val="bg1">
            <a:lumMod val="75000"/>
          </a:schemeClr>
        </a:solidFill>
      </dgm:spPr>
      <dgm:t>
        <a:bodyPr/>
        <a:lstStyle/>
        <a:p>
          <a:r>
            <a:rPr lang="en-US" dirty="0" smtClean="0"/>
            <a:t>Collaborate Across the University</a:t>
          </a:r>
          <a:endParaRPr lang="en-US" dirty="0"/>
        </a:p>
      </dgm:t>
    </dgm:pt>
    <dgm:pt modelId="{5C26C067-4D6D-4E37-BBE3-7EB8BA5DDD3C}" type="parTrans" cxnId="{FBB3D724-752F-47BD-A1A7-E5C2FA898132}">
      <dgm:prSet/>
      <dgm:spPr/>
      <dgm:t>
        <a:bodyPr/>
        <a:lstStyle/>
        <a:p>
          <a:endParaRPr lang="en-US"/>
        </a:p>
      </dgm:t>
    </dgm:pt>
    <dgm:pt modelId="{3E3C1547-F27E-47F1-98DC-B5285A2B0BE4}" type="sibTrans" cxnId="{FBB3D724-752F-47BD-A1A7-E5C2FA898132}">
      <dgm:prSet/>
      <dgm:spPr>
        <a:solidFill>
          <a:schemeClr val="bg1">
            <a:lumMod val="75000"/>
          </a:schemeClr>
        </a:solidFill>
      </dgm:spPr>
      <dgm:t>
        <a:bodyPr/>
        <a:lstStyle/>
        <a:p>
          <a:endParaRPr lang="en-US"/>
        </a:p>
      </dgm:t>
    </dgm:pt>
    <dgm:pt modelId="{36768577-E268-4FF5-836E-70F264EE6870}">
      <dgm:prSet phldrT="[Text]"/>
      <dgm:spPr>
        <a:solidFill>
          <a:schemeClr val="bg1">
            <a:lumMod val="75000"/>
          </a:schemeClr>
        </a:solidFill>
      </dgm:spPr>
      <dgm:t>
        <a:bodyPr/>
        <a:lstStyle/>
        <a:p>
          <a:r>
            <a:rPr lang="en-US" dirty="0" smtClean="0"/>
            <a:t>Leverage University Tenure Criteria &amp; Budget System</a:t>
          </a:r>
          <a:endParaRPr lang="en-US" dirty="0"/>
        </a:p>
      </dgm:t>
    </dgm:pt>
    <dgm:pt modelId="{7F1FC0F3-925D-47AC-AE09-E2A096B193A9}" type="parTrans" cxnId="{9CD0B6D2-31CC-4909-AA4F-28E1C99B89CC}">
      <dgm:prSet/>
      <dgm:spPr/>
      <dgm:t>
        <a:bodyPr/>
        <a:lstStyle/>
        <a:p>
          <a:endParaRPr lang="en-US"/>
        </a:p>
      </dgm:t>
    </dgm:pt>
    <dgm:pt modelId="{44AFC455-8C80-42FB-979C-764E13EAED43}" type="sibTrans" cxnId="{9CD0B6D2-31CC-4909-AA4F-28E1C99B89CC}">
      <dgm:prSet/>
      <dgm:spPr>
        <a:solidFill>
          <a:schemeClr val="bg1">
            <a:lumMod val="75000"/>
          </a:schemeClr>
        </a:solidFill>
      </dgm:spPr>
      <dgm:t>
        <a:bodyPr/>
        <a:lstStyle/>
        <a:p>
          <a:endParaRPr lang="en-US"/>
        </a:p>
      </dgm:t>
    </dgm:pt>
    <dgm:pt modelId="{B0B313C1-5E27-4B69-8C24-B94A0BF7989D}" type="pres">
      <dgm:prSet presAssocID="{8EF7CCD4-3179-4350-94AE-84F36FBEA28E}" presName="Name0" presStyleCnt="0">
        <dgm:presLayoutVars>
          <dgm:chMax val="1"/>
          <dgm:dir/>
          <dgm:animLvl val="ctr"/>
          <dgm:resizeHandles val="exact"/>
        </dgm:presLayoutVars>
      </dgm:prSet>
      <dgm:spPr/>
      <dgm:t>
        <a:bodyPr/>
        <a:lstStyle/>
        <a:p>
          <a:endParaRPr lang="en-US"/>
        </a:p>
      </dgm:t>
    </dgm:pt>
    <dgm:pt modelId="{75E12069-0AE8-4284-8529-68EE87A2311B}" type="pres">
      <dgm:prSet presAssocID="{69C98681-B267-458C-ABF1-4C646F79FC69}" presName="centerShape" presStyleLbl="node0" presStyleIdx="0" presStyleCnt="1"/>
      <dgm:spPr/>
      <dgm:t>
        <a:bodyPr/>
        <a:lstStyle/>
        <a:p>
          <a:endParaRPr lang="en-US"/>
        </a:p>
      </dgm:t>
    </dgm:pt>
    <dgm:pt modelId="{FFC884F6-E6E6-46B8-9C69-F8A0D5126CBA}" type="pres">
      <dgm:prSet presAssocID="{DAE5CDDF-9A4F-4401-96C4-73D58B66D009}" presName="node" presStyleLbl="node1" presStyleIdx="0" presStyleCnt="4">
        <dgm:presLayoutVars>
          <dgm:bulletEnabled val="1"/>
        </dgm:presLayoutVars>
      </dgm:prSet>
      <dgm:spPr/>
      <dgm:t>
        <a:bodyPr/>
        <a:lstStyle/>
        <a:p>
          <a:endParaRPr lang="en-US"/>
        </a:p>
      </dgm:t>
    </dgm:pt>
    <dgm:pt modelId="{4E6E2B21-68B0-4494-8BD2-4672DC3737F0}" type="pres">
      <dgm:prSet presAssocID="{DAE5CDDF-9A4F-4401-96C4-73D58B66D009}" presName="dummy" presStyleCnt="0"/>
      <dgm:spPr/>
    </dgm:pt>
    <dgm:pt modelId="{CD3D25B3-FC1C-467F-BD5A-CBCB9FF9FDE0}" type="pres">
      <dgm:prSet presAssocID="{7B682F60-B589-4F5E-AD25-D801BB4A8733}" presName="sibTrans" presStyleLbl="sibTrans2D1" presStyleIdx="0" presStyleCnt="4"/>
      <dgm:spPr/>
      <dgm:t>
        <a:bodyPr/>
        <a:lstStyle/>
        <a:p>
          <a:endParaRPr lang="en-US"/>
        </a:p>
      </dgm:t>
    </dgm:pt>
    <dgm:pt modelId="{EEC0747A-8578-40E1-8051-01796A286323}" type="pres">
      <dgm:prSet presAssocID="{F5C315B5-7A05-4011-A0F2-8066000E7D1D}" presName="node" presStyleLbl="node1" presStyleIdx="1" presStyleCnt="4">
        <dgm:presLayoutVars>
          <dgm:bulletEnabled val="1"/>
        </dgm:presLayoutVars>
      </dgm:prSet>
      <dgm:spPr/>
      <dgm:t>
        <a:bodyPr/>
        <a:lstStyle/>
        <a:p>
          <a:endParaRPr lang="en-US"/>
        </a:p>
      </dgm:t>
    </dgm:pt>
    <dgm:pt modelId="{49ACB172-E8D6-4E6F-967F-AEBD69C1795D}" type="pres">
      <dgm:prSet presAssocID="{F5C315B5-7A05-4011-A0F2-8066000E7D1D}" presName="dummy" presStyleCnt="0"/>
      <dgm:spPr/>
    </dgm:pt>
    <dgm:pt modelId="{1C0FE4F2-2971-466D-9C96-53A3D57CE1FA}" type="pres">
      <dgm:prSet presAssocID="{267F0D42-12B4-403E-A0FB-FDCB842FB095}" presName="sibTrans" presStyleLbl="sibTrans2D1" presStyleIdx="1" presStyleCnt="4"/>
      <dgm:spPr/>
      <dgm:t>
        <a:bodyPr/>
        <a:lstStyle/>
        <a:p>
          <a:endParaRPr lang="en-US"/>
        </a:p>
      </dgm:t>
    </dgm:pt>
    <dgm:pt modelId="{6A7C4226-7817-4297-9A12-06A0D3E09426}" type="pres">
      <dgm:prSet presAssocID="{1C8169BA-092C-4BF7-B7AC-C0C8A84E2831}" presName="node" presStyleLbl="node1" presStyleIdx="2" presStyleCnt="4">
        <dgm:presLayoutVars>
          <dgm:bulletEnabled val="1"/>
        </dgm:presLayoutVars>
      </dgm:prSet>
      <dgm:spPr/>
      <dgm:t>
        <a:bodyPr/>
        <a:lstStyle/>
        <a:p>
          <a:endParaRPr lang="en-US"/>
        </a:p>
      </dgm:t>
    </dgm:pt>
    <dgm:pt modelId="{A55ADA7B-F9D0-439A-B464-CAB449606509}" type="pres">
      <dgm:prSet presAssocID="{1C8169BA-092C-4BF7-B7AC-C0C8A84E2831}" presName="dummy" presStyleCnt="0"/>
      <dgm:spPr/>
    </dgm:pt>
    <dgm:pt modelId="{DE5D097F-D469-4232-AB9C-168E4BBA7463}" type="pres">
      <dgm:prSet presAssocID="{3E3C1547-F27E-47F1-98DC-B5285A2B0BE4}" presName="sibTrans" presStyleLbl="sibTrans2D1" presStyleIdx="2" presStyleCnt="4"/>
      <dgm:spPr/>
      <dgm:t>
        <a:bodyPr/>
        <a:lstStyle/>
        <a:p>
          <a:endParaRPr lang="en-US"/>
        </a:p>
      </dgm:t>
    </dgm:pt>
    <dgm:pt modelId="{8DBD71BE-1026-4D97-BC73-22E1B4F18AF0}" type="pres">
      <dgm:prSet presAssocID="{36768577-E268-4FF5-836E-70F264EE6870}" presName="node" presStyleLbl="node1" presStyleIdx="3" presStyleCnt="4">
        <dgm:presLayoutVars>
          <dgm:bulletEnabled val="1"/>
        </dgm:presLayoutVars>
      </dgm:prSet>
      <dgm:spPr/>
      <dgm:t>
        <a:bodyPr/>
        <a:lstStyle/>
        <a:p>
          <a:endParaRPr lang="en-US"/>
        </a:p>
      </dgm:t>
    </dgm:pt>
    <dgm:pt modelId="{E57D6B4B-8BB8-46E3-A292-00F74A264B5C}" type="pres">
      <dgm:prSet presAssocID="{36768577-E268-4FF5-836E-70F264EE6870}" presName="dummy" presStyleCnt="0"/>
      <dgm:spPr/>
    </dgm:pt>
    <dgm:pt modelId="{D6DE1DC0-4557-42AB-A5AD-45525C291431}" type="pres">
      <dgm:prSet presAssocID="{44AFC455-8C80-42FB-979C-764E13EAED43}" presName="sibTrans" presStyleLbl="sibTrans2D1" presStyleIdx="3" presStyleCnt="4"/>
      <dgm:spPr/>
      <dgm:t>
        <a:bodyPr/>
        <a:lstStyle/>
        <a:p>
          <a:endParaRPr lang="en-US"/>
        </a:p>
      </dgm:t>
    </dgm:pt>
  </dgm:ptLst>
  <dgm:cxnLst>
    <dgm:cxn modelId="{57196E43-668A-421A-9729-B44DE1E9F326}" type="presOf" srcId="{69C98681-B267-458C-ABF1-4C646F79FC69}" destId="{75E12069-0AE8-4284-8529-68EE87A2311B}" srcOrd="0" destOrd="0" presId="urn:microsoft.com/office/officeart/2005/8/layout/radial6"/>
    <dgm:cxn modelId="{96F381EC-6A02-4E1B-B4F6-0B2CA7C48A1F}" type="presOf" srcId="{44AFC455-8C80-42FB-979C-764E13EAED43}" destId="{D6DE1DC0-4557-42AB-A5AD-45525C291431}" srcOrd="0" destOrd="0" presId="urn:microsoft.com/office/officeart/2005/8/layout/radial6"/>
    <dgm:cxn modelId="{FBB3D724-752F-47BD-A1A7-E5C2FA898132}" srcId="{69C98681-B267-458C-ABF1-4C646F79FC69}" destId="{1C8169BA-092C-4BF7-B7AC-C0C8A84E2831}" srcOrd="2" destOrd="0" parTransId="{5C26C067-4D6D-4E37-BBE3-7EB8BA5DDD3C}" sibTransId="{3E3C1547-F27E-47F1-98DC-B5285A2B0BE4}"/>
    <dgm:cxn modelId="{9CD0B6D2-31CC-4909-AA4F-28E1C99B89CC}" srcId="{69C98681-B267-458C-ABF1-4C646F79FC69}" destId="{36768577-E268-4FF5-836E-70F264EE6870}" srcOrd="3" destOrd="0" parTransId="{7F1FC0F3-925D-47AC-AE09-E2A096B193A9}" sibTransId="{44AFC455-8C80-42FB-979C-764E13EAED43}"/>
    <dgm:cxn modelId="{900854D6-84EC-4B55-98D0-7C5C2496BC68}" type="presOf" srcId="{7B682F60-B589-4F5E-AD25-D801BB4A8733}" destId="{CD3D25B3-FC1C-467F-BD5A-CBCB9FF9FDE0}" srcOrd="0" destOrd="0" presId="urn:microsoft.com/office/officeart/2005/8/layout/radial6"/>
    <dgm:cxn modelId="{585CDB0D-73FD-4761-9174-AF1C1518A466}" type="presOf" srcId="{36768577-E268-4FF5-836E-70F264EE6870}" destId="{8DBD71BE-1026-4D97-BC73-22E1B4F18AF0}" srcOrd="0" destOrd="0" presId="urn:microsoft.com/office/officeart/2005/8/layout/radial6"/>
    <dgm:cxn modelId="{CFB6D189-3415-406B-92CE-6B719B361476}" type="presOf" srcId="{3E3C1547-F27E-47F1-98DC-B5285A2B0BE4}" destId="{DE5D097F-D469-4232-AB9C-168E4BBA7463}" srcOrd="0" destOrd="0" presId="urn:microsoft.com/office/officeart/2005/8/layout/radial6"/>
    <dgm:cxn modelId="{382BBF8B-D3AF-4B9A-BBB4-A2487520A94D}" type="presOf" srcId="{267F0D42-12B4-403E-A0FB-FDCB842FB095}" destId="{1C0FE4F2-2971-466D-9C96-53A3D57CE1FA}" srcOrd="0" destOrd="0" presId="urn:microsoft.com/office/officeart/2005/8/layout/radial6"/>
    <dgm:cxn modelId="{6A8C2BE1-38DB-4B44-B548-5DF67FE3CC4E}" srcId="{69C98681-B267-458C-ABF1-4C646F79FC69}" destId="{DAE5CDDF-9A4F-4401-96C4-73D58B66D009}" srcOrd="0" destOrd="0" parTransId="{CCFEA200-B62F-4708-A08E-C5A507B6A53C}" sibTransId="{7B682F60-B589-4F5E-AD25-D801BB4A8733}"/>
    <dgm:cxn modelId="{A43F1EAE-409A-48A3-97BA-E79079214CFA}" srcId="{69C98681-B267-458C-ABF1-4C646F79FC69}" destId="{F5C315B5-7A05-4011-A0F2-8066000E7D1D}" srcOrd="1" destOrd="0" parTransId="{A9B48365-20A6-4A81-B169-2DA9FD6CC6D7}" sibTransId="{267F0D42-12B4-403E-A0FB-FDCB842FB095}"/>
    <dgm:cxn modelId="{B3835CED-19F9-4C1A-B652-CD5A2518CF32}" type="presOf" srcId="{8EF7CCD4-3179-4350-94AE-84F36FBEA28E}" destId="{B0B313C1-5E27-4B69-8C24-B94A0BF7989D}" srcOrd="0" destOrd="0" presId="urn:microsoft.com/office/officeart/2005/8/layout/radial6"/>
    <dgm:cxn modelId="{A2FDF9E8-55E7-44CE-B1BA-8B7FB25C62EF}" srcId="{8EF7CCD4-3179-4350-94AE-84F36FBEA28E}" destId="{69C98681-B267-458C-ABF1-4C646F79FC69}" srcOrd="0" destOrd="0" parTransId="{26217C5A-6DEA-4F28-B795-6F1693F1ED42}" sibTransId="{DC99886E-4C6F-4215-B600-319E6B000D24}"/>
    <dgm:cxn modelId="{77FCCD85-F218-4B9A-BB10-43A6820CB63E}" type="presOf" srcId="{DAE5CDDF-9A4F-4401-96C4-73D58B66D009}" destId="{FFC884F6-E6E6-46B8-9C69-F8A0D5126CBA}" srcOrd="0" destOrd="0" presId="urn:microsoft.com/office/officeart/2005/8/layout/radial6"/>
    <dgm:cxn modelId="{3131E5C0-CA27-43DE-88D0-BF98C2B0DC26}" type="presOf" srcId="{1C8169BA-092C-4BF7-B7AC-C0C8A84E2831}" destId="{6A7C4226-7817-4297-9A12-06A0D3E09426}" srcOrd="0" destOrd="0" presId="urn:microsoft.com/office/officeart/2005/8/layout/radial6"/>
    <dgm:cxn modelId="{3F11C428-2339-4318-96A1-7458C84DD513}" type="presOf" srcId="{F5C315B5-7A05-4011-A0F2-8066000E7D1D}" destId="{EEC0747A-8578-40E1-8051-01796A286323}" srcOrd="0" destOrd="0" presId="urn:microsoft.com/office/officeart/2005/8/layout/radial6"/>
    <dgm:cxn modelId="{096676B1-273D-4BCF-A25A-11877775E1DC}" type="presParOf" srcId="{B0B313C1-5E27-4B69-8C24-B94A0BF7989D}" destId="{75E12069-0AE8-4284-8529-68EE87A2311B}" srcOrd="0" destOrd="0" presId="urn:microsoft.com/office/officeart/2005/8/layout/radial6"/>
    <dgm:cxn modelId="{23D81DF3-64D6-4ACF-A132-E52BF10DE56F}" type="presParOf" srcId="{B0B313C1-5E27-4B69-8C24-B94A0BF7989D}" destId="{FFC884F6-E6E6-46B8-9C69-F8A0D5126CBA}" srcOrd="1" destOrd="0" presId="urn:microsoft.com/office/officeart/2005/8/layout/radial6"/>
    <dgm:cxn modelId="{371C426E-4C39-44AC-B041-182AF83544C1}" type="presParOf" srcId="{B0B313C1-5E27-4B69-8C24-B94A0BF7989D}" destId="{4E6E2B21-68B0-4494-8BD2-4672DC3737F0}" srcOrd="2" destOrd="0" presId="urn:microsoft.com/office/officeart/2005/8/layout/radial6"/>
    <dgm:cxn modelId="{6160F4C9-B44C-4FC7-A849-32605E283E99}" type="presParOf" srcId="{B0B313C1-5E27-4B69-8C24-B94A0BF7989D}" destId="{CD3D25B3-FC1C-467F-BD5A-CBCB9FF9FDE0}" srcOrd="3" destOrd="0" presId="urn:microsoft.com/office/officeart/2005/8/layout/radial6"/>
    <dgm:cxn modelId="{C9207902-0E6E-4D8D-B384-77C50CB32DE5}" type="presParOf" srcId="{B0B313C1-5E27-4B69-8C24-B94A0BF7989D}" destId="{EEC0747A-8578-40E1-8051-01796A286323}" srcOrd="4" destOrd="0" presId="urn:microsoft.com/office/officeart/2005/8/layout/radial6"/>
    <dgm:cxn modelId="{9E17AE4D-0659-4E30-9475-C7138333071F}" type="presParOf" srcId="{B0B313C1-5E27-4B69-8C24-B94A0BF7989D}" destId="{49ACB172-E8D6-4E6F-967F-AEBD69C1795D}" srcOrd="5" destOrd="0" presId="urn:microsoft.com/office/officeart/2005/8/layout/radial6"/>
    <dgm:cxn modelId="{9D9E0E48-70E4-4EFE-8924-7F7FC311A814}" type="presParOf" srcId="{B0B313C1-5E27-4B69-8C24-B94A0BF7989D}" destId="{1C0FE4F2-2971-466D-9C96-53A3D57CE1FA}" srcOrd="6" destOrd="0" presId="urn:microsoft.com/office/officeart/2005/8/layout/radial6"/>
    <dgm:cxn modelId="{BCA8EB47-3A28-4354-BA63-80EAEE51B49C}" type="presParOf" srcId="{B0B313C1-5E27-4B69-8C24-B94A0BF7989D}" destId="{6A7C4226-7817-4297-9A12-06A0D3E09426}" srcOrd="7" destOrd="0" presId="urn:microsoft.com/office/officeart/2005/8/layout/radial6"/>
    <dgm:cxn modelId="{DD599816-E905-4683-BC3E-085ADFA490FE}" type="presParOf" srcId="{B0B313C1-5E27-4B69-8C24-B94A0BF7989D}" destId="{A55ADA7B-F9D0-439A-B464-CAB449606509}" srcOrd="8" destOrd="0" presId="urn:microsoft.com/office/officeart/2005/8/layout/radial6"/>
    <dgm:cxn modelId="{47E09F8F-DCF7-4522-B8A5-DE4F96B99C76}" type="presParOf" srcId="{B0B313C1-5E27-4B69-8C24-B94A0BF7989D}" destId="{DE5D097F-D469-4232-AB9C-168E4BBA7463}" srcOrd="9" destOrd="0" presId="urn:microsoft.com/office/officeart/2005/8/layout/radial6"/>
    <dgm:cxn modelId="{5E7EE015-AAC1-41F6-97C3-FD7B95D710A2}" type="presParOf" srcId="{B0B313C1-5E27-4B69-8C24-B94A0BF7989D}" destId="{8DBD71BE-1026-4D97-BC73-22E1B4F18AF0}" srcOrd="10" destOrd="0" presId="urn:microsoft.com/office/officeart/2005/8/layout/radial6"/>
    <dgm:cxn modelId="{57B57A83-CA19-4002-B5A2-A9DFF37B879C}" type="presParOf" srcId="{B0B313C1-5E27-4B69-8C24-B94A0BF7989D}" destId="{E57D6B4B-8BB8-46E3-A292-00F74A264B5C}" srcOrd="11" destOrd="0" presId="urn:microsoft.com/office/officeart/2005/8/layout/radial6"/>
    <dgm:cxn modelId="{1AD4C112-6EEB-4A3B-8E72-52172913A505}" type="presParOf" srcId="{B0B313C1-5E27-4B69-8C24-B94A0BF7989D}" destId="{D6DE1DC0-4557-42AB-A5AD-45525C291431}" srcOrd="12" destOrd="0" presId="urn:microsoft.com/office/officeart/2005/8/layout/radial6"/>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7CCD4-3179-4350-94AE-84F36FBEA28E}" type="doc">
      <dgm:prSet loTypeId="urn:microsoft.com/office/officeart/2005/8/layout/radial6" loCatId="cycle" qsTypeId="urn:microsoft.com/office/officeart/2005/8/quickstyle/3d3" qsCatId="3D" csTypeId="urn:microsoft.com/office/officeart/2005/8/colors/accent6_4" csCatId="accent6" phldr="1"/>
      <dgm:spPr/>
      <dgm:t>
        <a:bodyPr/>
        <a:lstStyle/>
        <a:p>
          <a:endParaRPr lang="en-US"/>
        </a:p>
      </dgm:t>
    </dgm:pt>
    <dgm:pt modelId="{69C98681-B267-458C-ABF1-4C646F79FC69}">
      <dgm:prSet phldrT="[Text]" custT="1"/>
      <dgm:spPr>
        <a:solidFill>
          <a:schemeClr val="bg1">
            <a:lumMod val="75000"/>
          </a:schemeClr>
        </a:solidFill>
      </dgm:spPr>
      <dgm:t>
        <a:bodyPr/>
        <a:lstStyle/>
        <a:p>
          <a:r>
            <a:rPr lang="en-US" sz="1800" b="1" dirty="0" smtClean="0"/>
            <a:t>School of Education</a:t>
          </a:r>
        </a:p>
        <a:p>
          <a:r>
            <a:rPr lang="en-US" sz="1800" dirty="0" smtClean="0"/>
            <a:t>New Vision:</a:t>
          </a:r>
        </a:p>
        <a:p>
          <a:r>
            <a:rPr lang="en-US" sz="1800" dirty="0" smtClean="0"/>
            <a:t>Inclusive Urban Education</a:t>
          </a:r>
        </a:p>
      </dgm:t>
    </dgm:pt>
    <dgm:pt modelId="{26217C5A-6DEA-4F28-B795-6F1693F1ED42}" type="parTrans" cxnId="{A2FDF9E8-55E7-44CE-B1BA-8B7FB25C62EF}">
      <dgm:prSet/>
      <dgm:spPr/>
      <dgm:t>
        <a:bodyPr/>
        <a:lstStyle/>
        <a:p>
          <a:endParaRPr lang="en-US"/>
        </a:p>
      </dgm:t>
    </dgm:pt>
    <dgm:pt modelId="{DC99886E-4C6F-4215-B600-319E6B000D24}" type="sibTrans" cxnId="{A2FDF9E8-55E7-44CE-B1BA-8B7FB25C62EF}">
      <dgm:prSet/>
      <dgm:spPr/>
      <dgm:t>
        <a:bodyPr/>
        <a:lstStyle/>
        <a:p>
          <a:endParaRPr lang="en-US"/>
        </a:p>
      </dgm:t>
    </dgm:pt>
    <dgm:pt modelId="{DAE5CDDF-9A4F-4401-96C4-73D58B66D009}">
      <dgm:prSet phldrT="[Text]"/>
      <dgm:spPr/>
      <dgm:t>
        <a:bodyPr/>
        <a:lstStyle/>
        <a:p>
          <a:r>
            <a:rPr lang="en-US" dirty="0" smtClean="0"/>
            <a:t>Internal Realignment of Goals</a:t>
          </a:r>
          <a:endParaRPr lang="en-US" dirty="0"/>
        </a:p>
      </dgm:t>
    </dgm:pt>
    <dgm:pt modelId="{CCFEA200-B62F-4708-A08E-C5A507B6A53C}" type="parTrans" cxnId="{6A8C2BE1-38DB-4B44-B548-5DF67FE3CC4E}">
      <dgm:prSet/>
      <dgm:spPr/>
      <dgm:t>
        <a:bodyPr/>
        <a:lstStyle/>
        <a:p>
          <a:endParaRPr lang="en-US"/>
        </a:p>
      </dgm:t>
    </dgm:pt>
    <dgm:pt modelId="{7B682F60-B589-4F5E-AD25-D801BB4A8733}" type="sibTrans" cxnId="{6A8C2BE1-38DB-4B44-B548-5DF67FE3CC4E}">
      <dgm:prSet/>
      <dgm:spPr>
        <a:solidFill>
          <a:schemeClr val="bg1">
            <a:lumMod val="75000"/>
          </a:schemeClr>
        </a:solidFill>
      </dgm:spPr>
      <dgm:t>
        <a:bodyPr/>
        <a:lstStyle/>
        <a:p>
          <a:endParaRPr lang="en-US"/>
        </a:p>
      </dgm:t>
    </dgm:pt>
    <dgm:pt modelId="{F5C315B5-7A05-4011-A0F2-8066000E7D1D}">
      <dgm:prSet phldrT="[Text]"/>
      <dgm:spPr>
        <a:solidFill>
          <a:schemeClr val="bg1">
            <a:lumMod val="75000"/>
          </a:schemeClr>
        </a:solidFill>
      </dgm:spPr>
      <dgm:t>
        <a:bodyPr/>
        <a:lstStyle/>
        <a:p>
          <a:r>
            <a:rPr lang="en-US" dirty="0" smtClean="0"/>
            <a:t>Strengthen and Deepen Collaboration w/SCSD</a:t>
          </a:r>
          <a:endParaRPr lang="en-US" dirty="0"/>
        </a:p>
      </dgm:t>
    </dgm:pt>
    <dgm:pt modelId="{A9B48365-20A6-4A81-B169-2DA9FD6CC6D7}" type="parTrans" cxnId="{A43F1EAE-409A-48A3-97BA-E79079214CFA}">
      <dgm:prSet/>
      <dgm:spPr/>
      <dgm:t>
        <a:bodyPr/>
        <a:lstStyle/>
        <a:p>
          <a:endParaRPr lang="en-US"/>
        </a:p>
      </dgm:t>
    </dgm:pt>
    <dgm:pt modelId="{267F0D42-12B4-403E-A0FB-FDCB842FB095}" type="sibTrans" cxnId="{A43F1EAE-409A-48A3-97BA-E79079214CFA}">
      <dgm:prSet/>
      <dgm:spPr>
        <a:solidFill>
          <a:schemeClr val="bg1">
            <a:lumMod val="75000"/>
          </a:schemeClr>
        </a:solidFill>
      </dgm:spPr>
      <dgm:t>
        <a:bodyPr/>
        <a:lstStyle/>
        <a:p>
          <a:endParaRPr lang="en-US"/>
        </a:p>
      </dgm:t>
    </dgm:pt>
    <dgm:pt modelId="{1C8169BA-092C-4BF7-B7AC-C0C8A84E2831}">
      <dgm:prSet phldrT="[Text]"/>
      <dgm:spPr>
        <a:solidFill>
          <a:schemeClr val="bg1">
            <a:lumMod val="75000"/>
          </a:schemeClr>
        </a:solidFill>
      </dgm:spPr>
      <dgm:t>
        <a:bodyPr/>
        <a:lstStyle/>
        <a:p>
          <a:r>
            <a:rPr lang="en-US" dirty="0" smtClean="0"/>
            <a:t>Collaborate Across the University</a:t>
          </a:r>
          <a:endParaRPr lang="en-US" dirty="0"/>
        </a:p>
      </dgm:t>
    </dgm:pt>
    <dgm:pt modelId="{5C26C067-4D6D-4E37-BBE3-7EB8BA5DDD3C}" type="parTrans" cxnId="{FBB3D724-752F-47BD-A1A7-E5C2FA898132}">
      <dgm:prSet/>
      <dgm:spPr/>
      <dgm:t>
        <a:bodyPr/>
        <a:lstStyle/>
        <a:p>
          <a:endParaRPr lang="en-US"/>
        </a:p>
      </dgm:t>
    </dgm:pt>
    <dgm:pt modelId="{3E3C1547-F27E-47F1-98DC-B5285A2B0BE4}" type="sibTrans" cxnId="{FBB3D724-752F-47BD-A1A7-E5C2FA898132}">
      <dgm:prSet/>
      <dgm:spPr>
        <a:solidFill>
          <a:schemeClr val="bg1">
            <a:lumMod val="75000"/>
          </a:schemeClr>
        </a:solidFill>
      </dgm:spPr>
      <dgm:t>
        <a:bodyPr/>
        <a:lstStyle/>
        <a:p>
          <a:endParaRPr lang="en-US"/>
        </a:p>
      </dgm:t>
    </dgm:pt>
    <dgm:pt modelId="{36768577-E268-4FF5-836E-70F264EE6870}">
      <dgm:prSet phldrT="[Text]"/>
      <dgm:spPr>
        <a:solidFill>
          <a:schemeClr val="bg1">
            <a:lumMod val="75000"/>
          </a:schemeClr>
        </a:solidFill>
      </dgm:spPr>
      <dgm:t>
        <a:bodyPr/>
        <a:lstStyle/>
        <a:p>
          <a:r>
            <a:rPr lang="en-US" dirty="0" smtClean="0"/>
            <a:t>Leverage University Tenure Criteria &amp; Budget System</a:t>
          </a:r>
          <a:endParaRPr lang="en-US" dirty="0"/>
        </a:p>
      </dgm:t>
    </dgm:pt>
    <dgm:pt modelId="{7F1FC0F3-925D-47AC-AE09-E2A096B193A9}" type="parTrans" cxnId="{9CD0B6D2-31CC-4909-AA4F-28E1C99B89CC}">
      <dgm:prSet/>
      <dgm:spPr/>
      <dgm:t>
        <a:bodyPr/>
        <a:lstStyle/>
        <a:p>
          <a:endParaRPr lang="en-US"/>
        </a:p>
      </dgm:t>
    </dgm:pt>
    <dgm:pt modelId="{44AFC455-8C80-42FB-979C-764E13EAED43}" type="sibTrans" cxnId="{9CD0B6D2-31CC-4909-AA4F-28E1C99B89CC}">
      <dgm:prSet/>
      <dgm:spPr>
        <a:solidFill>
          <a:schemeClr val="bg1">
            <a:lumMod val="75000"/>
          </a:schemeClr>
        </a:solidFill>
      </dgm:spPr>
      <dgm:t>
        <a:bodyPr/>
        <a:lstStyle/>
        <a:p>
          <a:endParaRPr lang="en-US"/>
        </a:p>
      </dgm:t>
    </dgm:pt>
    <dgm:pt modelId="{B0B313C1-5E27-4B69-8C24-B94A0BF7989D}" type="pres">
      <dgm:prSet presAssocID="{8EF7CCD4-3179-4350-94AE-84F36FBEA28E}" presName="Name0" presStyleCnt="0">
        <dgm:presLayoutVars>
          <dgm:chMax val="1"/>
          <dgm:dir/>
          <dgm:animLvl val="ctr"/>
          <dgm:resizeHandles val="exact"/>
        </dgm:presLayoutVars>
      </dgm:prSet>
      <dgm:spPr/>
      <dgm:t>
        <a:bodyPr/>
        <a:lstStyle/>
        <a:p>
          <a:endParaRPr lang="en-US"/>
        </a:p>
      </dgm:t>
    </dgm:pt>
    <dgm:pt modelId="{75E12069-0AE8-4284-8529-68EE87A2311B}" type="pres">
      <dgm:prSet presAssocID="{69C98681-B267-458C-ABF1-4C646F79FC69}" presName="centerShape" presStyleLbl="node0" presStyleIdx="0" presStyleCnt="1"/>
      <dgm:spPr/>
      <dgm:t>
        <a:bodyPr/>
        <a:lstStyle/>
        <a:p>
          <a:endParaRPr lang="en-US"/>
        </a:p>
      </dgm:t>
    </dgm:pt>
    <dgm:pt modelId="{FFC884F6-E6E6-46B8-9C69-F8A0D5126CBA}" type="pres">
      <dgm:prSet presAssocID="{DAE5CDDF-9A4F-4401-96C4-73D58B66D009}" presName="node" presStyleLbl="node1" presStyleIdx="0" presStyleCnt="4">
        <dgm:presLayoutVars>
          <dgm:bulletEnabled val="1"/>
        </dgm:presLayoutVars>
      </dgm:prSet>
      <dgm:spPr/>
      <dgm:t>
        <a:bodyPr/>
        <a:lstStyle/>
        <a:p>
          <a:endParaRPr lang="en-US"/>
        </a:p>
      </dgm:t>
    </dgm:pt>
    <dgm:pt modelId="{4E6E2B21-68B0-4494-8BD2-4672DC3737F0}" type="pres">
      <dgm:prSet presAssocID="{DAE5CDDF-9A4F-4401-96C4-73D58B66D009}" presName="dummy" presStyleCnt="0"/>
      <dgm:spPr/>
    </dgm:pt>
    <dgm:pt modelId="{CD3D25B3-FC1C-467F-BD5A-CBCB9FF9FDE0}" type="pres">
      <dgm:prSet presAssocID="{7B682F60-B589-4F5E-AD25-D801BB4A8733}" presName="sibTrans" presStyleLbl="sibTrans2D1" presStyleIdx="0" presStyleCnt="4"/>
      <dgm:spPr/>
      <dgm:t>
        <a:bodyPr/>
        <a:lstStyle/>
        <a:p>
          <a:endParaRPr lang="en-US"/>
        </a:p>
      </dgm:t>
    </dgm:pt>
    <dgm:pt modelId="{EEC0747A-8578-40E1-8051-01796A286323}" type="pres">
      <dgm:prSet presAssocID="{F5C315B5-7A05-4011-A0F2-8066000E7D1D}" presName="node" presStyleLbl="node1" presStyleIdx="1" presStyleCnt="4">
        <dgm:presLayoutVars>
          <dgm:bulletEnabled val="1"/>
        </dgm:presLayoutVars>
      </dgm:prSet>
      <dgm:spPr/>
      <dgm:t>
        <a:bodyPr/>
        <a:lstStyle/>
        <a:p>
          <a:endParaRPr lang="en-US"/>
        </a:p>
      </dgm:t>
    </dgm:pt>
    <dgm:pt modelId="{49ACB172-E8D6-4E6F-967F-AEBD69C1795D}" type="pres">
      <dgm:prSet presAssocID="{F5C315B5-7A05-4011-A0F2-8066000E7D1D}" presName="dummy" presStyleCnt="0"/>
      <dgm:spPr/>
    </dgm:pt>
    <dgm:pt modelId="{1C0FE4F2-2971-466D-9C96-53A3D57CE1FA}" type="pres">
      <dgm:prSet presAssocID="{267F0D42-12B4-403E-A0FB-FDCB842FB095}" presName="sibTrans" presStyleLbl="sibTrans2D1" presStyleIdx="1" presStyleCnt="4"/>
      <dgm:spPr/>
      <dgm:t>
        <a:bodyPr/>
        <a:lstStyle/>
        <a:p>
          <a:endParaRPr lang="en-US"/>
        </a:p>
      </dgm:t>
    </dgm:pt>
    <dgm:pt modelId="{6A7C4226-7817-4297-9A12-06A0D3E09426}" type="pres">
      <dgm:prSet presAssocID="{1C8169BA-092C-4BF7-B7AC-C0C8A84E2831}" presName="node" presStyleLbl="node1" presStyleIdx="2" presStyleCnt="4">
        <dgm:presLayoutVars>
          <dgm:bulletEnabled val="1"/>
        </dgm:presLayoutVars>
      </dgm:prSet>
      <dgm:spPr/>
      <dgm:t>
        <a:bodyPr/>
        <a:lstStyle/>
        <a:p>
          <a:endParaRPr lang="en-US"/>
        </a:p>
      </dgm:t>
    </dgm:pt>
    <dgm:pt modelId="{A55ADA7B-F9D0-439A-B464-CAB449606509}" type="pres">
      <dgm:prSet presAssocID="{1C8169BA-092C-4BF7-B7AC-C0C8A84E2831}" presName="dummy" presStyleCnt="0"/>
      <dgm:spPr/>
    </dgm:pt>
    <dgm:pt modelId="{DE5D097F-D469-4232-AB9C-168E4BBA7463}" type="pres">
      <dgm:prSet presAssocID="{3E3C1547-F27E-47F1-98DC-B5285A2B0BE4}" presName="sibTrans" presStyleLbl="sibTrans2D1" presStyleIdx="2" presStyleCnt="4"/>
      <dgm:spPr/>
      <dgm:t>
        <a:bodyPr/>
        <a:lstStyle/>
        <a:p>
          <a:endParaRPr lang="en-US"/>
        </a:p>
      </dgm:t>
    </dgm:pt>
    <dgm:pt modelId="{8DBD71BE-1026-4D97-BC73-22E1B4F18AF0}" type="pres">
      <dgm:prSet presAssocID="{36768577-E268-4FF5-836E-70F264EE6870}" presName="node" presStyleLbl="node1" presStyleIdx="3" presStyleCnt="4">
        <dgm:presLayoutVars>
          <dgm:bulletEnabled val="1"/>
        </dgm:presLayoutVars>
      </dgm:prSet>
      <dgm:spPr/>
      <dgm:t>
        <a:bodyPr/>
        <a:lstStyle/>
        <a:p>
          <a:endParaRPr lang="en-US"/>
        </a:p>
      </dgm:t>
    </dgm:pt>
    <dgm:pt modelId="{E57D6B4B-8BB8-46E3-A292-00F74A264B5C}" type="pres">
      <dgm:prSet presAssocID="{36768577-E268-4FF5-836E-70F264EE6870}" presName="dummy" presStyleCnt="0"/>
      <dgm:spPr/>
    </dgm:pt>
    <dgm:pt modelId="{D6DE1DC0-4557-42AB-A5AD-45525C291431}" type="pres">
      <dgm:prSet presAssocID="{44AFC455-8C80-42FB-979C-764E13EAED43}" presName="sibTrans" presStyleLbl="sibTrans2D1" presStyleIdx="3" presStyleCnt="4"/>
      <dgm:spPr/>
      <dgm:t>
        <a:bodyPr/>
        <a:lstStyle/>
        <a:p>
          <a:endParaRPr lang="en-US"/>
        </a:p>
      </dgm:t>
    </dgm:pt>
  </dgm:ptLst>
  <dgm:cxnLst>
    <dgm:cxn modelId="{807CBB00-DF09-4138-A638-AFF3BFF42027}" type="presOf" srcId="{8EF7CCD4-3179-4350-94AE-84F36FBEA28E}" destId="{B0B313C1-5E27-4B69-8C24-B94A0BF7989D}" srcOrd="0" destOrd="0" presId="urn:microsoft.com/office/officeart/2005/8/layout/radial6"/>
    <dgm:cxn modelId="{78BDD771-A09D-476C-A483-5E0421D850AB}" type="presOf" srcId="{69C98681-B267-458C-ABF1-4C646F79FC69}" destId="{75E12069-0AE8-4284-8529-68EE87A2311B}" srcOrd="0" destOrd="0" presId="urn:microsoft.com/office/officeart/2005/8/layout/radial6"/>
    <dgm:cxn modelId="{03EC32FD-2E6D-409B-A184-35753EA99F14}" type="presOf" srcId="{3E3C1547-F27E-47F1-98DC-B5285A2B0BE4}" destId="{DE5D097F-D469-4232-AB9C-168E4BBA7463}" srcOrd="0" destOrd="0" presId="urn:microsoft.com/office/officeart/2005/8/layout/radial6"/>
    <dgm:cxn modelId="{7B360DD8-0C82-47AA-AA66-07073AFD2F5A}" type="presOf" srcId="{267F0D42-12B4-403E-A0FB-FDCB842FB095}" destId="{1C0FE4F2-2971-466D-9C96-53A3D57CE1FA}" srcOrd="0" destOrd="0" presId="urn:microsoft.com/office/officeart/2005/8/layout/radial6"/>
    <dgm:cxn modelId="{C3A415CC-3B5F-4D06-91AB-F48923B76D9B}" type="presOf" srcId="{F5C315B5-7A05-4011-A0F2-8066000E7D1D}" destId="{EEC0747A-8578-40E1-8051-01796A286323}" srcOrd="0" destOrd="0" presId="urn:microsoft.com/office/officeart/2005/8/layout/radial6"/>
    <dgm:cxn modelId="{DA8D9AC0-1236-4D46-A185-57AD51ABB04B}" type="presOf" srcId="{7B682F60-B589-4F5E-AD25-D801BB4A8733}" destId="{CD3D25B3-FC1C-467F-BD5A-CBCB9FF9FDE0}" srcOrd="0" destOrd="0" presId="urn:microsoft.com/office/officeart/2005/8/layout/radial6"/>
    <dgm:cxn modelId="{A43F1EAE-409A-48A3-97BA-E79079214CFA}" srcId="{69C98681-B267-458C-ABF1-4C646F79FC69}" destId="{F5C315B5-7A05-4011-A0F2-8066000E7D1D}" srcOrd="1" destOrd="0" parTransId="{A9B48365-20A6-4A81-B169-2DA9FD6CC6D7}" sibTransId="{267F0D42-12B4-403E-A0FB-FDCB842FB095}"/>
    <dgm:cxn modelId="{0292C561-A829-4C22-9230-DD6EE7E17775}" type="presOf" srcId="{DAE5CDDF-9A4F-4401-96C4-73D58B66D009}" destId="{FFC884F6-E6E6-46B8-9C69-F8A0D5126CBA}" srcOrd="0" destOrd="0" presId="urn:microsoft.com/office/officeart/2005/8/layout/radial6"/>
    <dgm:cxn modelId="{4BE9FA03-F692-457E-A612-A884C535BE77}" type="presOf" srcId="{36768577-E268-4FF5-836E-70F264EE6870}" destId="{8DBD71BE-1026-4D97-BC73-22E1B4F18AF0}" srcOrd="0" destOrd="0" presId="urn:microsoft.com/office/officeart/2005/8/layout/radial6"/>
    <dgm:cxn modelId="{A2FDF9E8-55E7-44CE-B1BA-8B7FB25C62EF}" srcId="{8EF7CCD4-3179-4350-94AE-84F36FBEA28E}" destId="{69C98681-B267-458C-ABF1-4C646F79FC69}" srcOrd="0" destOrd="0" parTransId="{26217C5A-6DEA-4F28-B795-6F1693F1ED42}" sibTransId="{DC99886E-4C6F-4215-B600-319E6B000D24}"/>
    <dgm:cxn modelId="{9CD0B6D2-31CC-4909-AA4F-28E1C99B89CC}" srcId="{69C98681-B267-458C-ABF1-4C646F79FC69}" destId="{36768577-E268-4FF5-836E-70F264EE6870}" srcOrd="3" destOrd="0" parTransId="{7F1FC0F3-925D-47AC-AE09-E2A096B193A9}" sibTransId="{44AFC455-8C80-42FB-979C-764E13EAED43}"/>
    <dgm:cxn modelId="{6A8C2BE1-38DB-4B44-B548-5DF67FE3CC4E}" srcId="{69C98681-B267-458C-ABF1-4C646F79FC69}" destId="{DAE5CDDF-9A4F-4401-96C4-73D58B66D009}" srcOrd="0" destOrd="0" parTransId="{CCFEA200-B62F-4708-A08E-C5A507B6A53C}" sibTransId="{7B682F60-B589-4F5E-AD25-D801BB4A8733}"/>
    <dgm:cxn modelId="{FBB3D724-752F-47BD-A1A7-E5C2FA898132}" srcId="{69C98681-B267-458C-ABF1-4C646F79FC69}" destId="{1C8169BA-092C-4BF7-B7AC-C0C8A84E2831}" srcOrd="2" destOrd="0" parTransId="{5C26C067-4D6D-4E37-BBE3-7EB8BA5DDD3C}" sibTransId="{3E3C1547-F27E-47F1-98DC-B5285A2B0BE4}"/>
    <dgm:cxn modelId="{FA0C0243-B2BC-412A-805E-C893877197C9}" type="presOf" srcId="{44AFC455-8C80-42FB-979C-764E13EAED43}" destId="{D6DE1DC0-4557-42AB-A5AD-45525C291431}" srcOrd="0" destOrd="0" presId="urn:microsoft.com/office/officeart/2005/8/layout/radial6"/>
    <dgm:cxn modelId="{1FECD6CF-58AB-4987-AEDA-FB0D09FCD5E0}" type="presOf" srcId="{1C8169BA-092C-4BF7-B7AC-C0C8A84E2831}" destId="{6A7C4226-7817-4297-9A12-06A0D3E09426}" srcOrd="0" destOrd="0" presId="urn:microsoft.com/office/officeart/2005/8/layout/radial6"/>
    <dgm:cxn modelId="{034621D9-7DE4-4BC5-ABF2-6260C3CA220E}" type="presParOf" srcId="{B0B313C1-5E27-4B69-8C24-B94A0BF7989D}" destId="{75E12069-0AE8-4284-8529-68EE87A2311B}" srcOrd="0" destOrd="0" presId="urn:microsoft.com/office/officeart/2005/8/layout/radial6"/>
    <dgm:cxn modelId="{AF16612C-6E4E-463B-9D54-7BFBA38DF877}" type="presParOf" srcId="{B0B313C1-5E27-4B69-8C24-B94A0BF7989D}" destId="{FFC884F6-E6E6-46B8-9C69-F8A0D5126CBA}" srcOrd="1" destOrd="0" presId="urn:microsoft.com/office/officeart/2005/8/layout/radial6"/>
    <dgm:cxn modelId="{EF36A86C-D46F-4D76-BED3-2216CF222536}" type="presParOf" srcId="{B0B313C1-5E27-4B69-8C24-B94A0BF7989D}" destId="{4E6E2B21-68B0-4494-8BD2-4672DC3737F0}" srcOrd="2" destOrd="0" presId="urn:microsoft.com/office/officeart/2005/8/layout/radial6"/>
    <dgm:cxn modelId="{1C5AA46E-9DE4-4C31-A401-9B2FC60A99AD}" type="presParOf" srcId="{B0B313C1-5E27-4B69-8C24-B94A0BF7989D}" destId="{CD3D25B3-FC1C-467F-BD5A-CBCB9FF9FDE0}" srcOrd="3" destOrd="0" presId="urn:microsoft.com/office/officeart/2005/8/layout/radial6"/>
    <dgm:cxn modelId="{1050D843-9C34-402D-A306-3E643B08D24F}" type="presParOf" srcId="{B0B313C1-5E27-4B69-8C24-B94A0BF7989D}" destId="{EEC0747A-8578-40E1-8051-01796A286323}" srcOrd="4" destOrd="0" presId="urn:microsoft.com/office/officeart/2005/8/layout/radial6"/>
    <dgm:cxn modelId="{895BB0FB-5FF1-460C-AFBF-49079C3CFF0E}" type="presParOf" srcId="{B0B313C1-5E27-4B69-8C24-B94A0BF7989D}" destId="{49ACB172-E8D6-4E6F-967F-AEBD69C1795D}" srcOrd="5" destOrd="0" presId="urn:microsoft.com/office/officeart/2005/8/layout/radial6"/>
    <dgm:cxn modelId="{D3523868-BEB2-4930-BFD4-C0210846E5B2}" type="presParOf" srcId="{B0B313C1-5E27-4B69-8C24-B94A0BF7989D}" destId="{1C0FE4F2-2971-466D-9C96-53A3D57CE1FA}" srcOrd="6" destOrd="0" presId="urn:microsoft.com/office/officeart/2005/8/layout/radial6"/>
    <dgm:cxn modelId="{0A541B4A-6CF9-46C8-9BC2-3A7E4E706B9D}" type="presParOf" srcId="{B0B313C1-5E27-4B69-8C24-B94A0BF7989D}" destId="{6A7C4226-7817-4297-9A12-06A0D3E09426}" srcOrd="7" destOrd="0" presId="urn:microsoft.com/office/officeart/2005/8/layout/radial6"/>
    <dgm:cxn modelId="{B03B7599-E22C-45ED-A0F6-243C930E9DD1}" type="presParOf" srcId="{B0B313C1-5E27-4B69-8C24-B94A0BF7989D}" destId="{A55ADA7B-F9D0-439A-B464-CAB449606509}" srcOrd="8" destOrd="0" presId="urn:microsoft.com/office/officeart/2005/8/layout/radial6"/>
    <dgm:cxn modelId="{B1094942-9EF4-4DB1-837A-DC41490078A5}" type="presParOf" srcId="{B0B313C1-5E27-4B69-8C24-B94A0BF7989D}" destId="{DE5D097F-D469-4232-AB9C-168E4BBA7463}" srcOrd="9" destOrd="0" presId="urn:microsoft.com/office/officeart/2005/8/layout/radial6"/>
    <dgm:cxn modelId="{44A21F3E-C7EE-4229-B535-92C20897A5E1}" type="presParOf" srcId="{B0B313C1-5E27-4B69-8C24-B94A0BF7989D}" destId="{8DBD71BE-1026-4D97-BC73-22E1B4F18AF0}" srcOrd="10" destOrd="0" presId="urn:microsoft.com/office/officeart/2005/8/layout/radial6"/>
    <dgm:cxn modelId="{B8C98516-2A40-4441-AA48-D4C29D69E3E5}" type="presParOf" srcId="{B0B313C1-5E27-4B69-8C24-B94A0BF7989D}" destId="{E57D6B4B-8BB8-46E3-A292-00F74A264B5C}" srcOrd="11" destOrd="0" presId="urn:microsoft.com/office/officeart/2005/8/layout/radial6"/>
    <dgm:cxn modelId="{5A7D241D-26CC-4B6B-ADDF-447500EDB121}" type="presParOf" srcId="{B0B313C1-5E27-4B69-8C24-B94A0BF7989D}" destId="{D6DE1DC0-4557-42AB-A5AD-45525C291431}" srcOrd="12" destOrd="0" presId="urn:microsoft.com/office/officeart/2005/8/layout/radial6"/>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F7CCD4-3179-4350-94AE-84F36FBEA28E}" type="doc">
      <dgm:prSet loTypeId="urn:microsoft.com/office/officeart/2005/8/layout/radial6" loCatId="cycle" qsTypeId="urn:microsoft.com/office/officeart/2005/8/quickstyle/3d3" qsCatId="3D" csTypeId="urn:microsoft.com/office/officeart/2005/8/colors/accent6_4" csCatId="accent6" phldr="1"/>
      <dgm:spPr/>
      <dgm:t>
        <a:bodyPr/>
        <a:lstStyle/>
        <a:p>
          <a:endParaRPr lang="en-US"/>
        </a:p>
      </dgm:t>
    </dgm:pt>
    <dgm:pt modelId="{69C98681-B267-458C-ABF1-4C646F79FC69}">
      <dgm:prSet phldrT="[Text]" custT="1"/>
      <dgm:spPr>
        <a:solidFill>
          <a:schemeClr val="bg1">
            <a:lumMod val="75000"/>
          </a:schemeClr>
        </a:solidFill>
      </dgm:spPr>
      <dgm:t>
        <a:bodyPr/>
        <a:lstStyle/>
        <a:p>
          <a:r>
            <a:rPr lang="en-US" sz="1800" b="1" dirty="0" smtClean="0"/>
            <a:t>School of Education</a:t>
          </a:r>
        </a:p>
        <a:p>
          <a:r>
            <a:rPr lang="en-US" sz="1800" dirty="0" smtClean="0"/>
            <a:t>New Vision:</a:t>
          </a:r>
        </a:p>
        <a:p>
          <a:r>
            <a:rPr lang="en-US" sz="1800" dirty="0" smtClean="0"/>
            <a:t>Inclusive Urban Education</a:t>
          </a:r>
        </a:p>
      </dgm:t>
    </dgm:pt>
    <dgm:pt modelId="{26217C5A-6DEA-4F28-B795-6F1693F1ED42}" type="parTrans" cxnId="{A2FDF9E8-55E7-44CE-B1BA-8B7FB25C62EF}">
      <dgm:prSet/>
      <dgm:spPr/>
      <dgm:t>
        <a:bodyPr/>
        <a:lstStyle/>
        <a:p>
          <a:endParaRPr lang="en-US"/>
        </a:p>
      </dgm:t>
    </dgm:pt>
    <dgm:pt modelId="{DC99886E-4C6F-4215-B600-319E6B000D24}" type="sibTrans" cxnId="{A2FDF9E8-55E7-44CE-B1BA-8B7FB25C62EF}">
      <dgm:prSet/>
      <dgm:spPr/>
      <dgm:t>
        <a:bodyPr/>
        <a:lstStyle/>
        <a:p>
          <a:endParaRPr lang="en-US"/>
        </a:p>
      </dgm:t>
    </dgm:pt>
    <dgm:pt modelId="{DAE5CDDF-9A4F-4401-96C4-73D58B66D009}">
      <dgm:prSet phldrT="[Text]"/>
      <dgm:spPr>
        <a:solidFill>
          <a:schemeClr val="bg1">
            <a:lumMod val="75000"/>
          </a:schemeClr>
        </a:solidFill>
      </dgm:spPr>
      <dgm:t>
        <a:bodyPr/>
        <a:lstStyle/>
        <a:p>
          <a:r>
            <a:rPr lang="en-US" dirty="0" smtClean="0"/>
            <a:t>Internal Realignment of Goals</a:t>
          </a:r>
          <a:endParaRPr lang="en-US" dirty="0"/>
        </a:p>
      </dgm:t>
    </dgm:pt>
    <dgm:pt modelId="{CCFEA200-B62F-4708-A08E-C5A507B6A53C}" type="parTrans" cxnId="{6A8C2BE1-38DB-4B44-B548-5DF67FE3CC4E}">
      <dgm:prSet/>
      <dgm:spPr/>
      <dgm:t>
        <a:bodyPr/>
        <a:lstStyle/>
        <a:p>
          <a:endParaRPr lang="en-US"/>
        </a:p>
      </dgm:t>
    </dgm:pt>
    <dgm:pt modelId="{7B682F60-B589-4F5E-AD25-D801BB4A8733}" type="sibTrans" cxnId="{6A8C2BE1-38DB-4B44-B548-5DF67FE3CC4E}">
      <dgm:prSet/>
      <dgm:spPr>
        <a:solidFill>
          <a:schemeClr val="bg1">
            <a:lumMod val="75000"/>
          </a:schemeClr>
        </a:solidFill>
      </dgm:spPr>
      <dgm:t>
        <a:bodyPr/>
        <a:lstStyle/>
        <a:p>
          <a:endParaRPr lang="en-US"/>
        </a:p>
      </dgm:t>
    </dgm:pt>
    <dgm:pt modelId="{F5C315B5-7A05-4011-A0F2-8066000E7D1D}">
      <dgm:prSet phldrT="[Text]"/>
      <dgm:spPr>
        <a:solidFill>
          <a:srgbClr val="1E1E64"/>
        </a:solidFill>
      </dgm:spPr>
      <dgm:t>
        <a:bodyPr/>
        <a:lstStyle/>
        <a:p>
          <a:r>
            <a:rPr lang="en-US" dirty="0" smtClean="0"/>
            <a:t>Strengthen and Deepen Collaboration w/SCSD</a:t>
          </a:r>
          <a:endParaRPr lang="en-US" dirty="0"/>
        </a:p>
      </dgm:t>
    </dgm:pt>
    <dgm:pt modelId="{A9B48365-20A6-4A81-B169-2DA9FD6CC6D7}" type="parTrans" cxnId="{A43F1EAE-409A-48A3-97BA-E79079214CFA}">
      <dgm:prSet/>
      <dgm:spPr/>
      <dgm:t>
        <a:bodyPr/>
        <a:lstStyle/>
        <a:p>
          <a:endParaRPr lang="en-US"/>
        </a:p>
      </dgm:t>
    </dgm:pt>
    <dgm:pt modelId="{267F0D42-12B4-403E-A0FB-FDCB842FB095}" type="sibTrans" cxnId="{A43F1EAE-409A-48A3-97BA-E79079214CFA}">
      <dgm:prSet/>
      <dgm:spPr>
        <a:solidFill>
          <a:schemeClr val="bg1">
            <a:lumMod val="75000"/>
          </a:schemeClr>
        </a:solidFill>
      </dgm:spPr>
      <dgm:t>
        <a:bodyPr/>
        <a:lstStyle/>
        <a:p>
          <a:endParaRPr lang="en-US"/>
        </a:p>
      </dgm:t>
    </dgm:pt>
    <dgm:pt modelId="{1C8169BA-092C-4BF7-B7AC-C0C8A84E2831}">
      <dgm:prSet phldrT="[Text]"/>
      <dgm:spPr>
        <a:solidFill>
          <a:schemeClr val="bg1">
            <a:lumMod val="75000"/>
          </a:schemeClr>
        </a:solidFill>
      </dgm:spPr>
      <dgm:t>
        <a:bodyPr/>
        <a:lstStyle/>
        <a:p>
          <a:r>
            <a:rPr lang="en-US" dirty="0" smtClean="0"/>
            <a:t>Collaborate Across the University</a:t>
          </a:r>
          <a:endParaRPr lang="en-US" dirty="0"/>
        </a:p>
      </dgm:t>
    </dgm:pt>
    <dgm:pt modelId="{5C26C067-4D6D-4E37-BBE3-7EB8BA5DDD3C}" type="parTrans" cxnId="{FBB3D724-752F-47BD-A1A7-E5C2FA898132}">
      <dgm:prSet/>
      <dgm:spPr/>
      <dgm:t>
        <a:bodyPr/>
        <a:lstStyle/>
        <a:p>
          <a:endParaRPr lang="en-US"/>
        </a:p>
      </dgm:t>
    </dgm:pt>
    <dgm:pt modelId="{3E3C1547-F27E-47F1-98DC-B5285A2B0BE4}" type="sibTrans" cxnId="{FBB3D724-752F-47BD-A1A7-E5C2FA898132}">
      <dgm:prSet/>
      <dgm:spPr>
        <a:solidFill>
          <a:schemeClr val="bg1">
            <a:lumMod val="75000"/>
          </a:schemeClr>
        </a:solidFill>
      </dgm:spPr>
      <dgm:t>
        <a:bodyPr/>
        <a:lstStyle/>
        <a:p>
          <a:endParaRPr lang="en-US"/>
        </a:p>
      </dgm:t>
    </dgm:pt>
    <dgm:pt modelId="{36768577-E268-4FF5-836E-70F264EE6870}">
      <dgm:prSet phldrT="[Text]"/>
      <dgm:spPr>
        <a:solidFill>
          <a:schemeClr val="bg1">
            <a:lumMod val="75000"/>
          </a:schemeClr>
        </a:solidFill>
      </dgm:spPr>
      <dgm:t>
        <a:bodyPr/>
        <a:lstStyle/>
        <a:p>
          <a:r>
            <a:rPr lang="en-US" dirty="0" smtClean="0"/>
            <a:t>Leverage University Tenure Criteria &amp; Budget System</a:t>
          </a:r>
          <a:endParaRPr lang="en-US" dirty="0"/>
        </a:p>
      </dgm:t>
    </dgm:pt>
    <dgm:pt modelId="{7F1FC0F3-925D-47AC-AE09-E2A096B193A9}" type="parTrans" cxnId="{9CD0B6D2-31CC-4909-AA4F-28E1C99B89CC}">
      <dgm:prSet/>
      <dgm:spPr/>
      <dgm:t>
        <a:bodyPr/>
        <a:lstStyle/>
        <a:p>
          <a:endParaRPr lang="en-US"/>
        </a:p>
      </dgm:t>
    </dgm:pt>
    <dgm:pt modelId="{44AFC455-8C80-42FB-979C-764E13EAED43}" type="sibTrans" cxnId="{9CD0B6D2-31CC-4909-AA4F-28E1C99B89CC}">
      <dgm:prSet/>
      <dgm:spPr>
        <a:solidFill>
          <a:schemeClr val="bg1">
            <a:lumMod val="75000"/>
          </a:schemeClr>
        </a:solidFill>
      </dgm:spPr>
      <dgm:t>
        <a:bodyPr/>
        <a:lstStyle/>
        <a:p>
          <a:endParaRPr lang="en-US"/>
        </a:p>
      </dgm:t>
    </dgm:pt>
    <dgm:pt modelId="{B0B313C1-5E27-4B69-8C24-B94A0BF7989D}" type="pres">
      <dgm:prSet presAssocID="{8EF7CCD4-3179-4350-94AE-84F36FBEA28E}" presName="Name0" presStyleCnt="0">
        <dgm:presLayoutVars>
          <dgm:chMax val="1"/>
          <dgm:dir/>
          <dgm:animLvl val="ctr"/>
          <dgm:resizeHandles val="exact"/>
        </dgm:presLayoutVars>
      </dgm:prSet>
      <dgm:spPr/>
      <dgm:t>
        <a:bodyPr/>
        <a:lstStyle/>
        <a:p>
          <a:endParaRPr lang="en-US"/>
        </a:p>
      </dgm:t>
    </dgm:pt>
    <dgm:pt modelId="{75E12069-0AE8-4284-8529-68EE87A2311B}" type="pres">
      <dgm:prSet presAssocID="{69C98681-B267-458C-ABF1-4C646F79FC69}" presName="centerShape" presStyleLbl="node0" presStyleIdx="0" presStyleCnt="1"/>
      <dgm:spPr/>
      <dgm:t>
        <a:bodyPr/>
        <a:lstStyle/>
        <a:p>
          <a:endParaRPr lang="en-US"/>
        </a:p>
      </dgm:t>
    </dgm:pt>
    <dgm:pt modelId="{FFC884F6-E6E6-46B8-9C69-F8A0D5126CBA}" type="pres">
      <dgm:prSet presAssocID="{DAE5CDDF-9A4F-4401-96C4-73D58B66D009}" presName="node" presStyleLbl="node1" presStyleIdx="0" presStyleCnt="4">
        <dgm:presLayoutVars>
          <dgm:bulletEnabled val="1"/>
        </dgm:presLayoutVars>
      </dgm:prSet>
      <dgm:spPr/>
      <dgm:t>
        <a:bodyPr/>
        <a:lstStyle/>
        <a:p>
          <a:endParaRPr lang="en-US"/>
        </a:p>
      </dgm:t>
    </dgm:pt>
    <dgm:pt modelId="{4E6E2B21-68B0-4494-8BD2-4672DC3737F0}" type="pres">
      <dgm:prSet presAssocID="{DAE5CDDF-9A4F-4401-96C4-73D58B66D009}" presName="dummy" presStyleCnt="0"/>
      <dgm:spPr/>
    </dgm:pt>
    <dgm:pt modelId="{CD3D25B3-FC1C-467F-BD5A-CBCB9FF9FDE0}" type="pres">
      <dgm:prSet presAssocID="{7B682F60-B589-4F5E-AD25-D801BB4A8733}" presName="sibTrans" presStyleLbl="sibTrans2D1" presStyleIdx="0" presStyleCnt="4"/>
      <dgm:spPr/>
      <dgm:t>
        <a:bodyPr/>
        <a:lstStyle/>
        <a:p>
          <a:endParaRPr lang="en-US"/>
        </a:p>
      </dgm:t>
    </dgm:pt>
    <dgm:pt modelId="{EEC0747A-8578-40E1-8051-01796A286323}" type="pres">
      <dgm:prSet presAssocID="{F5C315B5-7A05-4011-A0F2-8066000E7D1D}" presName="node" presStyleLbl="node1" presStyleIdx="1" presStyleCnt="4">
        <dgm:presLayoutVars>
          <dgm:bulletEnabled val="1"/>
        </dgm:presLayoutVars>
      </dgm:prSet>
      <dgm:spPr/>
      <dgm:t>
        <a:bodyPr/>
        <a:lstStyle/>
        <a:p>
          <a:endParaRPr lang="en-US"/>
        </a:p>
      </dgm:t>
    </dgm:pt>
    <dgm:pt modelId="{49ACB172-E8D6-4E6F-967F-AEBD69C1795D}" type="pres">
      <dgm:prSet presAssocID="{F5C315B5-7A05-4011-A0F2-8066000E7D1D}" presName="dummy" presStyleCnt="0"/>
      <dgm:spPr/>
    </dgm:pt>
    <dgm:pt modelId="{1C0FE4F2-2971-466D-9C96-53A3D57CE1FA}" type="pres">
      <dgm:prSet presAssocID="{267F0D42-12B4-403E-A0FB-FDCB842FB095}" presName="sibTrans" presStyleLbl="sibTrans2D1" presStyleIdx="1" presStyleCnt="4"/>
      <dgm:spPr/>
      <dgm:t>
        <a:bodyPr/>
        <a:lstStyle/>
        <a:p>
          <a:endParaRPr lang="en-US"/>
        </a:p>
      </dgm:t>
    </dgm:pt>
    <dgm:pt modelId="{6A7C4226-7817-4297-9A12-06A0D3E09426}" type="pres">
      <dgm:prSet presAssocID="{1C8169BA-092C-4BF7-B7AC-C0C8A84E2831}" presName="node" presStyleLbl="node1" presStyleIdx="2" presStyleCnt="4">
        <dgm:presLayoutVars>
          <dgm:bulletEnabled val="1"/>
        </dgm:presLayoutVars>
      </dgm:prSet>
      <dgm:spPr/>
      <dgm:t>
        <a:bodyPr/>
        <a:lstStyle/>
        <a:p>
          <a:endParaRPr lang="en-US"/>
        </a:p>
      </dgm:t>
    </dgm:pt>
    <dgm:pt modelId="{A55ADA7B-F9D0-439A-B464-CAB449606509}" type="pres">
      <dgm:prSet presAssocID="{1C8169BA-092C-4BF7-B7AC-C0C8A84E2831}" presName="dummy" presStyleCnt="0"/>
      <dgm:spPr/>
    </dgm:pt>
    <dgm:pt modelId="{DE5D097F-D469-4232-AB9C-168E4BBA7463}" type="pres">
      <dgm:prSet presAssocID="{3E3C1547-F27E-47F1-98DC-B5285A2B0BE4}" presName="sibTrans" presStyleLbl="sibTrans2D1" presStyleIdx="2" presStyleCnt="4"/>
      <dgm:spPr/>
      <dgm:t>
        <a:bodyPr/>
        <a:lstStyle/>
        <a:p>
          <a:endParaRPr lang="en-US"/>
        </a:p>
      </dgm:t>
    </dgm:pt>
    <dgm:pt modelId="{8DBD71BE-1026-4D97-BC73-22E1B4F18AF0}" type="pres">
      <dgm:prSet presAssocID="{36768577-E268-4FF5-836E-70F264EE6870}" presName="node" presStyleLbl="node1" presStyleIdx="3" presStyleCnt="4">
        <dgm:presLayoutVars>
          <dgm:bulletEnabled val="1"/>
        </dgm:presLayoutVars>
      </dgm:prSet>
      <dgm:spPr/>
      <dgm:t>
        <a:bodyPr/>
        <a:lstStyle/>
        <a:p>
          <a:endParaRPr lang="en-US"/>
        </a:p>
      </dgm:t>
    </dgm:pt>
    <dgm:pt modelId="{E57D6B4B-8BB8-46E3-A292-00F74A264B5C}" type="pres">
      <dgm:prSet presAssocID="{36768577-E268-4FF5-836E-70F264EE6870}" presName="dummy" presStyleCnt="0"/>
      <dgm:spPr/>
    </dgm:pt>
    <dgm:pt modelId="{D6DE1DC0-4557-42AB-A5AD-45525C291431}" type="pres">
      <dgm:prSet presAssocID="{44AFC455-8C80-42FB-979C-764E13EAED43}" presName="sibTrans" presStyleLbl="sibTrans2D1" presStyleIdx="3" presStyleCnt="4"/>
      <dgm:spPr/>
      <dgm:t>
        <a:bodyPr/>
        <a:lstStyle/>
        <a:p>
          <a:endParaRPr lang="en-US"/>
        </a:p>
      </dgm:t>
    </dgm:pt>
  </dgm:ptLst>
  <dgm:cxnLst>
    <dgm:cxn modelId="{DD7973EA-4455-4AA8-A8FD-A4C5CAD25864}" type="presOf" srcId="{267F0D42-12B4-403E-A0FB-FDCB842FB095}" destId="{1C0FE4F2-2971-466D-9C96-53A3D57CE1FA}" srcOrd="0" destOrd="0" presId="urn:microsoft.com/office/officeart/2005/8/layout/radial6"/>
    <dgm:cxn modelId="{0894A216-14FE-4432-AD8E-0B0C159E19E2}" type="presOf" srcId="{DAE5CDDF-9A4F-4401-96C4-73D58B66D009}" destId="{FFC884F6-E6E6-46B8-9C69-F8A0D5126CBA}" srcOrd="0" destOrd="0" presId="urn:microsoft.com/office/officeart/2005/8/layout/radial6"/>
    <dgm:cxn modelId="{A43F1EAE-409A-48A3-97BA-E79079214CFA}" srcId="{69C98681-B267-458C-ABF1-4C646F79FC69}" destId="{F5C315B5-7A05-4011-A0F2-8066000E7D1D}" srcOrd="1" destOrd="0" parTransId="{A9B48365-20A6-4A81-B169-2DA9FD6CC6D7}" sibTransId="{267F0D42-12B4-403E-A0FB-FDCB842FB095}"/>
    <dgm:cxn modelId="{FA248DBC-F73C-4F4C-9B8F-8F75425618F7}" type="presOf" srcId="{F5C315B5-7A05-4011-A0F2-8066000E7D1D}" destId="{EEC0747A-8578-40E1-8051-01796A286323}" srcOrd="0" destOrd="0" presId="urn:microsoft.com/office/officeart/2005/8/layout/radial6"/>
    <dgm:cxn modelId="{F8B30EE7-3374-4F88-B7FA-32F2E6569A1F}" type="presOf" srcId="{7B682F60-B589-4F5E-AD25-D801BB4A8733}" destId="{CD3D25B3-FC1C-467F-BD5A-CBCB9FF9FDE0}" srcOrd="0" destOrd="0" presId="urn:microsoft.com/office/officeart/2005/8/layout/radial6"/>
    <dgm:cxn modelId="{52BA5ACC-6F0C-4912-A4CC-16D44C37D2B6}" type="presOf" srcId="{3E3C1547-F27E-47F1-98DC-B5285A2B0BE4}" destId="{DE5D097F-D469-4232-AB9C-168E4BBA7463}" srcOrd="0" destOrd="0" presId="urn:microsoft.com/office/officeart/2005/8/layout/radial6"/>
    <dgm:cxn modelId="{DD401E4F-157D-4B0A-97E3-62C22748181E}" type="presOf" srcId="{36768577-E268-4FF5-836E-70F264EE6870}" destId="{8DBD71BE-1026-4D97-BC73-22E1B4F18AF0}" srcOrd="0" destOrd="0" presId="urn:microsoft.com/office/officeart/2005/8/layout/radial6"/>
    <dgm:cxn modelId="{F270B3DA-C5EC-40C9-8873-DC749AB18FA6}" type="presOf" srcId="{44AFC455-8C80-42FB-979C-764E13EAED43}" destId="{D6DE1DC0-4557-42AB-A5AD-45525C291431}" srcOrd="0" destOrd="0" presId="urn:microsoft.com/office/officeart/2005/8/layout/radial6"/>
    <dgm:cxn modelId="{A2FDF9E8-55E7-44CE-B1BA-8B7FB25C62EF}" srcId="{8EF7CCD4-3179-4350-94AE-84F36FBEA28E}" destId="{69C98681-B267-458C-ABF1-4C646F79FC69}" srcOrd="0" destOrd="0" parTransId="{26217C5A-6DEA-4F28-B795-6F1693F1ED42}" sibTransId="{DC99886E-4C6F-4215-B600-319E6B000D24}"/>
    <dgm:cxn modelId="{6BDD6DDA-5C60-434D-BB9E-D452A35C1F89}" type="presOf" srcId="{69C98681-B267-458C-ABF1-4C646F79FC69}" destId="{75E12069-0AE8-4284-8529-68EE87A2311B}" srcOrd="0" destOrd="0" presId="urn:microsoft.com/office/officeart/2005/8/layout/radial6"/>
    <dgm:cxn modelId="{6799B48D-1BB9-4B4F-8E66-F90D147BEF25}" type="presOf" srcId="{8EF7CCD4-3179-4350-94AE-84F36FBEA28E}" destId="{B0B313C1-5E27-4B69-8C24-B94A0BF7989D}" srcOrd="0" destOrd="0" presId="urn:microsoft.com/office/officeart/2005/8/layout/radial6"/>
    <dgm:cxn modelId="{9CD0B6D2-31CC-4909-AA4F-28E1C99B89CC}" srcId="{69C98681-B267-458C-ABF1-4C646F79FC69}" destId="{36768577-E268-4FF5-836E-70F264EE6870}" srcOrd="3" destOrd="0" parTransId="{7F1FC0F3-925D-47AC-AE09-E2A096B193A9}" sibTransId="{44AFC455-8C80-42FB-979C-764E13EAED43}"/>
    <dgm:cxn modelId="{FD2E57E8-E2F6-46AA-97B3-3547B97E14B2}" type="presOf" srcId="{1C8169BA-092C-4BF7-B7AC-C0C8A84E2831}" destId="{6A7C4226-7817-4297-9A12-06A0D3E09426}" srcOrd="0" destOrd="0" presId="urn:microsoft.com/office/officeart/2005/8/layout/radial6"/>
    <dgm:cxn modelId="{6A8C2BE1-38DB-4B44-B548-5DF67FE3CC4E}" srcId="{69C98681-B267-458C-ABF1-4C646F79FC69}" destId="{DAE5CDDF-9A4F-4401-96C4-73D58B66D009}" srcOrd="0" destOrd="0" parTransId="{CCFEA200-B62F-4708-A08E-C5A507B6A53C}" sibTransId="{7B682F60-B589-4F5E-AD25-D801BB4A8733}"/>
    <dgm:cxn modelId="{FBB3D724-752F-47BD-A1A7-E5C2FA898132}" srcId="{69C98681-B267-458C-ABF1-4C646F79FC69}" destId="{1C8169BA-092C-4BF7-B7AC-C0C8A84E2831}" srcOrd="2" destOrd="0" parTransId="{5C26C067-4D6D-4E37-BBE3-7EB8BA5DDD3C}" sibTransId="{3E3C1547-F27E-47F1-98DC-B5285A2B0BE4}"/>
    <dgm:cxn modelId="{B493EAD7-319A-4A51-89BD-C0AD3FC78706}" type="presParOf" srcId="{B0B313C1-5E27-4B69-8C24-B94A0BF7989D}" destId="{75E12069-0AE8-4284-8529-68EE87A2311B}" srcOrd="0" destOrd="0" presId="urn:microsoft.com/office/officeart/2005/8/layout/radial6"/>
    <dgm:cxn modelId="{776FA723-CFEA-4C2E-B2BF-D69B7EFE7B36}" type="presParOf" srcId="{B0B313C1-5E27-4B69-8C24-B94A0BF7989D}" destId="{FFC884F6-E6E6-46B8-9C69-F8A0D5126CBA}" srcOrd="1" destOrd="0" presId="urn:microsoft.com/office/officeart/2005/8/layout/radial6"/>
    <dgm:cxn modelId="{680EFCE7-E99C-43EE-AEEB-E5107D32DDE9}" type="presParOf" srcId="{B0B313C1-5E27-4B69-8C24-B94A0BF7989D}" destId="{4E6E2B21-68B0-4494-8BD2-4672DC3737F0}" srcOrd="2" destOrd="0" presId="urn:microsoft.com/office/officeart/2005/8/layout/radial6"/>
    <dgm:cxn modelId="{83C75E7C-A357-416A-B3EB-B52EE8F95C45}" type="presParOf" srcId="{B0B313C1-5E27-4B69-8C24-B94A0BF7989D}" destId="{CD3D25B3-FC1C-467F-BD5A-CBCB9FF9FDE0}" srcOrd="3" destOrd="0" presId="urn:microsoft.com/office/officeart/2005/8/layout/radial6"/>
    <dgm:cxn modelId="{5DBF9540-AF45-4DBA-B28B-CBCD9DC0CE19}" type="presParOf" srcId="{B0B313C1-5E27-4B69-8C24-B94A0BF7989D}" destId="{EEC0747A-8578-40E1-8051-01796A286323}" srcOrd="4" destOrd="0" presId="urn:microsoft.com/office/officeart/2005/8/layout/radial6"/>
    <dgm:cxn modelId="{2814DBA8-EF82-4079-B357-C7803376520E}" type="presParOf" srcId="{B0B313C1-5E27-4B69-8C24-B94A0BF7989D}" destId="{49ACB172-E8D6-4E6F-967F-AEBD69C1795D}" srcOrd="5" destOrd="0" presId="urn:microsoft.com/office/officeart/2005/8/layout/radial6"/>
    <dgm:cxn modelId="{D15D4FD2-CEAB-4428-9B5A-5EE4D84E719B}" type="presParOf" srcId="{B0B313C1-5E27-4B69-8C24-B94A0BF7989D}" destId="{1C0FE4F2-2971-466D-9C96-53A3D57CE1FA}" srcOrd="6" destOrd="0" presId="urn:microsoft.com/office/officeart/2005/8/layout/radial6"/>
    <dgm:cxn modelId="{320D6A40-4367-4804-9425-615069F30B2B}" type="presParOf" srcId="{B0B313C1-5E27-4B69-8C24-B94A0BF7989D}" destId="{6A7C4226-7817-4297-9A12-06A0D3E09426}" srcOrd="7" destOrd="0" presId="urn:microsoft.com/office/officeart/2005/8/layout/radial6"/>
    <dgm:cxn modelId="{4152010F-CDE7-428B-A91A-7D630A408B2C}" type="presParOf" srcId="{B0B313C1-5E27-4B69-8C24-B94A0BF7989D}" destId="{A55ADA7B-F9D0-439A-B464-CAB449606509}" srcOrd="8" destOrd="0" presId="urn:microsoft.com/office/officeart/2005/8/layout/radial6"/>
    <dgm:cxn modelId="{3761410D-C2EF-460D-9BBE-3B5EFF0DBC27}" type="presParOf" srcId="{B0B313C1-5E27-4B69-8C24-B94A0BF7989D}" destId="{DE5D097F-D469-4232-AB9C-168E4BBA7463}" srcOrd="9" destOrd="0" presId="urn:microsoft.com/office/officeart/2005/8/layout/radial6"/>
    <dgm:cxn modelId="{B4869903-42FB-40DD-93E6-7E1D703429B5}" type="presParOf" srcId="{B0B313C1-5E27-4B69-8C24-B94A0BF7989D}" destId="{8DBD71BE-1026-4D97-BC73-22E1B4F18AF0}" srcOrd="10" destOrd="0" presId="urn:microsoft.com/office/officeart/2005/8/layout/radial6"/>
    <dgm:cxn modelId="{FD3E9B96-69B8-4490-B0C7-CF64C30C3D43}" type="presParOf" srcId="{B0B313C1-5E27-4B69-8C24-B94A0BF7989D}" destId="{E57D6B4B-8BB8-46E3-A292-00F74A264B5C}" srcOrd="11" destOrd="0" presId="urn:microsoft.com/office/officeart/2005/8/layout/radial6"/>
    <dgm:cxn modelId="{D970D9FA-1192-408C-8173-F320FC692877}" type="presParOf" srcId="{B0B313C1-5E27-4B69-8C24-B94A0BF7989D}" destId="{D6DE1DC0-4557-42AB-A5AD-45525C291431}" srcOrd="12" destOrd="0" presId="urn:microsoft.com/office/officeart/2005/8/layout/radial6"/>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F7CCD4-3179-4350-94AE-84F36FBEA28E}" type="doc">
      <dgm:prSet loTypeId="urn:microsoft.com/office/officeart/2005/8/layout/radial6" loCatId="cycle" qsTypeId="urn:microsoft.com/office/officeart/2005/8/quickstyle/3d3" qsCatId="3D" csTypeId="urn:microsoft.com/office/officeart/2005/8/colors/accent6_4" csCatId="accent6" phldr="1"/>
      <dgm:spPr/>
      <dgm:t>
        <a:bodyPr/>
        <a:lstStyle/>
        <a:p>
          <a:endParaRPr lang="en-US"/>
        </a:p>
      </dgm:t>
    </dgm:pt>
    <dgm:pt modelId="{69C98681-B267-458C-ABF1-4C646F79FC69}">
      <dgm:prSet phldrT="[Text]" custT="1"/>
      <dgm:spPr>
        <a:solidFill>
          <a:schemeClr val="bg1">
            <a:lumMod val="75000"/>
          </a:schemeClr>
        </a:solidFill>
      </dgm:spPr>
      <dgm:t>
        <a:bodyPr/>
        <a:lstStyle/>
        <a:p>
          <a:r>
            <a:rPr lang="en-US" sz="1800" b="1" dirty="0" smtClean="0"/>
            <a:t>School of Education</a:t>
          </a:r>
        </a:p>
        <a:p>
          <a:r>
            <a:rPr lang="en-US" sz="1800" dirty="0" smtClean="0"/>
            <a:t>New Vision:</a:t>
          </a:r>
        </a:p>
        <a:p>
          <a:r>
            <a:rPr lang="en-US" sz="1800" dirty="0" smtClean="0"/>
            <a:t>Inclusive Urban Education</a:t>
          </a:r>
        </a:p>
      </dgm:t>
    </dgm:pt>
    <dgm:pt modelId="{26217C5A-6DEA-4F28-B795-6F1693F1ED42}" type="parTrans" cxnId="{A2FDF9E8-55E7-44CE-B1BA-8B7FB25C62EF}">
      <dgm:prSet/>
      <dgm:spPr/>
      <dgm:t>
        <a:bodyPr/>
        <a:lstStyle/>
        <a:p>
          <a:endParaRPr lang="en-US"/>
        </a:p>
      </dgm:t>
    </dgm:pt>
    <dgm:pt modelId="{DC99886E-4C6F-4215-B600-319E6B000D24}" type="sibTrans" cxnId="{A2FDF9E8-55E7-44CE-B1BA-8B7FB25C62EF}">
      <dgm:prSet/>
      <dgm:spPr/>
      <dgm:t>
        <a:bodyPr/>
        <a:lstStyle/>
        <a:p>
          <a:endParaRPr lang="en-US"/>
        </a:p>
      </dgm:t>
    </dgm:pt>
    <dgm:pt modelId="{DAE5CDDF-9A4F-4401-96C4-73D58B66D009}">
      <dgm:prSet phldrT="[Text]"/>
      <dgm:spPr>
        <a:solidFill>
          <a:schemeClr val="bg1">
            <a:lumMod val="75000"/>
          </a:schemeClr>
        </a:solidFill>
      </dgm:spPr>
      <dgm:t>
        <a:bodyPr/>
        <a:lstStyle/>
        <a:p>
          <a:r>
            <a:rPr lang="en-US" dirty="0" smtClean="0"/>
            <a:t>Internal Realignment of Goals</a:t>
          </a:r>
          <a:endParaRPr lang="en-US" dirty="0"/>
        </a:p>
      </dgm:t>
    </dgm:pt>
    <dgm:pt modelId="{CCFEA200-B62F-4708-A08E-C5A507B6A53C}" type="parTrans" cxnId="{6A8C2BE1-38DB-4B44-B548-5DF67FE3CC4E}">
      <dgm:prSet/>
      <dgm:spPr/>
      <dgm:t>
        <a:bodyPr/>
        <a:lstStyle/>
        <a:p>
          <a:endParaRPr lang="en-US"/>
        </a:p>
      </dgm:t>
    </dgm:pt>
    <dgm:pt modelId="{7B682F60-B589-4F5E-AD25-D801BB4A8733}" type="sibTrans" cxnId="{6A8C2BE1-38DB-4B44-B548-5DF67FE3CC4E}">
      <dgm:prSet/>
      <dgm:spPr>
        <a:solidFill>
          <a:schemeClr val="bg1">
            <a:lumMod val="75000"/>
          </a:schemeClr>
        </a:solidFill>
      </dgm:spPr>
      <dgm:t>
        <a:bodyPr/>
        <a:lstStyle/>
        <a:p>
          <a:endParaRPr lang="en-US"/>
        </a:p>
      </dgm:t>
    </dgm:pt>
    <dgm:pt modelId="{F5C315B5-7A05-4011-A0F2-8066000E7D1D}">
      <dgm:prSet phldrT="[Text]"/>
      <dgm:spPr>
        <a:solidFill>
          <a:schemeClr val="bg1">
            <a:lumMod val="75000"/>
          </a:schemeClr>
        </a:solidFill>
      </dgm:spPr>
      <dgm:t>
        <a:bodyPr/>
        <a:lstStyle/>
        <a:p>
          <a:r>
            <a:rPr lang="en-US" dirty="0" smtClean="0"/>
            <a:t>Strengthen and Deepen Collaboration w/SCSD</a:t>
          </a:r>
          <a:endParaRPr lang="en-US" dirty="0"/>
        </a:p>
      </dgm:t>
    </dgm:pt>
    <dgm:pt modelId="{A9B48365-20A6-4A81-B169-2DA9FD6CC6D7}" type="parTrans" cxnId="{A43F1EAE-409A-48A3-97BA-E79079214CFA}">
      <dgm:prSet/>
      <dgm:spPr/>
      <dgm:t>
        <a:bodyPr/>
        <a:lstStyle/>
        <a:p>
          <a:endParaRPr lang="en-US"/>
        </a:p>
      </dgm:t>
    </dgm:pt>
    <dgm:pt modelId="{267F0D42-12B4-403E-A0FB-FDCB842FB095}" type="sibTrans" cxnId="{A43F1EAE-409A-48A3-97BA-E79079214CFA}">
      <dgm:prSet/>
      <dgm:spPr>
        <a:solidFill>
          <a:schemeClr val="bg1">
            <a:lumMod val="75000"/>
          </a:schemeClr>
        </a:solidFill>
      </dgm:spPr>
      <dgm:t>
        <a:bodyPr/>
        <a:lstStyle/>
        <a:p>
          <a:endParaRPr lang="en-US"/>
        </a:p>
      </dgm:t>
    </dgm:pt>
    <dgm:pt modelId="{1C8169BA-092C-4BF7-B7AC-C0C8A84E2831}">
      <dgm:prSet phldrT="[Text]"/>
      <dgm:spPr>
        <a:solidFill>
          <a:srgbClr val="1E1E64"/>
        </a:solidFill>
      </dgm:spPr>
      <dgm:t>
        <a:bodyPr/>
        <a:lstStyle/>
        <a:p>
          <a:r>
            <a:rPr lang="en-US" dirty="0" smtClean="0"/>
            <a:t>Collaborate Across the University</a:t>
          </a:r>
          <a:endParaRPr lang="en-US" dirty="0"/>
        </a:p>
      </dgm:t>
    </dgm:pt>
    <dgm:pt modelId="{5C26C067-4D6D-4E37-BBE3-7EB8BA5DDD3C}" type="parTrans" cxnId="{FBB3D724-752F-47BD-A1A7-E5C2FA898132}">
      <dgm:prSet/>
      <dgm:spPr/>
      <dgm:t>
        <a:bodyPr/>
        <a:lstStyle/>
        <a:p>
          <a:endParaRPr lang="en-US"/>
        </a:p>
      </dgm:t>
    </dgm:pt>
    <dgm:pt modelId="{3E3C1547-F27E-47F1-98DC-B5285A2B0BE4}" type="sibTrans" cxnId="{FBB3D724-752F-47BD-A1A7-E5C2FA898132}">
      <dgm:prSet/>
      <dgm:spPr>
        <a:solidFill>
          <a:schemeClr val="bg1">
            <a:lumMod val="75000"/>
          </a:schemeClr>
        </a:solidFill>
      </dgm:spPr>
      <dgm:t>
        <a:bodyPr/>
        <a:lstStyle/>
        <a:p>
          <a:endParaRPr lang="en-US"/>
        </a:p>
      </dgm:t>
    </dgm:pt>
    <dgm:pt modelId="{36768577-E268-4FF5-836E-70F264EE6870}">
      <dgm:prSet phldrT="[Text]"/>
      <dgm:spPr>
        <a:solidFill>
          <a:schemeClr val="bg1">
            <a:lumMod val="75000"/>
          </a:schemeClr>
        </a:solidFill>
      </dgm:spPr>
      <dgm:t>
        <a:bodyPr/>
        <a:lstStyle/>
        <a:p>
          <a:r>
            <a:rPr lang="en-US" dirty="0" smtClean="0"/>
            <a:t>Leverage University Tenure Criteria &amp; Budget System</a:t>
          </a:r>
          <a:endParaRPr lang="en-US" dirty="0"/>
        </a:p>
      </dgm:t>
    </dgm:pt>
    <dgm:pt modelId="{7F1FC0F3-925D-47AC-AE09-E2A096B193A9}" type="parTrans" cxnId="{9CD0B6D2-31CC-4909-AA4F-28E1C99B89CC}">
      <dgm:prSet/>
      <dgm:spPr/>
      <dgm:t>
        <a:bodyPr/>
        <a:lstStyle/>
        <a:p>
          <a:endParaRPr lang="en-US"/>
        </a:p>
      </dgm:t>
    </dgm:pt>
    <dgm:pt modelId="{44AFC455-8C80-42FB-979C-764E13EAED43}" type="sibTrans" cxnId="{9CD0B6D2-31CC-4909-AA4F-28E1C99B89CC}">
      <dgm:prSet/>
      <dgm:spPr>
        <a:solidFill>
          <a:schemeClr val="bg1">
            <a:lumMod val="75000"/>
          </a:schemeClr>
        </a:solidFill>
      </dgm:spPr>
      <dgm:t>
        <a:bodyPr/>
        <a:lstStyle/>
        <a:p>
          <a:endParaRPr lang="en-US"/>
        </a:p>
      </dgm:t>
    </dgm:pt>
    <dgm:pt modelId="{B0B313C1-5E27-4B69-8C24-B94A0BF7989D}" type="pres">
      <dgm:prSet presAssocID="{8EF7CCD4-3179-4350-94AE-84F36FBEA28E}" presName="Name0" presStyleCnt="0">
        <dgm:presLayoutVars>
          <dgm:chMax val="1"/>
          <dgm:dir/>
          <dgm:animLvl val="ctr"/>
          <dgm:resizeHandles val="exact"/>
        </dgm:presLayoutVars>
      </dgm:prSet>
      <dgm:spPr/>
      <dgm:t>
        <a:bodyPr/>
        <a:lstStyle/>
        <a:p>
          <a:endParaRPr lang="en-US"/>
        </a:p>
      </dgm:t>
    </dgm:pt>
    <dgm:pt modelId="{75E12069-0AE8-4284-8529-68EE87A2311B}" type="pres">
      <dgm:prSet presAssocID="{69C98681-B267-458C-ABF1-4C646F79FC69}" presName="centerShape" presStyleLbl="node0" presStyleIdx="0" presStyleCnt="1"/>
      <dgm:spPr/>
      <dgm:t>
        <a:bodyPr/>
        <a:lstStyle/>
        <a:p>
          <a:endParaRPr lang="en-US"/>
        </a:p>
      </dgm:t>
    </dgm:pt>
    <dgm:pt modelId="{FFC884F6-E6E6-46B8-9C69-F8A0D5126CBA}" type="pres">
      <dgm:prSet presAssocID="{DAE5CDDF-9A4F-4401-96C4-73D58B66D009}" presName="node" presStyleLbl="node1" presStyleIdx="0" presStyleCnt="4">
        <dgm:presLayoutVars>
          <dgm:bulletEnabled val="1"/>
        </dgm:presLayoutVars>
      </dgm:prSet>
      <dgm:spPr/>
      <dgm:t>
        <a:bodyPr/>
        <a:lstStyle/>
        <a:p>
          <a:endParaRPr lang="en-US"/>
        </a:p>
      </dgm:t>
    </dgm:pt>
    <dgm:pt modelId="{4E6E2B21-68B0-4494-8BD2-4672DC3737F0}" type="pres">
      <dgm:prSet presAssocID="{DAE5CDDF-9A4F-4401-96C4-73D58B66D009}" presName="dummy" presStyleCnt="0"/>
      <dgm:spPr/>
    </dgm:pt>
    <dgm:pt modelId="{CD3D25B3-FC1C-467F-BD5A-CBCB9FF9FDE0}" type="pres">
      <dgm:prSet presAssocID="{7B682F60-B589-4F5E-AD25-D801BB4A8733}" presName="sibTrans" presStyleLbl="sibTrans2D1" presStyleIdx="0" presStyleCnt="4"/>
      <dgm:spPr/>
      <dgm:t>
        <a:bodyPr/>
        <a:lstStyle/>
        <a:p>
          <a:endParaRPr lang="en-US"/>
        </a:p>
      </dgm:t>
    </dgm:pt>
    <dgm:pt modelId="{EEC0747A-8578-40E1-8051-01796A286323}" type="pres">
      <dgm:prSet presAssocID="{F5C315B5-7A05-4011-A0F2-8066000E7D1D}" presName="node" presStyleLbl="node1" presStyleIdx="1" presStyleCnt="4">
        <dgm:presLayoutVars>
          <dgm:bulletEnabled val="1"/>
        </dgm:presLayoutVars>
      </dgm:prSet>
      <dgm:spPr/>
      <dgm:t>
        <a:bodyPr/>
        <a:lstStyle/>
        <a:p>
          <a:endParaRPr lang="en-US"/>
        </a:p>
      </dgm:t>
    </dgm:pt>
    <dgm:pt modelId="{49ACB172-E8D6-4E6F-967F-AEBD69C1795D}" type="pres">
      <dgm:prSet presAssocID="{F5C315B5-7A05-4011-A0F2-8066000E7D1D}" presName="dummy" presStyleCnt="0"/>
      <dgm:spPr/>
    </dgm:pt>
    <dgm:pt modelId="{1C0FE4F2-2971-466D-9C96-53A3D57CE1FA}" type="pres">
      <dgm:prSet presAssocID="{267F0D42-12B4-403E-A0FB-FDCB842FB095}" presName="sibTrans" presStyleLbl="sibTrans2D1" presStyleIdx="1" presStyleCnt="4"/>
      <dgm:spPr/>
      <dgm:t>
        <a:bodyPr/>
        <a:lstStyle/>
        <a:p>
          <a:endParaRPr lang="en-US"/>
        </a:p>
      </dgm:t>
    </dgm:pt>
    <dgm:pt modelId="{6A7C4226-7817-4297-9A12-06A0D3E09426}" type="pres">
      <dgm:prSet presAssocID="{1C8169BA-092C-4BF7-B7AC-C0C8A84E2831}" presName="node" presStyleLbl="node1" presStyleIdx="2" presStyleCnt="4">
        <dgm:presLayoutVars>
          <dgm:bulletEnabled val="1"/>
        </dgm:presLayoutVars>
      </dgm:prSet>
      <dgm:spPr/>
      <dgm:t>
        <a:bodyPr/>
        <a:lstStyle/>
        <a:p>
          <a:endParaRPr lang="en-US"/>
        </a:p>
      </dgm:t>
    </dgm:pt>
    <dgm:pt modelId="{A55ADA7B-F9D0-439A-B464-CAB449606509}" type="pres">
      <dgm:prSet presAssocID="{1C8169BA-092C-4BF7-B7AC-C0C8A84E2831}" presName="dummy" presStyleCnt="0"/>
      <dgm:spPr/>
    </dgm:pt>
    <dgm:pt modelId="{DE5D097F-D469-4232-AB9C-168E4BBA7463}" type="pres">
      <dgm:prSet presAssocID="{3E3C1547-F27E-47F1-98DC-B5285A2B0BE4}" presName="sibTrans" presStyleLbl="sibTrans2D1" presStyleIdx="2" presStyleCnt="4"/>
      <dgm:spPr/>
      <dgm:t>
        <a:bodyPr/>
        <a:lstStyle/>
        <a:p>
          <a:endParaRPr lang="en-US"/>
        </a:p>
      </dgm:t>
    </dgm:pt>
    <dgm:pt modelId="{8DBD71BE-1026-4D97-BC73-22E1B4F18AF0}" type="pres">
      <dgm:prSet presAssocID="{36768577-E268-4FF5-836E-70F264EE6870}" presName="node" presStyleLbl="node1" presStyleIdx="3" presStyleCnt="4">
        <dgm:presLayoutVars>
          <dgm:bulletEnabled val="1"/>
        </dgm:presLayoutVars>
      </dgm:prSet>
      <dgm:spPr/>
      <dgm:t>
        <a:bodyPr/>
        <a:lstStyle/>
        <a:p>
          <a:endParaRPr lang="en-US"/>
        </a:p>
      </dgm:t>
    </dgm:pt>
    <dgm:pt modelId="{E57D6B4B-8BB8-46E3-A292-00F74A264B5C}" type="pres">
      <dgm:prSet presAssocID="{36768577-E268-4FF5-836E-70F264EE6870}" presName="dummy" presStyleCnt="0"/>
      <dgm:spPr/>
    </dgm:pt>
    <dgm:pt modelId="{D6DE1DC0-4557-42AB-A5AD-45525C291431}" type="pres">
      <dgm:prSet presAssocID="{44AFC455-8C80-42FB-979C-764E13EAED43}" presName="sibTrans" presStyleLbl="sibTrans2D1" presStyleIdx="3" presStyleCnt="4"/>
      <dgm:spPr/>
      <dgm:t>
        <a:bodyPr/>
        <a:lstStyle/>
        <a:p>
          <a:endParaRPr lang="en-US"/>
        </a:p>
      </dgm:t>
    </dgm:pt>
  </dgm:ptLst>
  <dgm:cxnLst>
    <dgm:cxn modelId="{5A58C955-0C61-4637-ABB7-06B38A39B6F2}" type="presOf" srcId="{F5C315B5-7A05-4011-A0F2-8066000E7D1D}" destId="{EEC0747A-8578-40E1-8051-01796A286323}" srcOrd="0" destOrd="0" presId="urn:microsoft.com/office/officeart/2005/8/layout/radial6"/>
    <dgm:cxn modelId="{0C6BA98D-4DC1-4587-96F3-0FEDC26CB0B1}" type="presOf" srcId="{36768577-E268-4FF5-836E-70F264EE6870}" destId="{8DBD71BE-1026-4D97-BC73-22E1B4F18AF0}" srcOrd="0" destOrd="0" presId="urn:microsoft.com/office/officeart/2005/8/layout/radial6"/>
    <dgm:cxn modelId="{F9B0548A-45CC-41EE-B329-3070948870CA}" type="presOf" srcId="{267F0D42-12B4-403E-A0FB-FDCB842FB095}" destId="{1C0FE4F2-2971-466D-9C96-53A3D57CE1FA}" srcOrd="0" destOrd="0" presId="urn:microsoft.com/office/officeart/2005/8/layout/radial6"/>
    <dgm:cxn modelId="{FBB3D724-752F-47BD-A1A7-E5C2FA898132}" srcId="{69C98681-B267-458C-ABF1-4C646F79FC69}" destId="{1C8169BA-092C-4BF7-B7AC-C0C8A84E2831}" srcOrd="2" destOrd="0" parTransId="{5C26C067-4D6D-4E37-BBE3-7EB8BA5DDD3C}" sibTransId="{3E3C1547-F27E-47F1-98DC-B5285A2B0BE4}"/>
    <dgm:cxn modelId="{C189FA81-A9A1-4D5E-9C97-47183B68F384}" type="presOf" srcId="{3E3C1547-F27E-47F1-98DC-B5285A2B0BE4}" destId="{DE5D097F-D469-4232-AB9C-168E4BBA7463}" srcOrd="0" destOrd="0" presId="urn:microsoft.com/office/officeart/2005/8/layout/radial6"/>
    <dgm:cxn modelId="{9CD0B6D2-31CC-4909-AA4F-28E1C99B89CC}" srcId="{69C98681-B267-458C-ABF1-4C646F79FC69}" destId="{36768577-E268-4FF5-836E-70F264EE6870}" srcOrd="3" destOrd="0" parTransId="{7F1FC0F3-925D-47AC-AE09-E2A096B193A9}" sibTransId="{44AFC455-8C80-42FB-979C-764E13EAED43}"/>
    <dgm:cxn modelId="{B199F163-92D2-4822-A04E-AF3A9EB47CE5}" type="presOf" srcId="{44AFC455-8C80-42FB-979C-764E13EAED43}" destId="{D6DE1DC0-4557-42AB-A5AD-45525C291431}" srcOrd="0" destOrd="0" presId="urn:microsoft.com/office/officeart/2005/8/layout/radial6"/>
    <dgm:cxn modelId="{2E8155B5-FBFE-482D-BC7D-4D7AD69EE948}" type="presOf" srcId="{1C8169BA-092C-4BF7-B7AC-C0C8A84E2831}" destId="{6A7C4226-7817-4297-9A12-06A0D3E09426}" srcOrd="0" destOrd="0" presId="urn:microsoft.com/office/officeart/2005/8/layout/radial6"/>
    <dgm:cxn modelId="{2E701921-03ED-42EC-AB66-66849B314D63}" type="presOf" srcId="{69C98681-B267-458C-ABF1-4C646F79FC69}" destId="{75E12069-0AE8-4284-8529-68EE87A2311B}" srcOrd="0" destOrd="0" presId="urn:microsoft.com/office/officeart/2005/8/layout/radial6"/>
    <dgm:cxn modelId="{6A8C2BE1-38DB-4B44-B548-5DF67FE3CC4E}" srcId="{69C98681-B267-458C-ABF1-4C646F79FC69}" destId="{DAE5CDDF-9A4F-4401-96C4-73D58B66D009}" srcOrd="0" destOrd="0" parTransId="{CCFEA200-B62F-4708-A08E-C5A507B6A53C}" sibTransId="{7B682F60-B589-4F5E-AD25-D801BB4A8733}"/>
    <dgm:cxn modelId="{AD2BBD02-998A-455F-B1D6-61CDFB6FF901}" type="presOf" srcId="{7B682F60-B589-4F5E-AD25-D801BB4A8733}" destId="{CD3D25B3-FC1C-467F-BD5A-CBCB9FF9FDE0}" srcOrd="0" destOrd="0" presId="urn:microsoft.com/office/officeart/2005/8/layout/radial6"/>
    <dgm:cxn modelId="{A43F1EAE-409A-48A3-97BA-E79079214CFA}" srcId="{69C98681-B267-458C-ABF1-4C646F79FC69}" destId="{F5C315B5-7A05-4011-A0F2-8066000E7D1D}" srcOrd="1" destOrd="0" parTransId="{A9B48365-20A6-4A81-B169-2DA9FD6CC6D7}" sibTransId="{267F0D42-12B4-403E-A0FB-FDCB842FB095}"/>
    <dgm:cxn modelId="{2D18F8A4-3248-4211-8CD5-3BE05BE92C05}" type="presOf" srcId="{DAE5CDDF-9A4F-4401-96C4-73D58B66D009}" destId="{FFC884F6-E6E6-46B8-9C69-F8A0D5126CBA}" srcOrd="0" destOrd="0" presId="urn:microsoft.com/office/officeart/2005/8/layout/radial6"/>
    <dgm:cxn modelId="{A2FDF9E8-55E7-44CE-B1BA-8B7FB25C62EF}" srcId="{8EF7CCD4-3179-4350-94AE-84F36FBEA28E}" destId="{69C98681-B267-458C-ABF1-4C646F79FC69}" srcOrd="0" destOrd="0" parTransId="{26217C5A-6DEA-4F28-B795-6F1693F1ED42}" sibTransId="{DC99886E-4C6F-4215-B600-319E6B000D24}"/>
    <dgm:cxn modelId="{7B4E5C73-7F15-4C29-B698-D99D25FF124E}" type="presOf" srcId="{8EF7CCD4-3179-4350-94AE-84F36FBEA28E}" destId="{B0B313C1-5E27-4B69-8C24-B94A0BF7989D}" srcOrd="0" destOrd="0" presId="urn:microsoft.com/office/officeart/2005/8/layout/radial6"/>
    <dgm:cxn modelId="{39E53BF9-0ECE-43C7-A5BE-F70BAA619260}" type="presParOf" srcId="{B0B313C1-5E27-4B69-8C24-B94A0BF7989D}" destId="{75E12069-0AE8-4284-8529-68EE87A2311B}" srcOrd="0" destOrd="0" presId="urn:microsoft.com/office/officeart/2005/8/layout/radial6"/>
    <dgm:cxn modelId="{F7AF23CB-23D1-48DE-A997-BEC76B842120}" type="presParOf" srcId="{B0B313C1-5E27-4B69-8C24-B94A0BF7989D}" destId="{FFC884F6-E6E6-46B8-9C69-F8A0D5126CBA}" srcOrd="1" destOrd="0" presId="urn:microsoft.com/office/officeart/2005/8/layout/radial6"/>
    <dgm:cxn modelId="{2E936AD9-9E25-43C0-BC55-12111C8A6A0C}" type="presParOf" srcId="{B0B313C1-5E27-4B69-8C24-B94A0BF7989D}" destId="{4E6E2B21-68B0-4494-8BD2-4672DC3737F0}" srcOrd="2" destOrd="0" presId="urn:microsoft.com/office/officeart/2005/8/layout/radial6"/>
    <dgm:cxn modelId="{E6AC791A-1D67-4F9C-A881-452A97F7A0C4}" type="presParOf" srcId="{B0B313C1-5E27-4B69-8C24-B94A0BF7989D}" destId="{CD3D25B3-FC1C-467F-BD5A-CBCB9FF9FDE0}" srcOrd="3" destOrd="0" presId="urn:microsoft.com/office/officeart/2005/8/layout/radial6"/>
    <dgm:cxn modelId="{2060B884-5F75-4412-9506-D2F9634BDB71}" type="presParOf" srcId="{B0B313C1-5E27-4B69-8C24-B94A0BF7989D}" destId="{EEC0747A-8578-40E1-8051-01796A286323}" srcOrd="4" destOrd="0" presId="urn:microsoft.com/office/officeart/2005/8/layout/radial6"/>
    <dgm:cxn modelId="{3AF138B1-6A06-4A48-9EA0-62F2F34A481A}" type="presParOf" srcId="{B0B313C1-5E27-4B69-8C24-B94A0BF7989D}" destId="{49ACB172-E8D6-4E6F-967F-AEBD69C1795D}" srcOrd="5" destOrd="0" presId="urn:microsoft.com/office/officeart/2005/8/layout/radial6"/>
    <dgm:cxn modelId="{9E5E1DC7-89AC-4D67-B6EC-9DC581F036BF}" type="presParOf" srcId="{B0B313C1-5E27-4B69-8C24-B94A0BF7989D}" destId="{1C0FE4F2-2971-466D-9C96-53A3D57CE1FA}" srcOrd="6" destOrd="0" presId="urn:microsoft.com/office/officeart/2005/8/layout/radial6"/>
    <dgm:cxn modelId="{DEB3AE86-FD9C-450A-AA3D-501FF2673CA9}" type="presParOf" srcId="{B0B313C1-5E27-4B69-8C24-B94A0BF7989D}" destId="{6A7C4226-7817-4297-9A12-06A0D3E09426}" srcOrd="7" destOrd="0" presId="urn:microsoft.com/office/officeart/2005/8/layout/radial6"/>
    <dgm:cxn modelId="{F8E31A26-F876-43D5-8D9A-023813CEA81E}" type="presParOf" srcId="{B0B313C1-5E27-4B69-8C24-B94A0BF7989D}" destId="{A55ADA7B-F9D0-439A-B464-CAB449606509}" srcOrd="8" destOrd="0" presId="urn:microsoft.com/office/officeart/2005/8/layout/radial6"/>
    <dgm:cxn modelId="{9524A287-8C37-420E-BD13-8F50768CC813}" type="presParOf" srcId="{B0B313C1-5E27-4B69-8C24-B94A0BF7989D}" destId="{DE5D097F-D469-4232-AB9C-168E4BBA7463}" srcOrd="9" destOrd="0" presId="urn:microsoft.com/office/officeart/2005/8/layout/radial6"/>
    <dgm:cxn modelId="{D141B77A-5049-4F95-9185-AF951CE560DB}" type="presParOf" srcId="{B0B313C1-5E27-4B69-8C24-B94A0BF7989D}" destId="{8DBD71BE-1026-4D97-BC73-22E1B4F18AF0}" srcOrd="10" destOrd="0" presId="urn:microsoft.com/office/officeart/2005/8/layout/radial6"/>
    <dgm:cxn modelId="{BEE1472D-197B-439B-8738-EE222F556CF4}" type="presParOf" srcId="{B0B313C1-5E27-4B69-8C24-B94A0BF7989D}" destId="{E57D6B4B-8BB8-46E3-A292-00F74A264B5C}" srcOrd="11" destOrd="0" presId="urn:microsoft.com/office/officeart/2005/8/layout/radial6"/>
    <dgm:cxn modelId="{A3F2B6E7-F5E1-4846-BD97-6A959F631753}" type="presParOf" srcId="{B0B313C1-5E27-4B69-8C24-B94A0BF7989D}" destId="{D6DE1DC0-4557-42AB-A5AD-45525C291431}" srcOrd="12" destOrd="0" presId="urn:microsoft.com/office/officeart/2005/8/layout/radial6"/>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F7CCD4-3179-4350-94AE-84F36FBEA28E}" type="doc">
      <dgm:prSet loTypeId="urn:microsoft.com/office/officeart/2005/8/layout/radial6" loCatId="cycle" qsTypeId="urn:microsoft.com/office/officeart/2005/8/quickstyle/3d3" qsCatId="3D" csTypeId="urn:microsoft.com/office/officeart/2005/8/colors/accent6_4" csCatId="accent6" phldr="1"/>
      <dgm:spPr/>
      <dgm:t>
        <a:bodyPr/>
        <a:lstStyle/>
        <a:p>
          <a:endParaRPr lang="en-US"/>
        </a:p>
      </dgm:t>
    </dgm:pt>
    <dgm:pt modelId="{69C98681-B267-458C-ABF1-4C646F79FC69}">
      <dgm:prSet phldrT="[Text]" custT="1"/>
      <dgm:spPr>
        <a:solidFill>
          <a:schemeClr val="bg1">
            <a:lumMod val="75000"/>
          </a:schemeClr>
        </a:solidFill>
      </dgm:spPr>
      <dgm:t>
        <a:bodyPr/>
        <a:lstStyle/>
        <a:p>
          <a:r>
            <a:rPr lang="en-US" sz="1800" b="1" dirty="0" smtClean="0"/>
            <a:t>School of Education</a:t>
          </a:r>
        </a:p>
        <a:p>
          <a:r>
            <a:rPr lang="en-US" sz="1800" dirty="0" smtClean="0"/>
            <a:t>New Vision:</a:t>
          </a:r>
        </a:p>
        <a:p>
          <a:r>
            <a:rPr lang="en-US" sz="1800" dirty="0" smtClean="0"/>
            <a:t>Inclusive Urban Education</a:t>
          </a:r>
        </a:p>
      </dgm:t>
    </dgm:pt>
    <dgm:pt modelId="{26217C5A-6DEA-4F28-B795-6F1693F1ED42}" type="parTrans" cxnId="{A2FDF9E8-55E7-44CE-B1BA-8B7FB25C62EF}">
      <dgm:prSet/>
      <dgm:spPr/>
      <dgm:t>
        <a:bodyPr/>
        <a:lstStyle/>
        <a:p>
          <a:endParaRPr lang="en-US"/>
        </a:p>
      </dgm:t>
    </dgm:pt>
    <dgm:pt modelId="{DC99886E-4C6F-4215-B600-319E6B000D24}" type="sibTrans" cxnId="{A2FDF9E8-55E7-44CE-B1BA-8B7FB25C62EF}">
      <dgm:prSet/>
      <dgm:spPr/>
      <dgm:t>
        <a:bodyPr/>
        <a:lstStyle/>
        <a:p>
          <a:endParaRPr lang="en-US"/>
        </a:p>
      </dgm:t>
    </dgm:pt>
    <dgm:pt modelId="{DAE5CDDF-9A4F-4401-96C4-73D58B66D009}">
      <dgm:prSet phldrT="[Text]"/>
      <dgm:spPr>
        <a:solidFill>
          <a:schemeClr val="bg1">
            <a:lumMod val="75000"/>
          </a:schemeClr>
        </a:solidFill>
      </dgm:spPr>
      <dgm:t>
        <a:bodyPr/>
        <a:lstStyle/>
        <a:p>
          <a:r>
            <a:rPr lang="en-US" dirty="0" smtClean="0"/>
            <a:t>Internal Realignment of Goals</a:t>
          </a:r>
          <a:endParaRPr lang="en-US" dirty="0"/>
        </a:p>
      </dgm:t>
    </dgm:pt>
    <dgm:pt modelId="{CCFEA200-B62F-4708-A08E-C5A507B6A53C}" type="parTrans" cxnId="{6A8C2BE1-38DB-4B44-B548-5DF67FE3CC4E}">
      <dgm:prSet/>
      <dgm:spPr/>
      <dgm:t>
        <a:bodyPr/>
        <a:lstStyle/>
        <a:p>
          <a:endParaRPr lang="en-US"/>
        </a:p>
      </dgm:t>
    </dgm:pt>
    <dgm:pt modelId="{7B682F60-B589-4F5E-AD25-D801BB4A8733}" type="sibTrans" cxnId="{6A8C2BE1-38DB-4B44-B548-5DF67FE3CC4E}">
      <dgm:prSet/>
      <dgm:spPr>
        <a:solidFill>
          <a:schemeClr val="bg1">
            <a:lumMod val="75000"/>
          </a:schemeClr>
        </a:solidFill>
      </dgm:spPr>
      <dgm:t>
        <a:bodyPr/>
        <a:lstStyle/>
        <a:p>
          <a:endParaRPr lang="en-US"/>
        </a:p>
      </dgm:t>
    </dgm:pt>
    <dgm:pt modelId="{F5C315B5-7A05-4011-A0F2-8066000E7D1D}">
      <dgm:prSet phldrT="[Text]"/>
      <dgm:spPr>
        <a:solidFill>
          <a:schemeClr val="bg1">
            <a:lumMod val="75000"/>
          </a:schemeClr>
        </a:solidFill>
      </dgm:spPr>
      <dgm:t>
        <a:bodyPr/>
        <a:lstStyle/>
        <a:p>
          <a:r>
            <a:rPr lang="en-US" dirty="0" smtClean="0"/>
            <a:t>Strengthen and Deepen Collaboration w/SCSD</a:t>
          </a:r>
          <a:endParaRPr lang="en-US" dirty="0"/>
        </a:p>
      </dgm:t>
    </dgm:pt>
    <dgm:pt modelId="{A9B48365-20A6-4A81-B169-2DA9FD6CC6D7}" type="parTrans" cxnId="{A43F1EAE-409A-48A3-97BA-E79079214CFA}">
      <dgm:prSet/>
      <dgm:spPr/>
      <dgm:t>
        <a:bodyPr/>
        <a:lstStyle/>
        <a:p>
          <a:endParaRPr lang="en-US"/>
        </a:p>
      </dgm:t>
    </dgm:pt>
    <dgm:pt modelId="{267F0D42-12B4-403E-A0FB-FDCB842FB095}" type="sibTrans" cxnId="{A43F1EAE-409A-48A3-97BA-E79079214CFA}">
      <dgm:prSet/>
      <dgm:spPr>
        <a:solidFill>
          <a:schemeClr val="bg1">
            <a:lumMod val="75000"/>
          </a:schemeClr>
        </a:solidFill>
      </dgm:spPr>
      <dgm:t>
        <a:bodyPr/>
        <a:lstStyle/>
        <a:p>
          <a:endParaRPr lang="en-US"/>
        </a:p>
      </dgm:t>
    </dgm:pt>
    <dgm:pt modelId="{1C8169BA-092C-4BF7-B7AC-C0C8A84E2831}">
      <dgm:prSet phldrT="[Text]"/>
      <dgm:spPr>
        <a:solidFill>
          <a:schemeClr val="bg1">
            <a:lumMod val="75000"/>
          </a:schemeClr>
        </a:solidFill>
      </dgm:spPr>
      <dgm:t>
        <a:bodyPr/>
        <a:lstStyle/>
        <a:p>
          <a:r>
            <a:rPr lang="en-US" dirty="0" smtClean="0"/>
            <a:t>Collaborate Across the University</a:t>
          </a:r>
          <a:endParaRPr lang="en-US" dirty="0"/>
        </a:p>
      </dgm:t>
    </dgm:pt>
    <dgm:pt modelId="{5C26C067-4D6D-4E37-BBE3-7EB8BA5DDD3C}" type="parTrans" cxnId="{FBB3D724-752F-47BD-A1A7-E5C2FA898132}">
      <dgm:prSet/>
      <dgm:spPr/>
      <dgm:t>
        <a:bodyPr/>
        <a:lstStyle/>
        <a:p>
          <a:endParaRPr lang="en-US"/>
        </a:p>
      </dgm:t>
    </dgm:pt>
    <dgm:pt modelId="{3E3C1547-F27E-47F1-98DC-B5285A2B0BE4}" type="sibTrans" cxnId="{FBB3D724-752F-47BD-A1A7-E5C2FA898132}">
      <dgm:prSet/>
      <dgm:spPr>
        <a:solidFill>
          <a:schemeClr val="bg1">
            <a:lumMod val="75000"/>
          </a:schemeClr>
        </a:solidFill>
      </dgm:spPr>
      <dgm:t>
        <a:bodyPr/>
        <a:lstStyle/>
        <a:p>
          <a:endParaRPr lang="en-US"/>
        </a:p>
      </dgm:t>
    </dgm:pt>
    <dgm:pt modelId="{36768577-E268-4FF5-836E-70F264EE6870}">
      <dgm:prSet phldrT="[Text]"/>
      <dgm:spPr>
        <a:solidFill>
          <a:srgbClr val="1E1E64"/>
        </a:solidFill>
      </dgm:spPr>
      <dgm:t>
        <a:bodyPr/>
        <a:lstStyle/>
        <a:p>
          <a:r>
            <a:rPr lang="en-US" dirty="0" smtClean="0"/>
            <a:t>Leverage University Tenure Criteria &amp; Budget System</a:t>
          </a:r>
          <a:endParaRPr lang="en-US" dirty="0"/>
        </a:p>
      </dgm:t>
    </dgm:pt>
    <dgm:pt modelId="{7F1FC0F3-925D-47AC-AE09-E2A096B193A9}" type="parTrans" cxnId="{9CD0B6D2-31CC-4909-AA4F-28E1C99B89CC}">
      <dgm:prSet/>
      <dgm:spPr/>
      <dgm:t>
        <a:bodyPr/>
        <a:lstStyle/>
        <a:p>
          <a:endParaRPr lang="en-US"/>
        </a:p>
      </dgm:t>
    </dgm:pt>
    <dgm:pt modelId="{44AFC455-8C80-42FB-979C-764E13EAED43}" type="sibTrans" cxnId="{9CD0B6D2-31CC-4909-AA4F-28E1C99B89CC}">
      <dgm:prSet/>
      <dgm:spPr>
        <a:solidFill>
          <a:schemeClr val="bg1">
            <a:lumMod val="75000"/>
          </a:schemeClr>
        </a:solidFill>
      </dgm:spPr>
      <dgm:t>
        <a:bodyPr/>
        <a:lstStyle/>
        <a:p>
          <a:endParaRPr lang="en-US"/>
        </a:p>
      </dgm:t>
    </dgm:pt>
    <dgm:pt modelId="{B0B313C1-5E27-4B69-8C24-B94A0BF7989D}" type="pres">
      <dgm:prSet presAssocID="{8EF7CCD4-3179-4350-94AE-84F36FBEA28E}" presName="Name0" presStyleCnt="0">
        <dgm:presLayoutVars>
          <dgm:chMax val="1"/>
          <dgm:dir/>
          <dgm:animLvl val="ctr"/>
          <dgm:resizeHandles val="exact"/>
        </dgm:presLayoutVars>
      </dgm:prSet>
      <dgm:spPr/>
      <dgm:t>
        <a:bodyPr/>
        <a:lstStyle/>
        <a:p>
          <a:endParaRPr lang="en-US"/>
        </a:p>
      </dgm:t>
    </dgm:pt>
    <dgm:pt modelId="{75E12069-0AE8-4284-8529-68EE87A2311B}" type="pres">
      <dgm:prSet presAssocID="{69C98681-B267-458C-ABF1-4C646F79FC69}" presName="centerShape" presStyleLbl="node0" presStyleIdx="0" presStyleCnt="1"/>
      <dgm:spPr/>
      <dgm:t>
        <a:bodyPr/>
        <a:lstStyle/>
        <a:p>
          <a:endParaRPr lang="en-US"/>
        </a:p>
      </dgm:t>
    </dgm:pt>
    <dgm:pt modelId="{FFC884F6-E6E6-46B8-9C69-F8A0D5126CBA}" type="pres">
      <dgm:prSet presAssocID="{DAE5CDDF-9A4F-4401-96C4-73D58B66D009}" presName="node" presStyleLbl="node1" presStyleIdx="0" presStyleCnt="4">
        <dgm:presLayoutVars>
          <dgm:bulletEnabled val="1"/>
        </dgm:presLayoutVars>
      </dgm:prSet>
      <dgm:spPr/>
      <dgm:t>
        <a:bodyPr/>
        <a:lstStyle/>
        <a:p>
          <a:endParaRPr lang="en-US"/>
        </a:p>
      </dgm:t>
    </dgm:pt>
    <dgm:pt modelId="{4E6E2B21-68B0-4494-8BD2-4672DC3737F0}" type="pres">
      <dgm:prSet presAssocID="{DAE5CDDF-9A4F-4401-96C4-73D58B66D009}" presName="dummy" presStyleCnt="0"/>
      <dgm:spPr/>
    </dgm:pt>
    <dgm:pt modelId="{CD3D25B3-FC1C-467F-BD5A-CBCB9FF9FDE0}" type="pres">
      <dgm:prSet presAssocID="{7B682F60-B589-4F5E-AD25-D801BB4A8733}" presName="sibTrans" presStyleLbl="sibTrans2D1" presStyleIdx="0" presStyleCnt="4"/>
      <dgm:spPr/>
      <dgm:t>
        <a:bodyPr/>
        <a:lstStyle/>
        <a:p>
          <a:endParaRPr lang="en-US"/>
        </a:p>
      </dgm:t>
    </dgm:pt>
    <dgm:pt modelId="{EEC0747A-8578-40E1-8051-01796A286323}" type="pres">
      <dgm:prSet presAssocID="{F5C315B5-7A05-4011-A0F2-8066000E7D1D}" presName="node" presStyleLbl="node1" presStyleIdx="1" presStyleCnt="4">
        <dgm:presLayoutVars>
          <dgm:bulletEnabled val="1"/>
        </dgm:presLayoutVars>
      </dgm:prSet>
      <dgm:spPr/>
      <dgm:t>
        <a:bodyPr/>
        <a:lstStyle/>
        <a:p>
          <a:endParaRPr lang="en-US"/>
        </a:p>
      </dgm:t>
    </dgm:pt>
    <dgm:pt modelId="{49ACB172-E8D6-4E6F-967F-AEBD69C1795D}" type="pres">
      <dgm:prSet presAssocID="{F5C315B5-7A05-4011-A0F2-8066000E7D1D}" presName="dummy" presStyleCnt="0"/>
      <dgm:spPr/>
    </dgm:pt>
    <dgm:pt modelId="{1C0FE4F2-2971-466D-9C96-53A3D57CE1FA}" type="pres">
      <dgm:prSet presAssocID="{267F0D42-12B4-403E-A0FB-FDCB842FB095}" presName="sibTrans" presStyleLbl="sibTrans2D1" presStyleIdx="1" presStyleCnt="4"/>
      <dgm:spPr/>
      <dgm:t>
        <a:bodyPr/>
        <a:lstStyle/>
        <a:p>
          <a:endParaRPr lang="en-US"/>
        </a:p>
      </dgm:t>
    </dgm:pt>
    <dgm:pt modelId="{6A7C4226-7817-4297-9A12-06A0D3E09426}" type="pres">
      <dgm:prSet presAssocID="{1C8169BA-092C-4BF7-B7AC-C0C8A84E2831}" presName="node" presStyleLbl="node1" presStyleIdx="2" presStyleCnt="4">
        <dgm:presLayoutVars>
          <dgm:bulletEnabled val="1"/>
        </dgm:presLayoutVars>
      </dgm:prSet>
      <dgm:spPr/>
      <dgm:t>
        <a:bodyPr/>
        <a:lstStyle/>
        <a:p>
          <a:endParaRPr lang="en-US"/>
        </a:p>
      </dgm:t>
    </dgm:pt>
    <dgm:pt modelId="{A55ADA7B-F9D0-439A-B464-CAB449606509}" type="pres">
      <dgm:prSet presAssocID="{1C8169BA-092C-4BF7-B7AC-C0C8A84E2831}" presName="dummy" presStyleCnt="0"/>
      <dgm:spPr/>
    </dgm:pt>
    <dgm:pt modelId="{DE5D097F-D469-4232-AB9C-168E4BBA7463}" type="pres">
      <dgm:prSet presAssocID="{3E3C1547-F27E-47F1-98DC-B5285A2B0BE4}" presName="sibTrans" presStyleLbl="sibTrans2D1" presStyleIdx="2" presStyleCnt="4"/>
      <dgm:spPr/>
      <dgm:t>
        <a:bodyPr/>
        <a:lstStyle/>
        <a:p>
          <a:endParaRPr lang="en-US"/>
        </a:p>
      </dgm:t>
    </dgm:pt>
    <dgm:pt modelId="{8DBD71BE-1026-4D97-BC73-22E1B4F18AF0}" type="pres">
      <dgm:prSet presAssocID="{36768577-E268-4FF5-836E-70F264EE6870}" presName="node" presStyleLbl="node1" presStyleIdx="3" presStyleCnt="4">
        <dgm:presLayoutVars>
          <dgm:bulletEnabled val="1"/>
        </dgm:presLayoutVars>
      </dgm:prSet>
      <dgm:spPr/>
      <dgm:t>
        <a:bodyPr/>
        <a:lstStyle/>
        <a:p>
          <a:endParaRPr lang="en-US"/>
        </a:p>
      </dgm:t>
    </dgm:pt>
    <dgm:pt modelId="{E57D6B4B-8BB8-46E3-A292-00F74A264B5C}" type="pres">
      <dgm:prSet presAssocID="{36768577-E268-4FF5-836E-70F264EE6870}" presName="dummy" presStyleCnt="0"/>
      <dgm:spPr/>
    </dgm:pt>
    <dgm:pt modelId="{D6DE1DC0-4557-42AB-A5AD-45525C291431}" type="pres">
      <dgm:prSet presAssocID="{44AFC455-8C80-42FB-979C-764E13EAED43}" presName="sibTrans" presStyleLbl="sibTrans2D1" presStyleIdx="3" presStyleCnt="4"/>
      <dgm:spPr/>
      <dgm:t>
        <a:bodyPr/>
        <a:lstStyle/>
        <a:p>
          <a:endParaRPr lang="en-US"/>
        </a:p>
      </dgm:t>
    </dgm:pt>
  </dgm:ptLst>
  <dgm:cxnLst>
    <dgm:cxn modelId="{751DCBF9-C5B9-44B7-AA50-5650F101A969}" type="presOf" srcId="{69C98681-B267-458C-ABF1-4C646F79FC69}" destId="{75E12069-0AE8-4284-8529-68EE87A2311B}" srcOrd="0" destOrd="0" presId="urn:microsoft.com/office/officeart/2005/8/layout/radial6"/>
    <dgm:cxn modelId="{2A1282E0-1C52-4518-835F-4F5AA5399F32}" type="presOf" srcId="{8EF7CCD4-3179-4350-94AE-84F36FBEA28E}" destId="{B0B313C1-5E27-4B69-8C24-B94A0BF7989D}" srcOrd="0" destOrd="0" presId="urn:microsoft.com/office/officeart/2005/8/layout/radial6"/>
    <dgm:cxn modelId="{86CE1CB1-8342-4B6F-B00E-C9FF7D3F4E20}" type="presOf" srcId="{3E3C1547-F27E-47F1-98DC-B5285A2B0BE4}" destId="{DE5D097F-D469-4232-AB9C-168E4BBA7463}" srcOrd="0" destOrd="0" presId="urn:microsoft.com/office/officeart/2005/8/layout/radial6"/>
    <dgm:cxn modelId="{C7E1024D-4099-46CF-8AA6-65F2FDA72AD6}" type="presOf" srcId="{44AFC455-8C80-42FB-979C-764E13EAED43}" destId="{D6DE1DC0-4557-42AB-A5AD-45525C291431}" srcOrd="0" destOrd="0" presId="urn:microsoft.com/office/officeart/2005/8/layout/radial6"/>
    <dgm:cxn modelId="{FBB3D724-752F-47BD-A1A7-E5C2FA898132}" srcId="{69C98681-B267-458C-ABF1-4C646F79FC69}" destId="{1C8169BA-092C-4BF7-B7AC-C0C8A84E2831}" srcOrd="2" destOrd="0" parTransId="{5C26C067-4D6D-4E37-BBE3-7EB8BA5DDD3C}" sibTransId="{3E3C1547-F27E-47F1-98DC-B5285A2B0BE4}"/>
    <dgm:cxn modelId="{9CD0B6D2-31CC-4909-AA4F-28E1C99B89CC}" srcId="{69C98681-B267-458C-ABF1-4C646F79FC69}" destId="{36768577-E268-4FF5-836E-70F264EE6870}" srcOrd="3" destOrd="0" parTransId="{7F1FC0F3-925D-47AC-AE09-E2A096B193A9}" sibTransId="{44AFC455-8C80-42FB-979C-764E13EAED43}"/>
    <dgm:cxn modelId="{CD3CD4CA-F323-4E29-9936-3577109B928D}" type="presOf" srcId="{1C8169BA-092C-4BF7-B7AC-C0C8A84E2831}" destId="{6A7C4226-7817-4297-9A12-06A0D3E09426}" srcOrd="0" destOrd="0" presId="urn:microsoft.com/office/officeart/2005/8/layout/radial6"/>
    <dgm:cxn modelId="{6A8C2BE1-38DB-4B44-B548-5DF67FE3CC4E}" srcId="{69C98681-B267-458C-ABF1-4C646F79FC69}" destId="{DAE5CDDF-9A4F-4401-96C4-73D58B66D009}" srcOrd="0" destOrd="0" parTransId="{CCFEA200-B62F-4708-A08E-C5A507B6A53C}" sibTransId="{7B682F60-B589-4F5E-AD25-D801BB4A8733}"/>
    <dgm:cxn modelId="{A43F1EAE-409A-48A3-97BA-E79079214CFA}" srcId="{69C98681-B267-458C-ABF1-4C646F79FC69}" destId="{F5C315B5-7A05-4011-A0F2-8066000E7D1D}" srcOrd="1" destOrd="0" parTransId="{A9B48365-20A6-4A81-B169-2DA9FD6CC6D7}" sibTransId="{267F0D42-12B4-403E-A0FB-FDCB842FB095}"/>
    <dgm:cxn modelId="{A2FDF9E8-55E7-44CE-B1BA-8B7FB25C62EF}" srcId="{8EF7CCD4-3179-4350-94AE-84F36FBEA28E}" destId="{69C98681-B267-458C-ABF1-4C646F79FC69}" srcOrd="0" destOrd="0" parTransId="{26217C5A-6DEA-4F28-B795-6F1693F1ED42}" sibTransId="{DC99886E-4C6F-4215-B600-319E6B000D24}"/>
    <dgm:cxn modelId="{B1A0C1A6-00C0-4BD9-ADFE-6C213407D619}" type="presOf" srcId="{DAE5CDDF-9A4F-4401-96C4-73D58B66D009}" destId="{FFC884F6-E6E6-46B8-9C69-F8A0D5126CBA}" srcOrd="0" destOrd="0" presId="urn:microsoft.com/office/officeart/2005/8/layout/radial6"/>
    <dgm:cxn modelId="{1EF14AAF-F10C-45B3-883A-0487376D8AFD}" type="presOf" srcId="{36768577-E268-4FF5-836E-70F264EE6870}" destId="{8DBD71BE-1026-4D97-BC73-22E1B4F18AF0}" srcOrd="0" destOrd="0" presId="urn:microsoft.com/office/officeart/2005/8/layout/radial6"/>
    <dgm:cxn modelId="{A2C08058-BEDE-4E66-8724-2D6647F2C026}" type="presOf" srcId="{7B682F60-B589-4F5E-AD25-D801BB4A8733}" destId="{CD3D25B3-FC1C-467F-BD5A-CBCB9FF9FDE0}" srcOrd="0" destOrd="0" presId="urn:microsoft.com/office/officeart/2005/8/layout/radial6"/>
    <dgm:cxn modelId="{E258FA0C-FB1F-4B10-84CE-C9C5131E8A73}" type="presOf" srcId="{267F0D42-12B4-403E-A0FB-FDCB842FB095}" destId="{1C0FE4F2-2971-466D-9C96-53A3D57CE1FA}" srcOrd="0" destOrd="0" presId="urn:microsoft.com/office/officeart/2005/8/layout/radial6"/>
    <dgm:cxn modelId="{649F8A64-B856-4B85-80F9-2212E1C41675}" type="presOf" srcId="{F5C315B5-7A05-4011-A0F2-8066000E7D1D}" destId="{EEC0747A-8578-40E1-8051-01796A286323}" srcOrd="0" destOrd="0" presId="urn:microsoft.com/office/officeart/2005/8/layout/radial6"/>
    <dgm:cxn modelId="{25F253AC-851C-4F9C-8B57-FF3F9E59DF80}" type="presParOf" srcId="{B0B313C1-5E27-4B69-8C24-B94A0BF7989D}" destId="{75E12069-0AE8-4284-8529-68EE87A2311B}" srcOrd="0" destOrd="0" presId="urn:microsoft.com/office/officeart/2005/8/layout/radial6"/>
    <dgm:cxn modelId="{E18C5D5C-3B02-4DF6-BF48-8C6EA8552BF7}" type="presParOf" srcId="{B0B313C1-5E27-4B69-8C24-B94A0BF7989D}" destId="{FFC884F6-E6E6-46B8-9C69-F8A0D5126CBA}" srcOrd="1" destOrd="0" presId="urn:microsoft.com/office/officeart/2005/8/layout/radial6"/>
    <dgm:cxn modelId="{8B7E2E53-5474-43E6-8A93-31DBFB7DF5C0}" type="presParOf" srcId="{B0B313C1-5E27-4B69-8C24-B94A0BF7989D}" destId="{4E6E2B21-68B0-4494-8BD2-4672DC3737F0}" srcOrd="2" destOrd="0" presId="urn:microsoft.com/office/officeart/2005/8/layout/radial6"/>
    <dgm:cxn modelId="{C108A38D-45D7-4F7A-BDD3-9D3CDDF7BB77}" type="presParOf" srcId="{B0B313C1-5E27-4B69-8C24-B94A0BF7989D}" destId="{CD3D25B3-FC1C-467F-BD5A-CBCB9FF9FDE0}" srcOrd="3" destOrd="0" presId="urn:microsoft.com/office/officeart/2005/8/layout/radial6"/>
    <dgm:cxn modelId="{10A7A250-A126-4940-B58C-C29E402AFA0C}" type="presParOf" srcId="{B0B313C1-5E27-4B69-8C24-B94A0BF7989D}" destId="{EEC0747A-8578-40E1-8051-01796A286323}" srcOrd="4" destOrd="0" presId="urn:microsoft.com/office/officeart/2005/8/layout/radial6"/>
    <dgm:cxn modelId="{390B3062-F8CD-4684-ACA0-8FCE54E91167}" type="presParOf" srcId="{B0B313C1-5E27-4B69-8C24-B94A0BF7989D}" destId="{49ACB172-E8D6-4E6F-967F-AEBD69C1795D}" srcOrd="5" destOrd="0" presId="urn:microsoft.com/office/officeart/2005/8/layout/radial6"/>
    <dgm:cxn modelId="{BAA86F81-AC99-48D1-AA18-3695A56E0E15}" type="presParOf" srcId="{B0B313C1-5E27-4B69-8C24-B94A0BF7989D}" destId="{1C0FE4F2-2971-466D-9C96-53A3D57CE1FA}" srcOrd="6" destOrd="0" presId="urn:microsoft.com/office/officeart/2005/8/layout/radial6"/>
    <dgm:cxn modelId="{BD0125E9-E4B5-4C7D-A737-601899FF5696}" type="presParOf" srcId="{B0B313C1-5E27-4B69-8C24-B94A0BF7989D}" destId="{6A7C4226-7817-4297-9A12-06A0D3E09426}" srcOrd="7" destOrd="0" presId="urn:microsoft.com/office/officeart/2005/8/layout/radial6"/>
    <dgm:cxn modelId="{911E5752-D0D3-4285-9860-C10A7324596F}" type="presParOf" srcId="{B0B313C1-5E27-4B69-8C24-B94A0BF7989D}" destId="{A55ADA7B-F9D0-439A-B464-CAB449606509}" srcOrd="8" destOrd="0" presId="urn:microsoft.com/office/officeart/2005/8/layout/radial6"/>
    <dgm:cxn modelId="{B6E82867-D05D-449D-9923-1A138582DD5B}" type="presParOf" srcId="{B0B313C1-5E27-4B69-8C24-B94A0BF7989D}" destId="{DE5D097F-D469-4232-AB9C-168E4BBA7463}" srcOrd="9" destOrd="0" presId="urn:microsoft.com/office/officeart/2005/8/layout/radial6"/>
    <dgm:cxn modelId="{6C6A9D5D-99AC-4AAE-8A65-9F9CA1CA0581}" type="presParOf" srcId="{B0B313C1-5E27-4B69-8C24-B94A0BF7989D}" destId="{8DBD71BE-1026-4D97-BC73-22E1B4F18AF0}" srcOrd="10" destOrd="0" presId="urn:microsoft.com/office/officeart/2005/8/layout/radial6"/>
    <dgm:cxn modelId="{A7DBDC9B-3A1E-4CDC-A134-EBF41970DF17}" type="presParOf" srcId="{B0B313C1-5E27-4B69-8C24-B94A0BF7989D}" destId="{E57D6B4B-8BB8-46E3-A292-00F74A264B5C}" srcOrd="11" destOrd="0" presId="urn:microsoft.com/office/officeart/2005/8/layout/radial6"/>
    <dgm:cxn modelId="{A4CACEFC-EF99-4679-B27B-C8953CB3D973}" type="presParOf" srcId="{B0B313C1-5E27-4B69-8C24-B94A0BF7989D}" destId="{D6DE1DC0-4557-42AB-A5AD-45525C291431}" srcOrd="12" destOrd="0" presId="urn:microsoft.com/office/officeart/2005/8/layout/radial6"/>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2D4AD5-9DEF-4464-ACE1-1908CA2DA38E}" type="doc">
      <dgm:prSet loTypeId="urn:microsoft.com/office/officeart/2005/8/layout/radial5" loCatId="cycle" qsTypeId="urn:microsoft.com/office/officeart/2005/8/quickstyle/3d3" qsCatId="3D" csTypeId="urn:microsoft.com/office/officeart/2005/8/colors/accent2_2" csCatId="accent2" phldr="1"/>
      <dgm:spPr/>
      <dgm:t>
        <a:bodyPr/>
        <a:lstStyle/>
        <a:p>
          <a:endParaRPr lang="en-US"/>
        </a:p>
      </dgm:t>
    </dgm:pt>
    <dgm:pt modelId="{CCC9E078-F5B5-42F2-8F8E-C4ABC426D171}">
      <dgm:prSet phldrT="[Text]" custT="1"/>
      <dgm:spPr/>
      <dgm:t>
        <a:bodyPr/>
        <a:lstStyle/>
        <a:p>
          <a:r>
            <a:rPr lang="en-US" sz="2000" b="1" dirty="0" smtClean="0"/>
            <a:t>Say Yes</a:t>
          </a:r>
          <a:br>
            <a:rPr lang="en-US" sz="2000" b="1" dirty="0" smtClean="0"/>
          </a:br>
          <a:r>
            <a:rPr lang="en-US" sz="1600" b="0" dirty="0" smtClean="0"/>
            <a:t>Reciprocal Partnership w/SCSD &amp; Say Yes Foundation</a:t>
          </a:r>
          <a:endParaRPr lang="en-US" sz="1600" b="0" dirty="0"/>
        </a:p>
      </dgm:t>
    </dgm:pt>
    <dgm:pt modelId="{A5900A39-8D62-4556-A8E0-3634CF446D77}" type="parTrans" cxnId="{B29B193C-16F1-4913-A6B1-B2CC289F766D}">
      <dgm:prSet/>
      <dgm:spPr/>
      <dgm:t>
        <a:bodyPr/>
        <a:lstStyle/>
        <a:p>
          <a:endParaRPr lang="en-US"/>
        </a:p>
      </dgm:t>
    </dgm:pt>
    <dgm:pt modelId="{E5E1E06D-C536-4DFE-8EDD-1252F703257C}" type="sibTrans" cxnId="{B29B193C-16F1-4913-A6B1-B2CC289F766D}">
      <dgm:prSet/>
      <dgm:spPr/>
      <dgm:t>
        <a:bodyPr/>
        <a:lstStyle/>
        <a:p>
          <a:endParaRPr lang="en-US"/>
        </a:p>
      </dgm:t>
    </dgm:pt>
    <dgm:pt modelId="{314EBA50-C769-488D-8F51-FF6C84C612B4}">
      <dgm:prSet phldrT="[Text]" custT="1"/>
      <dgm:spPr/>
      <dgm:t>
        <a:bodyPr/>
        <a:lstStyle/>
        <a:p>
          <a:r>
            <a:rPr lang="en-US" sz="1450" dirty="0" smtClean="0"/>
            <a:t>Faculty Engagement</a:t>
          </a:r>
          <a:endParaRPr lang="en-US" sz="1450" dirty="0"/>
        </a:p>
      </dgm:t>
    </dgm:pt>
    <dgm:pt modelId="{C536A965-92E4-42B0-B3D5-CA4844C10A41}" type="parTrans" cxnId="{27955430-F274-4AE3-B3A0-B9AF1027E292}">
      <dgm:prSet/>
      <dgm:spPr/>
      <dgm:t>
        <a:bodyPr/>
        <a:lstStyle/>
        <a:p>
          <a:endParaRPr lang="en-US"/>
        </a:p>
      </dgm:t>
    </dgm:pt>
    <dgm:pt modelId="{68BAE12D-3596-47A1-AE2F-A6A4FE0DA36A}" type="sibTrans" cxnId="{27955430-F274-4AE3-B3A0-B9AF1027E292}">
      <dgm:prSet/>
      <dgm:spPr/>
      <dgm:t>
        <a:bodyPr/>
        <a:lstStyle/>
        <a:p>
          <a:endParaRPr lang="en-US"/>
        </a:p>
      </dgm:t>
    </dgm:pt>
    <dgm:pt modelId="{DC6805DB-69BF-4F45-AE60-5AEB1F1C2186}">
      <dgm:prSet phldrT="[Text]" custT="1"/>
      <dgm:spPr/>
      <dgm:t>
        <a:bodyPr/>
        <a:lstStyle/>
        <a:p>
          <a:r>
            <a:rPr lang="en-US" sz="1600" dirty="0" smtClean="0"/>
            <a:t>Faculty Research</a:t>
          </a:r>
          <a:endParaRPr lang="en-US" sz="1600" dirty="0"/>
        </a:p>
      </dgm:t>
    </dgm:pt>
    <dgm:pt modelId="{9D457FFE-830D-4CC4-B295-4D30370793FD}" type="parTrans" cxnId="{003A191A-9690-4B9E-85A9-D699E2F713F5}">
      <dgm:prSet/>
      <dgm:spPr/>
      <dgm:t>
        <a:bodyPr/>
        <a:lstStyle/>
        <a:p>
          <a:endParaRPr lang="en-US"/>
        </a:p>
      </dgm:t>
    </dgm:pt>
    <dgm:pt modelId="{D12E70D8-9471-492F-A2D1-0B50D144B97C}" type="sibTrans" cxnId="{003A191A-9690-4B9E-85A9-D699E2F713F5}">
      <dgm:prSet/>
      <dgm:spPr/>
      <dgm:t>
        <a:bodyPr/>
        <a:lstStyle/>
        <a:p>
          <a:endParaRPr lang="en-US"/>
        </a:p>
      </dgm:t>
    </dgm:pt>
    <dgm:pt modelId="{BD0D042A-B773-4DF9-927A-7BF1464DC867}">
      <dgm:prSet phldrT="[Text]" custT="1"/>
      <dgm:spPr/>
      <dgm:t>
        <a:bodyPr/>
        <a:lstStyle/>
        <a:p>
          <a:r>
            <a:rPr lang="en-US" sz="1400" dirty="0" smtClean="0"/>
            <a:t>Students prepare for the world, in the world:</a:t>
          </a:r>
          <a:br>
            <a:rPr lang="en-US" sz="1400" dirty="0" smtClean="0"/>
          </a:br>
          <a:r>
            <a:rPr lang="en-US" sz="1400" dirty="0" smtClean="0"/>
            <a:t>projects, leadership, volunteering</a:t>
          </a:r>
          <a:endParaRPr lang="en-US" sz="1400" dirty="0"/>
        </a:p>
      </dgm:t>
    </dgm:pt>
    <dgm:pt modelId="{161A3FD9-B941-413B-8FEF-942A2B8DDB53}" type="parTrans" cxnId="{2824B463-4BCC-46BE-B3FC-9CB4960163E0}">
      <dgm:prSet/>
      <dgm:spPr/>
      <dgm:t>
        <a:bodyPr/>
        <a:lstStyle/>
        <a:p>
          <a:endParaRPr lang="en-US"/>
        </a:p>
      </dgm:t>
    </dgm:pt>
    <dgm:pt modelId="{07F73948-B575-4E7D-9BF1-53343A52029E}" type="sibTrans" cxnId="{2824B463-4BCC-46BE-B3FC-9CB4960163E0}">
      <dgm:prSet/>
      <dgm:spPr/>
      <dgm:t>
        <a:bodyPr/>
        <a:lstStyle/>
        <a:p>
          <a:endParaRPr lang="en-US"/>
        </a:p>
      </dgm:t>
    </dgm:pt>
    <dgm:pt modelId="{01E3389D-C5D8-4722-8D69-24C7E833D479}">
      <dgm:prSet phldrT="[Text]"/>
      <dgm:spPr/>
      <dgm:t>
        <a:bodyPr/>
        <a:lstStyle/>
        <a:p>
          <a:r>
            <a:rPr lang="en-US" dirty="0" smtClean="0"/>
            <a:t>Corporate Partnerships Form:</a:t>
          </a:r>
          <a:br>
            <a:rPr lang="en-US" dirty="0" smtClean="0"/>
          </a:br>
          <a:r>
            <a:rPr lang="en-US" dirty="0" smtClean="0"/>
            <a:t>JPMC</a:t>
          </a:r>
          <a:br>
            <a:rPr lang="en-US" dirty="0" smtClean="0"/>
          </a:br>
          <a:r>
            <a:rPr lang="en-US" dirty="0" smtClean="0"/>
            <a:t>IBM</a:t>
          </a:r>
          <a:endParaRPr lang="en-US" dirty="0"/>
        </a:p>
      </dgm:t>
    </dgm:pt>
    <dgm:pt modelId="{9783ACDB-3EFF-45BE-84F2-E1A0B6764193}" type="parTrans" cxnId="{8743EE65-02BD-4B3C-9575-D92A623DEF5B}">
      <dgm:prSet/>
      <dgm:spPr/>
      <dgm:t>
        <a:bodyPr/>
        <a:lstStyle/>
        <a:p>
          <a:endParaRPr lang="en-US"/>
        </a:p>
      </dgm:t>
    </dgm:pt>
    <dgm:pt modelId="{07F2FC13-44E5-41C4-9ADE-23D76EE99BEC}" type="sibTrans" cxnId="{8743EE65-02BD-4B3C-9575-D92A623DEF5B}">
      <dgm:prSet/>
      <dgm:spPr/>
      <dgm:t>
        <a:bodyPr/>
        <a:lstStyle/>
        <a:p>
          <a:endParaRPr lang="en-US"/>
        </a:p>
      </dgm:t>
    </dgm:pt>
    <dgm:pt modelId="{9140C226-2832-4552-B7B5-D7A166FB90A2}">
      <dgm:prSet/>
      <dgm:spPr/>
      <dgm:t>
        <a:bodyPr/>
        <a:lstStyle/>
        <a:p>
          <a:r>
            <a:rPr lang="en-US" dirty="0" smtClean="0"/>
            <a:t>Funds:</a:t>
          </a:r>
          <a:br>
            <a:rPr lang="en-US" dirty="0" smtClean="0"/>
          </a:br>
          <a:r>
            <a:rPr lang="en-US" dirty="0" smtClean="0"/>
            <a:t>Jobs</a:t>
          </a:r>
          <a:br>
            <a:rPr lang="en-US" dirty="0" smtClean="0"/>
          </a:br>
          <a:r>
            <a:rPr lang="en-US" dirty="0" smtClean="0"/>
            <a:t>In-Kind</a:t>
          </a:r>
          <a:endParaRPr lang="en-US" dirty="0"/>
        </a:p>
      </dgm:t>
    </dgm:pt>
    <dgm:pt modelId="{127F45F6-7216-49E5-BD0E-95EA02A71451}" type="parTrans" cxnId="{0572C2A7-1CD3-4DA3-9FC0-AB801E5CA77F}">
      <dgm:prSet/>
      <dgm:spPr/>
      <dgm:t>
        <a:bodyPr/>
        <a:lstStyle/>
        <a:p>
          <a:endParaRPr lang="en-US"/>
        </a:p>
      </dgm:t>
    </dgm:pt>
    <dgm:pt modelId="{9FFBCAE1-50E9-4EAC-82D4-54DEFBA6529B}" type="sibTrans" cxnId="{0572C2A7-1CD3-4DA3-9FC0-AB801E5CA77F}">
      <dgm:prSet/>
      <dgm:spPr/>
      <dgm:t>
        <a:bodyPr/>
        <a:lstStyle/>
        <a:p>
          <a:endParaRPr lang="en-US"/>
        </a:p>
      </dgm:t>
    </dgm:pt>
    <dgm:pt modelId="{D532679E-E7BB-4E32-A501-AD70AD98DC09}">
      <dgm:prSet/>
      <dgm:spPr/>
      <dgm:t>
        <a:bodyPr/>
        <a:lstStyle/>
        <a:p>
          <a:r>
            <a:rPr lang="en-US" dirty="0" smtClean="0"/>
            <a:t>Staff:</a:t>
          </a:r>
        </a:p>
        <a:p>
          <a:r>
            <a:rPr lang="en-US" dirty="0" smtClean="0"/>
            <a:t>Jobs</a:t>
          </a:r>
          <a:br>
            <a:rPr lang="en-US" dirty="0" smtClean="0"/>
          </a:br>
          <a:r>
            <a:rPr lang="en-US" dirty="0" smtClean="0"/>
            <a:t>Volunteer Programs</a:t>
          </a:r>
          <a:endParaRPr lang="en-US" dirty="0"/>
        </a:p>
      </dgm:t>
    </dgm:pt>
    <dgm:pt modelId="{782D895E-3141-4CCC-A090-6AA8510BA1E1}" type="parTrans" cxnId="{70F11F5F-DF6C-4900-A9BB-F2C9926052FA}">
      <dgm:prSet/>
      <dgm:spPr/>
      <dgm:t>
        <a:bodyPr/>
        <a:lstStyle/>
        <a:p>
          <a:endParaRPr lang="en-US"/>
        </a:p>
      </dgm:t>
    </dgm:pt>
    <dgm:pt modelId="{7850B84F-430C-4BD0-8277-868F01B95FE9}" type="sibTrans" cxnId="{70F11F5F-DF6C-4900-A9BB-F2C9926052FA}">
      <dgm:prSet/>
      <dgm:spPr/>
      <dgm:t>
        <a:bodyPr/>
        <a:lstStyle/>
        <a:p>
          <a:endParaRPr lang="en-US"/>
        </a:p>
      </dgm:t>
    </dgm:pt>
    <dgm:pt modelId="{D2B88A00-C39A-4833-A93D-CEB587E04208}">
      <dgm:prSet/>
      <dgm:spPr/>
      <dgm:t>
        <a:bodyPr/>
        <a:lstStyle/>
        <a:p>
          <a:r>
            <a:rPr lang="en-US" dirty="0" smtClean="0"/>
            <a:t>Fertile environment for cross-University collaboration</a:t>
          </a:r>
          <a:endParaRPr lang="en-US" dirty="0"/>
        </a:p>
      </dgm:t>
    </dgm:pt>
    <dgm:pt modelId="{FF664DD7-924F-4004-8A1F-5712327AFCE7}" type="parTrans" cxnId="{2CB7CE68-7423-4AD0-AC8F-15D2B98BD402}">
      <dgm:prSet/>
      <dgm:spPr/>
      <dgm:t>
        <a:bodyPr/>
        <a:lstStyle/>
        <a:p>
          <a:endParaRPr lang="en-US"/>
        </a:p>
      </dgm:t>
    </dgm:pt>
    <dgm:pt modelId="{FA652FB1-3556-4958-93E6-0AD465D8EAF4}" type="sibTrans" cxnId="{2CB7CE68-7423-4AD0-AC8F-15D2B98BD402}">
      <dgm:prSet/>
      <dgm:spPr/>
      <dgm:t>
        <a:bodyPr/>
        <a:lstStyle/>
        <a:p>
          <a:endParaRPr lang="en-US"/>
        </a:p>
      </dgm:t>
    </dgm:pt>
    <dgm:pt modelId="{A4BB0764-7150-42F8-9359-EB005A887993}" type="pres">
      <dgm:prSet presAssocID="{012D4AD5-9DEF-4464-ACE1-1908CA2DA38E}" presName="Name0" presStyleCnt="0">
        <dgm:presLayoutVars>
          <dgm:chMax val="1"/>
          <dgm:dir/>
          <dgm:animLvl val="ctr"/>
          <dgm:resizeHandles val="exact"/>
        </dgm:presLayoutVars>
      </dgm:prSet>
      <dgm:spPr/>
      <dgm:t>
        <a:bodyPr/>
        <a:lstStyle/>
        <a:p>
          <a:endParaRPr lang="en-US"/>
        </a:p>
      </dgm:t>
    </dgm:pt>
    <dgm:pt modelId="{1FF94FC0-54F2-4E53-A2E1-DA7F8AE2CD31}" type="pres">
      <dgm:prSet presAssocID="{CCC9E078-F5B5-42F2-8F8E-C4ABC426D171}" presName="centerShape" presStyleLbl="node0" presStyleIdx="0" presStyleCnt="1" custScaleX="139129" custScaleY="132440"/>
      <dgm:spPr/>
      <dgm:t>
        <a:bodyPr/>
        <a:lstStyle/>
        <a:p>
          <a:endParaRPr lang="en-US"/>
        </a:p>
      </dgm:t>
    </dgm:pt>
    <dgm:pt modelId="{7173C967-A6D0-4C21-998A-E61AB31DD4A7}" type="pres">
      <dgm:prSet presAssocID="{C536A965-92E4-42B0-B3D5-CA4844C10A41}" presName="parTrans" presStyleLbl="sibTrans2D1" presStyleIdx="0" presStyleCnt="7"/>
      <dgm:spPr/>
      <dgm:t>
        <a:bodyPr/>
        <a:lstStyle/>
        <a:p>
          <a:endParaRPr lang="en-US"/>
        </a:p>
      </dgm:t>
    </dgm:pt>
    <dgm:pt modelId="{FB667AD1-D7B0-44BC-8D75-4C216D647F47}" type="pres">
      <dgm:prSet presAssocID="{C536A965-92E4-42B0-B3D5-CA4844C10A41}" presName="connectorText" presStyleLbl="sibTrans2D1" presStyleIdx="0" presStyleCnt="7"/>
      <dgm:spPr/>
      <dgm:t>
        <a:bodyPr/>
        <a:lstStyle/>
        <a:p>
          <a:endParaRPr lang="en-US"/>
        </a:p>
      </dgm:t>
    </dgm:pt>
    <dgm:pt modelId="{98A1CFD4-F857-4F02-897C-0972467C55E7}" type="pres">
      <dgm:prSet presAssocID="{314EBA50-C769-488D-8F51-FF6C84C612B4}" presName="node" presStyleLbl="node1" presStyleIdx="0" presStyleCnt="7">
        <dgm:presLayoutVars>
          <dgm:bulletEnabled val="1"/>
        </dgm:presLayoutVars>
      </dgm:prSet>
      <dgm:spPr/>
      <dgm:t>
        <a:bodyPr/>
        <a:lstStyle/>
        <a:p>
          <a:endParaRPr lang="en-US"/>
        </a:p>
      </dgm:t>
    </dgm:pt>
    <dgm:pt modelId="{552289D8-02AB-40F6-93E0-161CC512D752}" type="pres">
      <dgm:prSet presAssocID="{9D457FFE-830D-4CC4-B295-4D30370793FD}" presName="parTrans" presStyleLbl="sibTrans2D1" presStyleIdx="1" presStyleCnt="7"/>
      <dgm:spPr/>
      <dgm:t>
        <a:bodyPr/>
        <a:lstStyle/>
        <a:p>
          <a:endParaRPr lang="en-US"/>
        </a:p>
      </dgm:t>
    </dgm:pt>
    <dgm:pt modelId="{0AA90600-5643-455E-B601-482A209B29CE}" type="pres">
      <dgm:prSet presAssocID="{9D457FFE-830D-4CC4-B295-4D30370793FD}" presName="connectorText" presStyleLbl="sibTrans2D1" presStyleIdx="1" presStyleCnt="7"/>
      <dgm:spPr/>
      <dgm:t>
        <a:bodyPr/>
        <a:lstStyle/>
        <a:p>
          <a:endParaRPr lang="en-US"/>
        </a:p>
      </dgm:t>
    </dgm:pt>
    <dgm:pt modelId="{84245B08-EF43-4D95-A156-1F433B3CC2EC}" type="pres">
      <dgm:prSet presAssocID="{DC6805DB-69BF-4F45-AE60-5AEB1F1C2186}" presName="node" presStyleLbl="node1" presStyleIdx="1" presStyleCnt="7">
        <dgm:presLayoutVars>
          <dgm:bulletEnabled val="1"/>
        </dgm:presLayoutVars>
      </dgm:prSet>
      <dgm:spPr/>
      <dgm:t>
        <a:bodyPr/>
        <a:lstStyle/>
        <a:p>
          <a:endParaRPr lang="en-US"/>
        </a:p>
      </dgm:t>
    </dgm:pt>
    <dgm:pt modelId="{210C177C-F64F-4DBA-BF7C-76CA88724DFD}" type="pres">
      <dgm:prSet presAssocID="{161A3FD9-B941-413B-8FEF-942A2B8DDB53}" presName="parTrans" presStyleLbl="sibTrans2D1" presStyleIdx="2" presStyleCnt="7"/>
      <dgm:spPr/>
      <dgm:t>
        <a:bodyPr/>
        <a:lstStyle/>
        <a:p>
          <a:endParaRPr lang="en-US"/>
        </a:p>
      </dgm:t>
    </dgm:pt>
    <dgm:pt modelId="{D899275F-0AAC-4BFF-B4B1-24F9A5BE1370}" type="pres">
      <dgm:prSet presAssocID="{161A3FD9-B941-413B-8FEF-942A2B8DDB53}" presName="connectorText" presStyleLbl="sibTrans2D1" presStyleIdx="2" presStyleCnt="7"/>
      <dgm:spPr/>
      <dgm:t>
        <a:bodyPr/>
        <a:lstStyle/>
        <a:p>
          <a:endParaRPr lang="en-US"/>
        </a:p>
      </dgm:t>
    </dgm:pt>
    <dgm:pt modelId="{CF6DFEBA-7908-4AEA-9CB9-16AAEBFC76B1}" type="pres">
      <dgm:prSet presAssocID="{BD0D042A-B773-4DF9-927A-7BF1464DC867}" presName="node" presStyleLbl="node1" presStyleIdx="2" presStyleCnt="7">
        <dgm:presLayoutVars>
          <dgm:bulletEnabled val="1"/>
        </dgm:presLayoutVars>
      </dgm:prSet>
      <dgm:spPr/>
      <dgm:t>
        <a:bodyPr/>
        <a:lstStyle/>
        <a:p>
          <a:endParaRPr lang="en-US"/>
        </a:p>
      </dgm:t>
    </dgm:pt>
    <dgm:pt modelId="{2C01289D-BC58-4EE1-A6DA-655CB1D29501}" type="pres">
      <dgm:prSet presAssocID="{9783ACDB-3EFF-45BE-84F2-E1A0B6764193}" presName="parTrans" presStyleLbl="sibTrans2D1" presStyleIdx="3" presStyleCnt="7"/>
      <dgm:spPr/>
      <dgm:t>
        <a:bodyPr/>
        <a:lstStyle/>
        <a:p>
          <a:endParaRPr lang="en-US"/>
        </a:p>
      </dgm:t>
    </dgm:pt>
    <dgm:pt modelId="{C12FE5BA-4A97-4526-8410-0C88AED5A58B}" type="pres">
      <dgm:prSet presAssocID="{9783ACDB-3EFF-45BE-84F2-E1A0B6764193}" presName="connectorText" presStyleLbl="sibTrans2D1" presStyleIdx="3" presStyleCnt="7"/>
      <dgm:spPr/>
      <dgm:t>
        <a:bodyPr/>
        <a:lstStyle/>
        <a:p>
          <a:endParaRPr lang="en-US"/>
        </a:p>
      </dgm:t>
    </dgm:pt>
    <dgm:pt modelId="{50EA4A98-D1CE-41D2-8B2F-3EA59862DF5B}" type="pres">
      <dgm:prSet presAssocID="{01E3389D-C5D8-4722-8D69-24C7E833D479}" presName="node" presStyleLbl="node1" presStyleIdx="3" presStyleCnt="7">
        <dgm:presLayoutVars>
          <dgm:bulletEnabled val="1"/>
        </dgm:presLayoutVars>
      </dgm:prSet>
      <dgm:spPr/>
      <dgm:t>
        <a:bodyPr/>
        <a:lstStyle/>
        <a:p>
          <a:endParaRPr lang="en-US"/>
        </a:p>
      </dgm:t>
    </dgm:pt>
    <dgm:pt modelId="{37213FFF-82EF-4C02-89C0-C8B833CE4CEB}" type="pres">
      <dgm:prSet presAssocID="{127F45F6-7216-49E5-BD0E-95EA02A71451}" presName="parTrans" presStyleLbl="sibTrans2D1" presStyleIdx="4" presStyleCnt="7"/>
      <dgm:spPr/>
      <dgm:t>
        <a:bodyPr/>
        <a:lstStyle/>
        <a:p>
          <a:endParaRPr lang="en-US"/>
        </a:p>
      </dgm:t>
    </dgm:pt>
    <dgm:pt modelId="{7BC6540F-C862-4462-A865-2923DE61493E}" type="pres">
      <dgm:prSet presAssocID="{127F45F6-7216-49E5-BD0E-95EA02A71451}" presName="connectorText" presStyleLbl="sibTrans2D1" presStyleIdx="4" presStyleCnt="7"/>
      <dgm:spPr/>
      <dgm:t>
        <a:bodyPr/>
        <a:lstStyle/>
        <a:p>
          <a:endParaRPr lang="en-US"/>
        </a:p>
      </dgm:t>
    </dgm:pt>
    <dgm:pt modelId="{A8947895-7BD8-4A13-B661-947E01C94F5A}" type="pres">
      <dgm:prSet presAssocID="{9140C226-2832-4552-B7B5-D7A166FB90A2}" presName="node" presStyleLbl="node1" presStyleIdx="4" presStyleCnt="7">
        <dgm:presLayoutVars>
          <dgm:bulletEnabled val="1"/>
        </dgm:presLayoutVars>
      </dgm:prSet>
      <dgm:spPr/>
      <dgm:t>
        <a:bodyPr/>
        <a:lstStyle/>
        <a:p>
          <a:endParaRPr lang="en-US"/>
        </a:p>
      </dgm:t>
    </dgm:pt>
    <dgm:pt modelId="{8D4F04D8-6D0D-4B4A-9894-9538DD912F4E}" type="pres">
      <dgm:prSet presAssocID="{782D895E-3141-4CCC-A090-6AA8510BA1E1}" presName="parTrans" presStyleLbl="sibTrans2D1" presStyleIdx="5" presStyleCnt="7"/>
      <dgm:spPr/>
      <dgm:t>
        <a:bodyPr/>
        <a:lstStyle/>
        <a:p>
          <a:endParaRPr lang="en-US"/>
        </a:p>
      </dgm:t>
    </dgm:pt>
    <dgm:pt modelId="{0C138A88-EBE0-480B-BF02-AB1A76E8F227}" type="pres">
      <dgm:prSet presAssocID="{782D895E-3141-4CCC-A090-6AA8510BA1E1}" presName="connectorText" presStyleLbl="sibTrans2D1" presStyleIdx="5" presStyleCnt="7"/>
      <dgm:spPr/>
      <dgm:t>
        <a:bodyPr/>
        <a:lstStyle/>
        <a:p>
          <a:endParaRPr lang="en-US"/>
        </a:p>
      </dgm:t>
    </dgm:pt>
    <dgm:pt modelId="{8A5D2222-94B0-4821-B72B-5EB2F580C12E}" type="pres">
      <dgm:prSet presAssocID="{D532679E-E7BB-4E32-A501-AD70AD98DC09}" presName="node" presStyleLbl="node1" presStyleIdx="5" presStyleCnt="7">
        <dgm:presLayoutVars>
          <dgm:bulletEnabled val="1"/>
        </dgm:presLayoutVars>
      </dgm:prSet>
      <dgm:spPr/>
      <dgm:t>
        <a:bodyPr/>
        <a:lstStyle/>
        <a:p>
          <a:endParaRPr lang="en-US"/>
        </a:p>
      </dgm:t>
    </dgm:pt>
    <dgm:pt modelId="{53F6D80F-088B-4DF1-93D6-BCECA5047926}" type="pres">
      <dgm:prSet presAssocID="{FF664DD7-924F-4004-8A1F-5712327AFCE7}" presName="parTrans" presStyleLbl="sibTrans2D1" presStyleIdx="6" presStyleCnt="7"/>
      <dgm:spPr/>
      <dgm:t>
        <a:bodyPr/>
        <a:lstStyle/>
        <a:p>
          <a:endParaRPr lang="en-US"/>
        </a:p>
      </dgm:t>
    </dgm:pt>
    <dgm:pt modelId="{D99F7617-F776-4FA6-8B0A-A16EF69A279E}" type="pres">
      <dgm:prSet presAssocID="{FF664DD7-924F-4004-8A1F-5712327AFCE7}" presName="connectorText" presStyleLbl="sibTrans2D1" presStyleIdx="6" presStyleCnt="7"/>
      <dgm:spPr/>
      <dgm:t>
        <a:bodyPr/>
        <a:lstStyle/>
        <a:p>
          <a:endParaRPr lang="en-US"/>
        </a:p>
      </dgm:t>
    </dgm:pt>
    <dgm:pt modelId="{E80BE0DD-E273-407F-8D58-D7EB60E4978C}" type="pres">
      <dgm:prSet presAssocID="{D2B88A00-C39A-4833-A93D-CEB587E04208}" presName="node" presStyleLbl="node1" presStyleIdx="6" presStyleCnt="7">
        <dgm:presLayoutVars>
          <dgm:bulletEnabled val="1"/>
        </dgm:presLayoutVars>
      </dgm:prSet>
      <dgm:spPr/>
      <dgm:t>
        <a:bodyPr/>
        <a:lstStyle/>
        <a:p>
          <a:endParaRPr lang="en-US"/>
        </a:p>
      </dgm:t>
    </dgm:pt>
  </dgm:ptLst>
  <dgm:cxnLst>
    <dgm:cxn modelId="{68DA91BC-0FAF-4106-9191-5C6E6355F81A}" type="presOf" srcId="{782D895E-3141-4CCC-A090-6AA8510BA1E1}" destId="{8D4F04D8-6D0D-4B4A-9894-9538DD912F4E}" srcOrd="0" destOrd="0" presId="urn:microsoft.com/office/officeart/2005/8/layout/radial5"/>
    <dgm:cxn modelId="{137AF1B3-36AC-4956-B8E1-C459B3A8C297}" type="presOf" srcId="{161A3FD9-B941-413B-8FEF-942A2B8DDB53}" destId="{210C177C-F64F-4DBA-BF7C-76CA88724DFD}" srcOrd="0" destOrd="0" presId="urn:microsoft.com/office/officeart/2005/8/layout/radial5"/>
    <dgm:cxn modelId="{003A191A-9690-4B9E-85A9-D699E2F713F5}" srcId="{CCC9E078-F5B5-42F2-8F8E-C4ABC426D171}" destId="{DC6805DB-69BF-4F45-AE60-5AEB1F1C2186}" srcOrd="1" destOrd="0" parTransId="{9D457FFE-830D-4CC4-B295-4D30370793FD}" sibTransId="{D12E70D8-9471-492F-A2D1-0B50D144B97C}"/>
    <dgm:cxn modelId="{0E6D9D60-1E02-4939-8A2B-CF702DFD2E56}" type="presOf" srcId="{314EBA50-C769-488D-8F51-FF6C84C612B4}" destId="{98A1CFD4-F857-4F02-897C-0972467C55E7}" srcOrd="0" destOrd="0" presId="urn:microsoft.com/office/officeart/2005/8/layout/radial5"/>
    <dgm:cxn modelId="{EB644D27-BD7E-4B40-B975-6EA5F8C870A0}" type="presOf" srcId="{C536A965-92E4-42B0-B3D5-CA4844C10A41}" destId="{7173C967-A6D0-4C21-998A-E61AB31DD4A7}" srcOrd="0" destOrd="0" presId="urn:microsoft.com/office/officeart/2005/8/layout/radial5"/>
    <dgm:cxn modelId="{C2F1C305-5D81-4358-AB1B-A7B2A37247A8}" type="presOf" srcId="{9D457FFE-830D-4CC4-B295-4D30370793FD}" destId="{552289D8-02AB-40F6-93E0-161CC512D752}" srcOrd="0" destOrd="0" presId="urn:microsoft.com/office/officeart/2005/8/layout/radial5"/>
    <dgm:cxn modelId="{1BA9D2FD-B9AA-46E0-AD54-C681541B2ACB}" type="presOf" srcId="{01E3389D-C5D8-4722-8D69-24C7E833D479}" destId="{50EA4A98-D1CE-41D2-8B2F-3EA59862DF5B}" srcOrd="0" destOrd="0" presId="urn:microsoft.com/office/officeart/2005/8/layout/radial5"/>
    <dgm:cxn modelId="{1622804E-FB43-4889-BBFA-96579F9A9051}" type="presOf" srcId="{FF664DD7-924F-4004-8A1F-5712327AFCE7}" destId="{53F6D80F-088B-4DF1-93D6-BCECA5047926}" srcOrd="0" destOrd="0" presId="urn:microsoft.com/office/officeart/2005/8/layout/radial5"/>
    <dgm:cxn modelId="{C754A17F-85A3-4345-9CE4-6381222BC335}" type="presOf" srcId="{9783ACDB-3EFF-45BE-84F2-E1A0B6764193}" destId="{2C01289D-BC58-4EE1-A6DA-655CB1D29501}" srcOrd="0" destOrd="0" presId="urn:microsoft.com/office/officeart/2005/8/layout/radial5"/>
    <dgm:cxn modelId="{9CA027DF-7CC2-40DF-8624-27127C389F0C}" type="presOf" srcId="{D532679E-E7BB-4E32-A501-AD70AD98DC09}" destId="{8A5D2222-94B0-4821-B72B-5EB2F580C12E}" srcOrd="0" destOrd="0" presId="urn:microsoft.com/office/officeart/2005/8/layout/radial5"/>
    <dgm:cxn modelId="{2CB7CE68-7423-4AD0-AC8F-15D2B98BD402}" srcId="{CCC9E078-F5B5-42F2-8F8E-C4ABC426D171}" destId="{D2B88A00-C39A-4833-A93D-CEB587E04208}" srcOrd="6" destOrd="0" parTransId="{FF664DD7-924F-4004-8A1F-5712327AFCE7}" sibTransId="{FA652FB1-3556-4958-93E6-0AD465D8EAF4}"/>
    <dgm:cxn modelId="{B5889907-6309-4BA0-900D-5FC57F56F215}" type="presOf" srcId="{782D895E-3141-4CCC-A090-6AA8510BA1E1}" destId="{0C138A88-EBE0-480B-BF02-AB1A76E8F227}" srcOrd="1" destOrd="0" presId="urn:microsoft.com/office/officeart/2005/8/layout/radial5"/>
    <dgm:cxn modelId="{2236E7A7-5B41-4C31-8EEA-36D908D3A95C}" type="presOf" srcId="{012D4AD5-9DEF-4464-ACE1-1908CA2DA38E}" destId="{A4BB0764-7150-42F8-9359-EB005A887993}" srcOrd="0" destOrd="0" presId="urn:microsoft.com/office/officeart/2005/8/layout/radial5"/>
    <dgm:cxn modelId="{0572C2A7-1CD3-4DA3-9FC0-AB801E5CA77F}" srcId="{CCC9E078-F5B5-42F2-8F8E-C4ABC426D171}" destId="{9140C226-2832-4552-B7B5-D7A166FB90A2}" srcOrd="4" destOrd="0" parTransId="{127F45F6-7216-49E5-BD0E-95EA02A71451}" sibTransId="{9FFBCAE1-50E9-4EAC-82D4-54DEFBA6529B}"/>
    <dgm:cxn modelId="{D7526A02-4B2E-4075-9920-BC5F6D83DD3B}" type="presOf" srcId="{9D457FFE-830D-4CC4-B295-4D30370793FD}" destId="{0AA90600-5643-455E-B601-482A209B29CE}" srcOrd="1" destOrd="0" presId="urn:microsoft.com/office/officeart/2005/8/layout/radial5"/>
    <dgm:cxn modelId="{70F11F5F-DF6C-4900-A9BB-F2C9926052FA}" srcId="{CCC9E078-F5B5-42F2-8F8E-C4ABC426D171}" destId="{D532679E-E7BB-4E32-A501-AD70AD98DC09}" srcOrd="5" destOrd="0" parTransId="{782D895E-3141-4CCC-A090-6AA8510BA1E1}" sibTransId="{7850B84F-430C-4BD0-8277-868F01B95FE9}"/>
    <dgm:cxn modelId="{A8E67AF5-AD20-4072-A9F0-09AE97C978A5}" type="presOf" srcId="{CCC9E078-F5B5-42F2-8F8E-C4ABC426D171}" destId="{1FF94FC0-54F2-4E53-A2E1-DA7F8AE2CD31}" srcOrd="0" destOrd="0" presId="urn:microsoft.com/office/officeart/2005/8/layout/radial5"/>
    <dgm:cxn modelId="{2824B463-4BCC-46BE-B3FC-9CB4960163E0}" srcId="{CCC9E078-F5B5-42F2-8F8E-C4ABC426D171}" destId="{BD0D042A-B773-4DF9-927A-7BF1464DC867}" srcOrd="2" destOrd="0" parTransId="{161A3FD9-B941-413B-8FEF-942A2B8DDB53}" sibTransId="{07F73948-B575-4E7D-9BF1-53343A52029E}"/>
    <dgm:cxn modelId="{FB59A002-63F6-4834-A3FD-5A74E5EF2250}" type="presOf" srcId="{D2B88A00-C39A-4833-A93D-CEB587E04208}" destId="{E80BE0DD-E273-407F-8D58-D7EB60E4978C}" srcOrd="0" destOrd="0" presId="urn:microsoft.com/office/officeart/2005/8/layout/radial5"/>
    <dgm:cxn modelId="{27955430-F274-4AE3-B3A0-B9AF1027E292}" srcId="{CCC9E078-F5B5-42F2-8F8E-C4ABC426D171}" destId="{314EBA50-C769-488D-8F51-FF6C84C612B4}" srcOrd="0" destOrd="0" parTransId="{C536A965-92E4-42B0-B3D5-CA4844C10A41}" sibTransId="{68BAE12D-3596-47A1-AE2F-A6A4FE0DA36A}"/>
    <dgm:cxn modelId="{EF70A687-AD9B-4C37-BD88-21F8F5D55487}" type="presOf" srcId="{9783ACDB-3EFF-45BE-84F2-E1A0B6764193}" destId="{C12FE5BA-4A97-4526-8410-0C88AED5A58B}" srcOrd="1" destOrd="0" presId="urn:microsoft.com/office/officeart/2005/8/layout/radial5"/>
    <dgm:cxn modelId="{B7C8943B-F1C6-4B98-887E-A7B8F6DB70D2}" type="presOf" srcId="{127F45F6-7216-49E5-BD0E-95EA02A71451}" destId="{7BC6540F-C862-4462-A865-2923DE61493E}" srcOrd="1" destOrd="0" presId="urn:microsoft.com/office/officeart/2005/8/layout/radial5"/>
    <dgm:cxn modelId="{2381ED00-2AB7-4B4B-98C2-8DF51A6534CC}" type="presOf" srcId="{127F45F6-7216-49E5-BD0E-95EA02A71451}" destId="{37213FFF-82EF-4C02-89C0-C8B833CE4CEB}" srcOrd="0" destOrd="0" presId="urn:microsoft.com/office/officeart/2005/8/layout/radial5"/>
    <dgm:cxn modelId="{F83B52E0-40CD-4D33-973E-8C3E4A9E497E}" type="presOf" srcId="{161A3FD9-B941-413B-8FEF-942A2B8DDB53}" destId="{D899275F-0AAC-4BFF-B4B1-24F9A5BE1370}" srcOrd="1" destOrd="0" presId="urn:microsoft.com/office/officeart/2005/8/layout/radial5"/>
    <dgm:cxn modelId="{8743EE65-02BD-4B3C-9575-D92A623DEF5B}" srcId="{CCC9E078-F5B5-42F2-8F8E-C4ABC426D171}" destId="{01E3389D-C5D8-4722-8D69-24C7E833D479}" srcOrd="3" destOrd="0" parTransId="{9783ACDB-3EFF-45BE-84F2-E1A0B6764193}" sibTransId="{07F2FC13-44E5-41C4-9ADE-23D76EE99BEC}"/>
    <dgm:cxn modelId="{CA81F038-9903-416D-80BF-37C98ACB67D5}" type="presOf" srcId="{C536A965-92E4-42B0-B3D5-CA4844C10A41}" destId="{FB667AD1-D7B0-44BC-8D75-4C216D647F47}" srcOrd="1" destOrd="0" presId="urn:microsoft.com/office/officeart/2005/8/layout/radial5"/>
    <dgm:cxn modelId="{40C92A30-88D9-45DF-BC40-8039438F035D}" type="presOf" srcId="{BD0D042A-B773-4DF9-927A-7BF1464DC867}" destId="{CF6DFEBA-7908-4AEA-9CB9-16AAEBFC76B1}" srcOrd="0" destOrd="0" presId="urn:microsoft.com/office/officeart/2005/8/layout/radial5"/>
    <dgm:cxn modelId="{FF99A0AF-2E7C-40FF-B151-A15C37291D93}" type="presOf" srcId="{DC6805DB-69BF-4F45-AE60-5AEB1F1C2186}" destId="{84245B08-EF43-4D95-A156-1F433B3CC2EC}" srcOrd="0" destOrd="0" presId="urn:microsoft.com/office/officeart/2005/8/layout/radial5"/>
    <dgm:cxn modelId="{FE65AC7D-4B25-4D11-B49E-2D4166761A73}" type="presOf" srcId="{9140C226-2832-4552-B7B5-D7A166FB90A2}" destId="{A8947895-7BD8-4A13-B661-947E01C94F5A}" srcOrd="0" destOrd="0" presId="urn:microsoft.com/office/officeart/2005/8/layout/radial5"/>
    <dgm:cxn modelId="{B29B193C-16F1-4913-A6B1-B2CC289F766D}" srcId="{012D4AD5-9DEF-4464-ACE1-1908CA2DA38E}" destId="{CCC9E078-F5B5-42F2-8F8E-C4ABC426D171}" srcOrd="0" destOrd="0" parTransId="{A5900A39-8D62-4556-A8E0-3634CF446D77}" sibTransId="{E5E1E06D-C536-4DFE-8EDD-1252F703257C}"/>
    <dgm:cxn modelId="{1B6C8AEB-DA0E-4288-9DDC-3F43E3C66B9A}" type="presOf" srcId="{FF664DD7-924F-4004-8A1F-5712327AFCE7}" destId="{D99F7617-F776-4FA6-8B0A-A16EF69A279E}" srcOrd="1" destOrd="0" presId="urn:microsoft.com/office/officeart/2005/8/layout/radial5"/>
    <dgm:cxn modelId="{F922ABB0-121F-442E-A349-76941F059C50}" type="presParOf" srcId="{A4BB0764-7150-42F8-9359-EB005A887993}" destId="{1FF94FC0-54F2-4E53-A2E1-DA7F8AE2CD31}" srcOrd="0" destOrd="0" presId="urn:microsoft.com/office/officeart/2005/8/layout/radial5"/>
    <dgm:cxn modelId="{B2C365CE-48CB-4F7C-A798-396776595CCB}" type="presParOf" srcId="{A4BB0764-7150-42F8-9359-EB005A887993}" destId="{7173C967-A6D0-4C21-998A-E61AB31DD4A7}" srcOrd="1" destOrd="0" presId="urn:microsoft.com/office/officeart/2005/8/layout/radial5"/>
    <dgm:cxn modelId="{FFDB54DC-7788-4E3C-BF8E-8F4A4AB1B837}" type="presParOf" srcId="{7173C967-A6D0-4C21-998A-E61AB31DD4A7}" destId="{FB667AD1-D7B0-44BC-8D75-4C216D647F47}" srcOrd="0" destOrd="0" presId="urn:microsoft.com/office/officeart/2005/8/layout/radial5"/>
    <dgm:cxn modelId="{3DDC4B52-23A5-4B33-B70D-5A150D48EF23}" type="presParOf" srcId="{A4BB0764-7150-42F8-9359-EB005A887993}" destId="{98A1CFD4-F857-4F02-897C-0972467C55E7}" srcOrd="2" destOrd="0" presId="urn:microsoft.com/office/officeart/2005/8/layout/radial5"/>
    <dgm:cxn modelId="{D4D40957-BCAC-466B-AC40-939C37A02735}" type="presParOf" srcId="{A4BB0764-7150-42F8-9359-EB005A887993}" destId="{552289D8-02AB-40F6-93E0-161CC512D752}" srcOrd="3" destOrd="0" presId="urn:microsoft.com/office/officeart/2005/8/layout/radial5"/>
    <dgm:cxn modelId="{0891226D-9E05-4560-80CB-62C46B1EAD75}" type="presParOf" srcId="{552289D8-02AB-40F6-93E0-161CC512D752}" destId="{0AA90600-5643-455E-B601-482A209B29CE}" srcOrd="0" destOrd="0" presId="urn:microsoft.com/office/officeart/2005/8/layout/radial5"/>
    <dgm:cxn modelId="{72D95C2D-7439-44B6-A66C-B1B02015ADD4}" type="presParOf" srcId="{A4BB0764-7150-42F8-9359-EB005A887993}" destId="{84245B08-EF43-4D95-A156-1F433B3CC2EC}" srcOrd="4" destOrd="0" presId="urn:microsoft.com/office/officeart/2005/8/layout/radial5"/>
    <dgm:cxn modelId="{7A20550C-B4E8-4C7E-8041-6AE57B69AF83}" type="presParOf" srcId="{A4BB0764-7150-42F8-9359-EB005A887993}" destId="{210C177C-F64F-4DBA-BF7C-76CA88724DFD}" srcOrd="5" destOrd="0" presId="urn:microsoft.com/office/officeart/2005/8/layout/radial5"/>
    <dgm:cxn modelId="{D71317E1-30AC-4A3A-94DA-462F60C6104E}" type="presParOf" srcId="{210C177C-F64F-4DBA-BF7C-76CA88724DFD}" destId="{D899275F-0AAC-4BFF-B4B1-24F9A5BE1370}" srcOrd="0" destOrd="0" presId="urn:microsoft.com/office/officeart/2005/8/layout/radial5"/>
    <dgm:cxn modelId="{EA2763FF-6B7D-4457-A9CB-7050EA4D69D0}" type="presParOf" srcId="{A4BB0764-7150-42F8-9359-EB005A887993}" destId="{CF6DFEBA-7908-4AEA-9CB9-16AAEBFC76B1}" srcOrd="6" destOrd="0" presId="urn:microsoft.com/office/officeart/2005/8/layout/radial5"/>
    <dgm:cxn modelId="{9B993370-5B75-44C7-8D6A-E54AE37FDD47}" type="presParOf" srcId="{A4BB0764-7150-42F8-9359-EB005A887993}" destId="{2C01289D-BC58-4EE1-A6DA-655CB1D29501}" srcOrd="7" destOrd="0" presId="urn:microsoft.com/office/officeart/2005/8/layout/radial5"/>
    <dgm:cxn modelId="{30BBBCD8-9FA8-4811-B80E-B69544292C89}" type="presParOf" srcId="{2C01289D-BC58-4EE1-A6DA-655CB1D29501}" destId="{C12FE5BA-4A97-4526-8410-0C88AED5A58B}" srcOrd="0" destOrd="0" presId="urn:microsoft.com/office/officeart/2005/8/layout/radial5"/>
    <dgm:cxn modelId="{DA338C3C-3CAD-4CC8-A9B0-BF13CBE70E40}" type="presParOf" srcId="{A4BB0764-7150-42F8-9359-EB005A887993}" destId="{50EA4A98-D1CE-41D2-8B2F-3EA59862DF5B}" srcOrd="8" destOrd="0" presId="urn:microsoft.com/office/officeart/2005/8/layout/radial5"/>
    <dgm:cxn modelId="{11B84277-7B47-42EB-A9F0-F79412BA0DE3}" type="presParOf" srcId="{A4BB0764-7150-42F8-9359-EB005A887993}" destId="{37213FFF-82EF-4C02-89C0-C8B833CE4CEB}" srcOrd="9" destOrd="0" presId="urn:microsoft.com/office/officeart/2005/8/layout/radial5"/>
    <dgm:cxn modelId="{C2B6B861-23D0-44EA-B038-3C34D34A1DED}" type="presParOf" srcId="{37213FFF-82EF-4C02-89C0-C8B833CE4CEB}" destId="{7BC6540F-C862-4462-A865-2923DE61493E}" srcOrd="0" destOrd="0" presId="urn:microsoft.com/office/officeart/2005/8/layout/radial5"/>
    <dgm:cxn modelId="{1E0623AF-BA70-46C5-9F7C-95DE9C5B2250}" type="presParOf" srcId="{A4BB0764-7150-42F8-9359-EB005A887993}" destId="{A8947895-7BD8-4A13-B661-947E01C94F5A}" srcOrd="10" destOrd="0" presId="urn:microsoft.com/office/officeart/2005/8/layout/radial5"/>
    <dgm:cxn modelId="{775CB252-D36E-4668-914D-5076829E853E}" type="presParOf" srcId="{A4BB0764-7150-42F8-9359-EB005A887993}" destId="{8D4F04D8-6D0D-4B4A-9894-9538DD912F4E}" srcOrd="11" destOrd="0" presId="urn:microsoft.com/office/officeart/2005/8/layout/radial5"/>
    <dgm:cxn modelId="{CFD30186-9F0A-42C5-B2FF-CDBE226F7E22}" type="presParOf" srcId="{8D4F04D8-6D0D-4B4A-9894-9538DD912F4E}" destId="{0C138A88-EBE0-480B-BF02-AB1A76E8F227}" srcOrd="0" destOrd="0" presId="urn:microsoft.com/office/officeart/2005/8/layout/radial5"/>
    <dgm:cxn modelId="{6C28D80B-26F7-4570-BB08-5620009A2F18}" type="presParOf" srcId="{A4BB0764-7150-42F8-9359-EB005A887993}" destId="{8A5D2222-94B0-4821-B72B-5EB2F580C12E}" srcOrd="12" destOrd="0" presId="urn:microsoft.com/office/officeart/2005/8/layout/radial5"/>
    <dgm:cxn modelId="{F1D26DD0-152C-46F1-A1AC-D4EA31146E0D}" type="presParOf" srcId="{A4BB0764-7150-42F8-9359-EB005A887993}" destId="{53F6D80F-088B-4DF1-93D6-BCECA5047926}" srcOrd="13" destOrd="0" presId="urn:microsoft.com/office/officeart/2005/8/layout/radial5"/>
    <dgm:cxn modelId="{2A691373-AEBD-4EF5-A8EF-F8D691F6283A}" type="presParOf" srcId="{53F6D80F-088B-4DF1-93D6-BCECA5047926}" destId="{D99F7617-F776-4FA6-8B0A-A16EF69A279E}" srcOrd="0" destOrd="0" presId="urn:microsoft.com/office/officeart/2005/8/layout/radial5"/>
    <dgm:cxn modelId="{F630FBD0-6673-4089-8D35-60FEFF49E4D5}" type="presParOf" srcId="{A4BB0764-7150-42F8-9359-EB005A887993}" destId="{E80BE0DD-E273-407F-8D58-D7EB60E4978C}" srcOrd="14" destOrd="0" presId="urn:microsoft.com/office/officeart/2005/8/layout/radial5"/>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E1DC0-4557-42AB-A5AD-45525C291431}">
      <dsp:nvSpPr>
        <dsp:cNvPr id="0" name=""/>
        <dsp:cNvSpPr/>
      </dsp:nvSpPr>
      <dsp:spPr>
        <a:xfrm>
          <a:off x="2078974" y="656573"/>
          <a:ext cx="4390965" cy="4390965"/>
        </a:xfrm>
        <a:prstGeom prst="blockArc">
          <a:avLst>
            <a:gd name="adj1" fmla="val 10800000"/>
            <a:gd name="adj2" fmla="val 16200000"/>
            <a:gd name="adj3" fmla="val 4638"/>
          </a:avLst>
        </a:prstGeom>
        <a:solidFill>
          <a:schemeClr val="accent6">
            <a:shade val="90000"/>
            <a:hueOff val="0"/>
            <a:satOff val="-17716"/>
            <a:lumOff val="2188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5D097F-D469-4232-AB9C-168E4BBA7463}">
      <dsp:nvSpPr>
        <dsp:cNvPr id="0" name=""/>
        <dsp:cNvSpPr/>
      </dsp:nvSpPr>
      <dsp:spPr>
        <a:xfrm>
          <a:off x="2078974" y="656573"/>
          <a:ext cx="4390965" cy="4390965"/>
        </a:xfrm>
        <a:prstGeom prst="blockArc">
          <a:avLst>
            <a:gd name="adj1" fmla="val 5400000"/>
            <a:gd name="adj2" fmla="val 10800000"/>
            <a:gd name="adj3" fmla="val 4638"/>
          </a:avLst>
        </a:prstGeom>
        <a:solidFill>
          <a:schemeClr val="accent6">
            <a:shade val="90000"/>
            <a:hueOff val="0"/>
            <a:satOff val="-35432"/>
            <a:lumOff val="4377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0FE4F2-2971-466D-9C96-53A3D57CE1FA}">
      <dsp:nvSpPr>
        <dsp:cNvPr id="0" name=""/>
        <dsp:cNvSpPr/>
      </dsp:nvSpPr>
      <dsp:spPr>
        <a:xfrm>
          <a:off x="2078974" y="656573"/>
          <a:ext cx="4390965" cy="4390965"/>
        </a:xfrm>
        <a:prstGeom prst="blockArc">
          <a:avLst>
            <a:gd name="adj1" fmla="val 0"/>
            <a:gd name="adj2" fmla="val 5400000"/>
            <a:gd name="adj3" fmla="val 4638"/>
          </a:avLst>
        </a:prstGeom>
        <a:solidFill>
          <a:schemeClr val="accent6">
            <a:shade val="90000"/>
            <a:hueOff val="0"/>
            <a:satOff val="-17716"/>
            <a:lumOff val="2188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3D25B3-FC1C-467F-BD5A-CBCB9FF9FDE0}">
      <dsp:nvSpPr>
        <dsp:cNvPr id="0" name=""/>
        <dsp:cNvSpPr/>
      </dsp:nvSpPr>
      <dsp:spPr>
        <a:xfrm>
          <a:off x="2078974" y="656573"/>
          <a:ext cx="4390965" cy="4390965"/>
        </a:xfrm>
        <a:prstGeom prst="blockArc">
          <a:avLst>
            <a:gd name="adj1" fmla="val 16200000"/>
            <a:gd name="adj2" fmla="val 0"/>
            <a:gd name="adj3" fmla="val 4638"/>
          </a:avLst>
        </a:prstGeom>
        <a:solidFill>
          <a:schemeClr val="accent6">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E12069-0AE8-4284-8529-68EE87A2311B}">
      <dsp:nvSpPr>
        <dsp:cNvPr id="0" name=""/>
        <dsp:cNvSpPr/>
      </dsp:nvSpPr>
      <dsp:spPr>
        <a:xfrm>
          <a:off x="3264282" y="1841882"/>
          <a:ext cx="2020348" cy="2020348"/>
        </a:xfrm>
        <a:prstGeom prst="ellipse">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School of Education</a:t>
          </a:r>
        </a:p>
        <a:p>
          <a:pPr lvl="0" algn="ctr" defTabSz="800100">
            <a:lnSpc>
              <a:spcPct val="90000"/>
            </a:lnSpc>
            <a:spcBef>
              <a:spcPct val="0"/>
            </a:spcBef>
            <a:spcAft>
              <a:spcPct val="35000"/>
            </a:spcAft>
          </a:pPr>
          <a:r>
            <a:rPr lang="en-US" sz="1800" kern="1200" dirty="0" smtClean="0"/>
            <a:t>New Vision:</a:t>
          </a:r>
        </a:p>
        <a:p>
          <a:pPr lvl="0" algn="ctr" defTabSz="800100">
            <a:lnSpc>
              <a:spcPct val="90000"/>
            </a:lnSpc>
            <a:spcBef>
              <a:spcPct val="0"/>
            </a:spcBef>
            <a:spcAft>
              <a:spcPct val="35000"/>
            </a:spcAft>
          </a:pPr>
          <a:r>
            <a:rPr lang="en-US" sz="1800" kern="1200" dirty="0" smtClean="0"/>
            <a:t>Inclusive Urban Education</a:t>
          </a:r>
        </a:p>
      </dsp:txBody>
      <dsp:txXfrm>
        <a:off x="3264282" y="1841882"/>
        <a:ext cx="2020348" cy="2020348"/>
      </dsp:txXfrm>
    </dsp:sp>
    <dsp:sp modelId="{FFC884F6-E6E6-46B8-9C69-F8A0D5126CBA}">
      <dsp:nvSpPr>
        <dsp:cNvPr id="0" name=""/>
        <dsp:cNvSpPr/>
      </dsp:nvSpPr>
      <dsp:spPr>
        <a:xfrm>
          <a:off x="3567334" y="364"/>
          <a:ext cx="1414244" cy="1414244"/>
        </a:xfrm>
        <a:prstGeom prst="ellips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Internal Realignment of Goals</a:t>
          </a:r>
          <a:endParaRPr lang="en-US" sz="1200" kern="1200" dirty="0"/>
        </a:p>
      </dsp:txBody>
      <dsp:txXfrm>
        <a:off x="3567334" y="364"/>
        <a:ext cx="1414244" cy="1414244"/>
      </dsp:txXfrm>
    </dsp:sp>
    <dsp:sp modelId="{EEC0747A-8578-40E1-8051-01796A286323}">
      <dsp:nvSpPr>
        <dsp:cNvPr id="0" name=""/>
        <dsp:cNvSpPr/>
      </dsp:nvSpPr>
      <dsp:spPr>
        <a:xfrm>
          <a:off x="5711904" y="2144934"/>
          <a:ext cx="1414244" cy="1414244"/>
        </a:xfrm>
        <a:prstGeom prst="ellipse">
          <a:avLst/>
        </a:prstGeom>
        <a:solidFill>
          <a:schemeClr val="accent6">
            <a:shade val="50000"/>
            <a:hueOff val="0"/>
            <a:satOff val="-18712"/>
            <a:lumOff val="248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Strengthen and Deepen Collaboration w/SCSD</a:t>
          </a:r>
          <a:endParaRPr lang="en-US" sz="1200" kern="1200" dirty="0"/>
        </a:p>
      </dsp:txBody>
      <dsp:txXfrm>
        <a:off x="5711904" y="2144934"/>
        <a:ext cx="1414244" cy="1414244"/>
      </dsp:txXfrm>
    </dsp:sp>
    <dsp:sp modelId="{6A7C4226-7817-4297-9A12-06A0D3E09426}">
      <dsp:nvSpPr>
        <dsp:cNvPr id="0" name=""/>
        <dsp:cNvSpPr/>
      </dsp:nvSpPr>
      <dsp:spPr>
        <a:xfrm>
          <a:off x="3567334" y="4289504"/>
          <a:ext cx="1414244" cy="1414244"/>
        </a:xfrm>
        <a:prstGeom prst="ellipse">
          <a:avLst/>
        </a:prstGeom>
        <a:solidFill>
          <a:schemeClr val="accent6">
            <a:shade val="50000"/>
            <a:hueOff val="0"/>
            <a:satOff val="-37425"/>
            <a:lumOff val="496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Collaborate Across the University</a:t>
          </a:r>
          <a:endParaRPr lang="en-US" sz="1200" kern="1200" dirty="0"/>
        </a:p>
      </dsp:txBody>
      <dsp:txXfrm>
        <a:off x="3567334" y="4289504"/>
        <a:ext cx="1414244" cy="1414244"/>
      </dsp:txXfrm>
    </dsp:sp>
    <dsp:sp modelId="{8DBD71BE-1026-4D97-BC73-22E1B4F18AF0}">
      <dsp:nvSpPr>
        <dsp:cNvPr id="0" name=""/>
        <dsp:cNvSpPr/>
      </dsp:nvSpPr>
      <dsp:spPr>
        <a:xfrm>
          <a:off x="1422765" y="2144934"/>
          <a:ext cx="1414244" cy="1414244"/>
        </a:xfrm>
        <a:prstGeom prst="ellipse">
          <a:avLst/>
        </a:prstGeom>
        <a:solidFill>
          <a:schemeClr val="accent6">
            <a:shade val="50000"/>
            <a:hueOff val="0"/>
            <a:satOff val="-18712"/>
            <a:lumOff val="248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Leverage University Tenure Criteria &amp; Budget System</a:t>
          </a:r>
          <a:endParaRPr lang="en-US" sz="1200" kern="1200" dirty="0"/>
        </a:p>
      </dsp:txBody>
      <dsp:txXfrm>
        <a:off x="1422765" y="2144934"/>
        <a:ext cx="1414244" cy="14142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E1DC0-4557-42AB-A5AD-45525C291431}">
      <dsp:nvSpPr>
        <dsp:cNvPr id="0" name=""/>
        <dsp:cNvSpPr/>
      </dsp:nvSpPr>
      <dsp:spPr>
        <a:xfrm>
          <a:off x="2378429" y="658485"/>
          <a:ext cx="4387141" cy="4387141"/>
        </a:xfrm>
        <a:prstGeom prst="blockArc">
          <a:avLst>
            <a:gd name="adj1" fmla="val 10800000"/>
            <a:gd name="adj2" fmla="val 162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5D097F-D469-4232-AB9C-168E4BBA7463}">
      <dsp:nvSpPr>
        <dsp:cNvPr id="0" name=""/>
        <dsp:cNvSpPr/>
      </dsp:nvSpPr>
      <dsp:spPr>
        <a:xfrm>
          <a:off x="2378429" y="658485"/>
          <a:ext cx="4387141" cy="4387141"/>
        </a:xfrm>
        <a:prstGeom prst="blockArc">
          <a:avLst>
            <a:gd name="adj1" fmla="val 5400000"/>
            <a:gd name="adj2" fmla="val 108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0FE4F2-2971-466D-9C96-53A3D57CE1FA}">
      <dsp:nvSpPr>
        <dsp:cNvPr id="0" name=""/>
        <dsp:cNvSpPr/>
      </dsp:nvSpPr>
      <dsp:spPr>
        <a:xfrm>
          <a:off x="2378429" y="658485"/>
          <a:ext cx="4387141" cy="4387141"/>
        </a:xfrm>
        <a:prstGeom prst="blockArc">
          <a:avLst>
            <a:gd name="adj1" fmla="val 0"/>
            <a:gd name="adj2" fmla="val 54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3D25B3-FC1C-467F-BD5A-CBCB9FF9FDE0}">
      <dsp:nvSpPr>
        <dsp:cNvPr id="0" name=""/>
        <dsp:cNvSpPr/>
      </dsp:nvSpPr>
      <dsp:spPr>
        <a:xfrm>
          <a:off x="2378429" y="658485"/>
          <a:ext cx="4387141" cy="4387141"/>
        </a:xfrm>
        <a:prstGeom prst="blockArc">
          <a:avLst>
            <a:gd name="adj1" fmla="val 16200000"/>
            <a:gd name="adj2" fmla="val 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E12069-0AE8-4284-8529-68EE87A2311B}">
      <dsp:nvSpPr>
        <dsp:cNvPr id="0" name=""/>
        <dsp:cNvSpPr/>
      </dsp:nvSpPr>
      <dsp:spPr>
        <a:xfrm>
          <a:off x="3561829" y="1841885"/>
          <a:ext cx="2020341" cy="2020341"/>
        </a:xfrm>
        <a:prstGeom prst="ellipse">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School of Education</a:t>
          </a:r>
        </a:p>
        <a:p>
          <a:pPr lvl="0" algn="ctr" defTabSz="800100">
            <a:lnSpc>
              <a:spcPct val="90000"/>
            </a:lnSpc>
            <a:spcBef>
              <a:spcPct val="0"/>
            </a:spcBef>
            <a:spcAft>
              <a:spcPct val="35000"/>
            </a:spcAft>
          </a:pPr>
          <a:r>
            <a:rPr lang="en-US" sz="1800" kern="1200" dirty="0" smtClean="0"/>
            <a:t>New Vision:</a:t>
          </a:r>
        </a:p>
        <a:p>
          <a:pPr lvl="0" algn="ctr" defTabSz="800100">
            <a:lnSpc>
              <a:spcPct val="90000"/>
            </a:lnSpc>
            <a:spcBef>
              <a:spcPct val="0"/>
            </a:spcBef>
            <a:spcAft>
              <a:spcPct val="35000"/>
            </a:spcAft>
          </a:pPr>
          <a:r>
            <a:rPr lang="en-US" sz="1800" kern="1200" dirty="0" smtClean="0"/>
            <a:t>Inclusive Urban Education</a:t>
          </a:r>
        </a:p>
      </dsp:txBody>
      <dsp:txXfrm>
        <a:off x="3561829" y="1841885"/>
        <a:ext cx="2020341" cy="2020341"/>
      </dsp:txXfrm>
    </dsp:sp>
    <dsp:sp modelId="{FFC884F6-E6E6-46B8-9C69-F8A0D5126CBA}">
      <dsp:nvSpPr>
        <dsp:cNvPr id="0" name=""/>
        <dsp:cNvSpPr/>
      </dsp:nvSpPr>
      <dsp:spPr>
        <a:xfrm>
          <a:off x="3864880" y="2278"/>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Internal Realignment of Goals</a:t>
          </a:r>
          <a:endParaRPr lang="en-US" sz="1200" kern="1200" dirty="0"/>
        </a:p>
      </dsp:txBody>
      <dsp:txXfrm>
        <a:off x="3864880" y="2278"/>
        <a:ext cx="1414239" cy="1414239"/>
      </dsp:txXfrm>
    </dsp:sp>
    <dsp:sp modelId="{EEC0747A-8578-40E1-8051-01796A286323}">
      <dsp:nvSpPr>
        <dsp:cNvPr id="0" name=""/>
        <dsp:cNvSpPr/>
      </dsp:nvSpPr>
      <dsp:spPr>
        <a:xfrm>
          <a:off x="6007538" y="2144936"/>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Strengthen and Deepen Collaboration w/SCSD</a:t>
          </a:r>
          <a:endParaRPr lang="en-US" sz="1200" kern="1200" dirty="0"/>
        </a:p>
      </dsp:txBody>
      <dsp:txXfrm>
        <a:off x="6007538" y="2144936"/>
        <a:ext cx="1414239" cy="1414239"/>
      </dsp:txXfrm>
    </dsp:sp>
    <dsp:sp modelId="{6A7C4226-7817-4297-9A12-06A0D3E09426}">
      <dsp:nvSpPr>
        <dsp:cNvPr id="0" name=""/>
        <dsp:cNvSpPr/>
      </dsp:nvSpPr>
      <dsp:spPr>
        <a:xfrm>
          <a:off x="3864880" y="4287595"/>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Collaborate Across the University</a:t>
          </a:r>
          <a:endParaRPr lang="en-US" sz="1200" kern="1200" dirty="0"/>
        </a:p>
      </dsp:txBody>
      <dsp:txXfrm>
        <a:off x="3864880" y="4287595"/>
        <a:ext cx="1414239" cy="1414239"/>
      </dsp:txXfrm>
    </dsp:sp>
    <dsp:sp modelId="{8DBD71BE-1026-4D97-BC73-22E1B4F18AF0}">
      <dsp:nvSpPr>
        <dsp:cNvPr id="0" name=""/>
        <dsp:cNvSpPr/>
      </dsp:nvSpPr>
      <dsp:spPr>
        <a:xfrm>
          <a:off x="1722221" y="2144936"/>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Leverage University Tenure Criteria &amp; Budget System</a:t>
          </a:r>
          <a:endParaRPr lang="en-US" sz="1200" kern="1200" dirty="0"/>
        </a:p>
      </dsp:txBody>
      <dsp:txXfrm>
        <a:off x="1722221" y="2144936"/>
        <a:ext cx="1414239" cy="14142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E1DC0-4557-42AB-A5AD-45525C291431}">
      <dsp:nvSpPr>
        <dsp:cNvPr id="0" name=""/>
        <dsp:cNvSpPr/>
      </dsp:nvSpPr>
      <dsp:spPr>
        <a:xfrm>
          <a:off x="2378429" y="658485"/>
          <a:ext cx="4387141" cy="4387141"/>
        </a:xfrm>
        <a:prstGeom prst="blockArc">
          <a:avLst>
            <a:gd name="adj1" fmla="val 10800000"/>
            <a:gd name="adj2" fmla="val 162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5D097F-D469-4232-AB9C-168E4BBA7463}">
      <dsp:nvSpPr>
        <dsp:cNvPr id="0" name=""/>
        <dsp:cNvSpPr/>
      </dsp:nvSpPr>
      <dsp:spPr>
        <a:xfrm>
          <a:off x="2378429" y="658485"/>
          <a:ext cx="4387141" cy="4387141"/>
        </a:xfrm>
        <a:prstGeom prst="blockArc">
          <a:avLst>
            <a:gd name="adj1" fmla="val 5400000"/>
            <a:gd name="adj2" fmla="val 108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0FE4F2-2971-466D-9C96-53A3D57CE1FA}">
      <dsp:nvSpPr>
        <dsp:cNvPr id="0" name=""/>
        <dsp:cNvSpPr/>
      </dsp:nvSpPr>
      <dsp:spPr>
        <a:xfrm>
          <a:off x="2378429" y="658485"/>
          <a:ext cx="4387141" cy="4387141"/>
        </a:xfrm>
        <a:prstGeom prst="blockArc">
          <a:avLst>
            <a:gd name="adj1" fmla="val 0"/>
            <a:gd name="adj2" fmla="val 54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3D25B3-FC1C-467F-BD5A-CBCB9FF9FDE0}">
      <dsp:nvSpPr>
        <dsp:cNvPr id="0" name=""/>
        <dsp:cNvSpPr/>
      </dsp:nvSpPr>
      <dsp:spPr>
        <a:xfrm>
          <a:off x="2378429" y="658485"/>
          <a:ext cx="4387141" cy="4387141"/>
        </a:xfrm>
        <a:prstGeom prst="blockArc">
          <a:avLst>
            <a:gd name="adj1" fmla="val 16200000"/>
            <a:gd name="adj2" fmla="val 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E12069-0AE8-4284-8529-68EE87A2311B}">
      <dsp:nvSpPr>
        <dsp:cNvPr id="0" name=""/>
        <dsp:cNvSpPr/>
      </dsp:nvSpPr>
      <dsp:spPr>
        <a:xfrm>
          <a:off x="3561829" y="1841885"/>
          <a:ext cx="2020341" cy="2020341"/>
        </a:xfrm>
        <a:prstGeom prst="ellipse">
          <a:avLst/>
        </a:prstGeom>
        <a:solidFill>
          <a:schemeClr val="bg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School of Education</a:t>
          </a:r>
        </a:p>
        <a:p>
          <a:pPr lvl="0" algn="ctr" defTabSz="800100">
            <a:lnSpc>
              <a:spcPct val="90000"/>
            </a:lnSpc>
            <a:spcBef>
              <a:spcPct val="0"/>
            </a:spcBef>
            <a:spcAft>
              <a:spcPct val="35000"/>
            </a:spcAft>
          </a:pPr>
          <a:r>
            <a:rPr lang="en-US" sz="1800" kern="1200" dirty="0" smtClean="0"/>
            <a:t>New Vision:</a:t>
          </a:r>
        </a:p>
        <a:p>
          <a:pPr lvl="0" algn="ctr" defTabSz="800100">
            <a:lnSpc>
              <a:spcPct val="90000"/>
            </a:lnSpc>
            <a:spcBef>
              <a:spcPct val="0"/>
            </a:spcBef>
            <a:spcAft>
              <a:spcPct val="35000"/>
            </a:spcAft>
          </a:pPr>
          <a:r>
            <a:rPr lang="en-US" sz="1800" kern="1200" dirty="0" smtClean="0"/>
            <a:t>Inclusive Urban Education</a:t>
          </a:r>
        </a:p>
      </dsp:txBody>
      <dsp:txXfrm>
        <a:off x="3561829" y="1841885"/>
        <a:ext cx="2020341" cy="2020341"/>
      </dsp:txXfrm>
    </dsp:sp>
    <dsp:sp modelId="{FFC884F6-E6E6-46B8-9C69-F8A0D5126CBA}">
      <dsp:nvSpPr>
        <dsp:cNvPr id="0" name=""/>
        <dsp:cNvSpPr/>
      </dsp:nvSpPr>
      <dsp:spPr>
        <a:xfrm>
          <a:off x="3864880" y="2278"/>
          <a:ext cx="1414239" cy="1414239"/>
        </a:xfrm>
        <a:prstGeom prst="ellips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Internal Realignment of Goals</a:t>
          </a:r>
          <a:endParaRPr lang="en-US" sz="1200" kern="1200" dirty="0"/>
        </a:p>
      </dsp:txBody>
      <dsp:txXfrm>
        <a:off x="3864880" y="2278"/>
        <a:ext cx="1414239" cy="1414239"/>
      </dsp:txXfrm>
    </dsp:sp>
    <dsp:sp modelId="{EEC0747A-8578-40E1-8051-01796A286323}">
      <dsp:nvSpPr>
        <dsp:cNvPr id="0" name=""/>
        <dsp:cNvSpPr/>
      </dsp:nvSpPr>
      <dsp:spPr>
        <a:xfrm>
          <a:off x="6007538" y="2144936"/>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Strengthen and Deepen Collaboration w/SCSD</a:t>
          </a:r>
          <a:endParaRPr lang="en-US" sz="1200" kern="1200" dirty="0"/>
        </a:p>
      </dsp:txBody>
      <dsp:txXfrm>
        <a:off x="6007538" y="2144936"/>
        <a:ext cx="1414239" cy="1414239"/>
      </dsp:txXfrm>
    </dsp:sp>
    <dsp:sp modelId="{6A7C4226-7817-4297-9A12-06A0D3E09426}">
      <dsp:nvSpPr>
        <dsp:cNvPr id="0" name=""/>
        <dsp:cNvSpPr/>
      </dsp:nvSpPr>
      <dsp:spPr>
        <a:xfrm>
          <a:off x="3864880" y="4287595"/>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Collaborate Across the University</a:t>
          </a:r>
          <a:endParaRPr lang="en-US" sz="1200" kern="1200" dirty="0"/>
        </a:p>
      </dsp:txBody>
      <dsp:txXfrm>
        <a:off x="3864880" y="4287595"/>
        <a:ext cx="1414239" cy="1414239"/>
      </dsp:txXfrm>
    </dsp:sp>
    <dsp:sp modelId="{8DBD71BE-1026-4D97-BC73-22E1B4F18AF0}">
      <dsp:nvSpPr>
        <dsp:cNvPr id="0" name=""/>
        <dsp:cNvSpPr/>
      </dsp:nvSpPr>
      <dsp:spPr>
        <a:xfrm>
          <a:off x="1722221" y="2144936"/>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Leverage University Tenure Criteria &amp; Budget System</a:t>
          </a:r>
          <a:endParaRPr lang="en-US" sz="1200" kern="1200" dirty="0"/>
        </a:p>
      </dsp:txBody>
      <dsp:txXfrm>
        <a:off x="1722221" y="2144936"/>
        <a:ext cx="1414239" cy="14142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E1DC0-4557-42AB-A5AD-45525C291431}">
      <dsp:nvSpPr>
        <dsp:cNvPr id="0" name=""/>
        <dsp:cNvSpPr/>
      </dsp:nvSpPr>
      <dsp:spPr>
        <a:xfrm>
          <a:off x="2378429" y="658485"/>
          <a:ext cx="4387141" cy="4387141"/>
        </a:xfrm>
        <a:prstGeom prst="blockArc">
          <a:avLst>
            <a:gd name="adj1" fmla="val 10800000"/>
            <a:gd name="adj2" fmla="val 162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5D097F-D469-4232-AB9C-168E4BBA7463}">
      <dsp:nvSpPr>
        <dsp:cNvPr id="0" name=""/>
        <dsp:cNvSpPr/>
      </dsp:nvSpPr>
      <dsp:spPr>
        <a:xfrm>
          <a:off x="2378429" y="658485"/>
          <a:ext cx="4387141" cy="4387141"/>
        </a:xfrm>
        <a:prstGeom prst="blockArc">
          <a:avLst>
            <a:gd name="adj1" fmla="val 5400000"/>
            <a:gd name="adj2" fmla="val 108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0FE4F2-2971-466D-9C96-53A3D57CE1FA}">
      <dsp:nvSpPr>
        <dsp:cNvPr id="0" name=""/>
        <dsp:cNvSpPr/>
      </dsp:nvSpPr>
      <dsp:spPr>
        <a:xfrm>
          <a:off x="2378429" y="658485"/>
          <a:ext cx="4387141" cy="4387141"/>
        </a:xfrm>
        <a:prstGeom prst="blockArc">
          <a:avLst>
            <a:gd name="adj1" fmla="val 0"/>
            <a:gd name="adj2" fmla="val 54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3D25B3-FC1C-467F-BD5A-CBCB9FF9FDE0}">
      <dsp:nvSpPr>
        <dsp:cNvPr id="0" name=""/>
        <dsp:cNvSpPr/>
      </dsp:nvSpPr>
      <dsp:spPr>
        <a:xfrm>
          <a:off x="2378429" y="658485"/>
          <a:ext cx="4387141" cy="4387141"/>
        </a:xfrm>
        <a:prstGeom prst="blockArc">
          <a:avLst>
            <a:gd name="adj1" fmla="val 16200000"/>
            <a:gd name="adj2" fmla="val 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E12069-0AE8-4284-8529-68EE87A2311B}">
      <dsp:nvSpPr>
        <dsp:cNvPr id="0" name=""/>
        <dsp:cNvSpPr/>
      </dsp:nvSpPr>
      <dsp:spPr>
        <a:xfrm>
          <a:off x="3561829" y="1841885"/>
          <a:ext cx="2020341" cy="2020341"/>
        </a:xfrm>
        <a:prstGeom prst="ellipse">
          <a:avLst/>
        </a:prstGeom>
        <a:solidFill>
          <a:schemeClr val="bg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School of Education</a:t>
          </a:r>
        </a:p>
        <a:p>
          <a:pPr lvl="0" algn="ctr" defTabSz="800100">
            <a:lnSpc>
              <a:spcPct val="90000"/>
            </a:lnSpc>
            <a:spcBef>
              <a:spcPct val="0"/>
            </a:spcBef>
            <a:spcAft>
              <a:spcPct val="35000"/>
            </a:spcAft>
          </a:pPr>
          <a:r>
            <a:rPr lang="en-US" sz="1800" kern="1200" dirty="0" smtClean="0"/>
            <a:t>New Vision:</a:t>
          </a:r>
        </a:p>
        <a:p>
          <a:pPr lvl="0" algn="ctr" defTabSz="800100">
            <a:lnSpc>
              <a:spcPct val="90000"/>
            </a:lnSpc>
            <a:spcBef>
              <a:spcPct val="0"/>
            </a:spcBef>
            <a:spcAft>
              <a:spcPct val="35000"/>
            </a:spcAft>
          </a:pPr>
          <a:r>
            <a:rPr lang="en-US" sz="1800" kern="1200" dirty="0" smtClean="0"/>
            <a:t>Inclusive Urban Education</a:t>
          </a:r>
        </a:p>
      </dsp:txBody>
      <dsp:txXfrm>
        <a:off x="3561829" y="1841885"/>
        <a:ext cx="2020341" cy="2020341"/>
      </dsp:txXfrm>
    </dsp:sp>
    <dsp:sp modelId="{FFC884F6-E6E6-46B8-9C69-F8A0D5126CBA}">
      <dsp:nvSpPr>
        <dsp:cNvPr id="0" name=""/>
        <dsp:cNvSpPr/>
      </dsp:nvSpPr>
      <dsp:spPr>
        <a:xfrm>
          <a:off x="3864880" y="2278"/>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Internal Realignment of Goals</a:t>
          </a:r>
          <a:endParaRPr lang="en-US" sz="1200" kern="1200" dirty="0"/>
        </a:p>
      </dsp:txBody>
      <dsp:txXfrm>
        <a:off x="3864880" y="2278"/>
        <a:ext cx="1414239" cy="1414239"/>
      </dsp:txXfrm>
    </dsp:sp>
    <dsp:sp modelId="{EEC0747A-8578-40E1-8051-01796A286323}">
      <dsp:nvSpPr>
        <dsp:cNvPr id="0" name=""/>
        <dsp:cNvSpPr/>
      </dsp:nvSpPr>
      <dsp:spPr>
        <a:xfrm>
          <a:off x="6007538" y="2144936"/>
          <a:ext cx="1414239" cy="1414239"/>
        </a:xfrm>
        <a:prstGeom prst="ellipse">
          <a:avLst/>
        </a:prstGeom>
        <a:solidFill>
          <a:srgbClr val="1E1E6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Strengthen and Deepen Collaboration w/SCSD</a:t>
          </a:r>
          <a:endParaRPr lang="en-US" sz="1200" kern="1200" dirty="0"/>
        </a:p>
      </dsp:txBody>
      <dsp:txXfrm>
        <a:off x="6007538" y="2144936"/>
        <a:ext cx="1414239" cy="1414239"/>
      </dsp:txXfrm>
    </dsp:sp>
    <dsp:sp modelId="{6A7C4226-7817-4297-9A12-06A0D3E09426}">
      <dsp:nvSpPr>
        <dsp:cNvPr id="0" name=""/>
        <dsp:cNvSpPr/>
      </dsp:nvSpPr>
      <dsp:spPr>
        <a:xfrm>
          <a:off x="3864880" y="4287595"/>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Collaborate Across the University</a:t>
          </a:r>
          <a:endParaRPr lang="en-US" sz="1200" kern="1200" dirty="0"/>
        </a:p>
      </dsp:txBody>
      <dsp:txXfrm>
        <a:off x="3864880" y="4287595"/>
        <a:ext cx="1414239" cy="1414239"/>
      </dsp:txXfrm>
    </dsp:sp>
    <dsp:sp modelId="{8DBD71BE-1026-4D97-BC73-22E1B4F18AF0}">
      <dsp:nvSpPr>
        <dsp:cNvPr id="0" name=""/>
        <dsp:cNvSpPr/>
      </dsp:nvSpPr>
      <dsp:spPr>
        <a:xfrm>
          <a:off x="1722221" y="2144936"/>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Leverage University Tenure Criteria &amp; Budget System</a:t>
          </a:r>
          <a:endParaRPr lang="en-US" sz="1200" kern="1200" dirty="0"/>
        </a:p>
      </dsp:txBody>
      <dsp:txXfrm>
        <a:off x="1722221" y="2144936"/>
        <a:ext cx="1414239" cy="14142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E1DC0-4557-42AB-A5AD-45525C291431}">
      <dsp:nvSpPr>
        <dsp:cNvPr id="0" name=""/>
        <dsp:cNvSpPr/>
      </dsp:nvSpPr>
      <dsp:spPr>
        <a:xfrm>
          <a:off x="2078974" y="656573"/>
          <a:ext cx="4390965" cy="4390965"/>
        </a:xfrm>
        <a:prstGeom prst="blockArc">
          <a:avLst>
            <a:gd name="adj1" fmla="val 10800000"/>
            <a:gd name="adj2" fmla="val 16200000"/>
            <a:gd name="adj3" fmla="val 4638"/>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5D097F-D469-4232-AB9C-168E4BBA7463}">
      <dsp:nvSpPr>
        <dsp:cNvPr id="0" name=""/>
        <dsp:cNvSpPr/>
      </dsp:nvSpPr>
      <dsp:spPr>
        <a:xfrm>
          <a:off x="2078974" y="656573"/>
          <a:ext cx="4390965" cy="4390965"/>
        </a:xfrm>
        <a:prstGeom prst="blockArc">
          <a:avLst>
            <a:gd name="adj1" fmla="val 5400000"/>
            <a:gd name="adj2" fmla="val 10800000"/>
            <a:gd name="adj3" fmla="val 4638"/>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0FE4F2-2971-466D-9C96-53A3D57CE1FA}">
      <dsp:nvSpPr>
        <dsp:cNvPr id="0" name=""/>
        <dsp:cNvSpPr/>
      </dsp:nvSpPr>
      <dsp:spPr>
        <a:xfrm>
          <a:off x="2078974" y="656573"/>
          <a:ext cx="4390965" cy="4390965"/>
        </a:xfrm>
        <a:prstGeom prst="blockArc">
          <a:avLst>
            <a:gd name="adj1" fmla="val 0"/>
            <a:gd name="adj2" fmla="val 5400000"/>
            <a:gd name="adj3" fmla="val 4638"/>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3D25B3-FC1C-467F-BD5A-CBCB9FF9FDE0}">
      <dsp:nvSpPr>
        <dsp:cNvPr id="0" name=""/>
        <dsp:cNvSpPr/>
      </dsp:nvSpPr>
      <dsp:spPr>
        <a:xfrm>
          <a:off x="2078974" y="656573"/>
          <a:ext cx="4390965" cy="4390965"/>
        </a:xfrm>
        <a:prstGeom prst="blockArc">
          <a:avLst>
            <a:gd name="adj1" fmla="val 16200000"/>
            <a:gd name="adj2" fmla="val 0"/>
            <a:gd name="adj3" fmla="val 4638"/>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E12069-0AE8-4284-8529-68EE87A2311B}">
      <dsp:nvSpPr>
        <dsp:cNvPr id="0" name=""/>
        <dsp:cNvSpPr/>
      </dsp:nvSpPr>
      <dsp:spPr>
        <a:xfrm>
          <a:off x="3264282" y="1841882"/>
          <a:ext cx="2020348" cy="2020348"/>
        </a:xfrm>
        <a:prstGeom prst="ellipse">
          <a:avLst/>
        </a:prstGeom>
        <a:solidFill>
          <a:schemeClr val="bg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School of Education</a:t>
          </a:r>
        </a:p>
        <a:p>
          <a:pPr lvl="0" algn="ctr" defTabSz="800100">
            <a:lnSpc>
              <a:spcPct val="90000"/>
            </a:lnSpc>
            <a:spcBef>
              <a:spcPct val="0"/>
            </a:spcBef>
            <a:spcAft>
              <a:spcPct val="35000"/>
            </a:spcAft>
          </a:pPr>
          <a:r>
            <a:rPr lang="en-US" sz="1800" kern="1200" dirty="0" smtClean="0"/>
            <a:t>New Vision:</a:t>
          </a:r>
        </a:p>
        <a:p>
          <a:pPr lvl="0" algn="ctr" defTabSz="800100">
            <a:lnSpc>
              <a:spcPct val="90000"/>
            </a:lnSpc>
            <a:spcBef>
              <a:spcPct val="0"/>
            </a:spcBef>
            <a:spcAft>
              <a:spcPct val="35000"/>
            </a:spcAft>
          </a:pPr>
          <a:r>
            <a:rPr lang="en-US" sz="1800" kern="1200" dirty="0" smtClean="0"/>
            <a:t>Inclusive Urban Education</a:t>
          </a:r>
        </a:p>
      </dsp:txBody>
      <dsp:txXfrm>
        <a:off x="3264282" y="1841882"/>
        <a:ext cx="2020348" cy="2020348"/>
      </dsp:txXfrm>
    </dsp:sp>
    <dsp:sp modelId="{FFC884F6-E6E6-46B8-9C69-F8A0D5126CBA}">
      <dsp:nvSpPr>
        <dsp:cNvPr id="0" name=""/>
        <dsp:cNvSpPr/>
      </dsp:nvSpPr>
      <dsp:spPr>
        <a:xfrm>
          <a:off x="3567334" y="364"/>
          <a:ext cx="1414244" cy="1414244"/>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Internal Realignment of Goals</a:t>
          </a:r>
          <a:endParaRPr lang="en-US" sz="1200" kern="1200" dirty="0"/>
        </a:p>
      </dsp:txBody>
      <dsp:txXfrm>
        <a:off x="3567334" y="364"/>
        <a:ext cx="1414244" cy="1414244"/>
      </dsp:txXfrm>
    </dsp:sp>
    <dsp:sp modelId="{EEC0747A-8578-40E1-8051-01796A286323}">
      <dsp:nvSpPr>
        <dsp:cNvPr id="0" name=""/>
        <dsp:cNvSpPr/>
      </dsp:nvSpPr>
      <dsp:spPr>
        <a:xfrm>
          <a:off x="5711904" y="2144934"/>
          <a:ext cx="1414244" cy="1414244"/>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Strengthen and Deepen Collaboration w/SCSD</a:t>
          </a:r>
          <a:endParaRPr lang="en-US" sz="1200" kern="1200" dirty="0"/>
        </a:p>
      </dsp:txBody>
      <dsp:txXfrm>
        <a:off x="5711904" y="2144934"/>
        <a:ext cx="1414244" cy="1414244"/>
      </dsp:txXfrm>
    </dsp:sp>
    <dsp:sp modelId="{6A7C4226-7817-4297-9A12-06A0D3E09426}">
      <dsp:nvSpPr>
        <dsp:cNvPr id="0" name=""/>
        <dsp:cNvSpPr/>
      </dsp:nvSpPr>
      <dsp:spPr>
        <a:xfrm>
          <a:off x="3567334" y="4289504"/>
          <a:ext cx="1414244" cy="1414244"/>
        </a:xfrm>
        <a:prstGeom prst="ellipse">
          <a:avLst/>
        </a:prstGeom>
        <a:solidFill>
          <a:srgbClr val="1E1E6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Collaborate Across the University</a:t>
          </a:r>
          <a:endParaRPr lang="en-US" sz="1200" kern="1200" dirty="0"/>
        </a:p>
      </dsp:txBody>
      <dsp:txXfrm>
        <a:off x="3567334" y="4289504"/>
        <a:ext cx="1414244" cy="1414244"/>
      </dsp:txXfrm>
    </dsp:sp>
    <dsp:sp modelId="{8DBD71BE-1026-4D97-BC73-22E1B4F18AF0}">
      <dsp:nvSpPr>
        <dsp:cNvPr id="0" name=""/>
        <dsp:cNvSpPr/>
      </dsp:nvSpPr>
      <dsp:spPr>
        <a:xfrm>
          <a:off x="1422765" y="2144934"/>
          <a:ext cx="1414244" cy="1414244"/>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Leverage University Tenure Criteria &amp; Budget System</a:t>
          </a:r>
          <a:endParaRPr lang="en-US" sz="1200" kern="1200" dirty="0"/>
        </a:p>
      </dsp:txBody>
      <dsp:txXfrm>
        <a:off x="1422765" y="2144934"/>
        <a:ext cx="1414244" cy="141424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E1DC0-4557-42AB-A5AD-45525C291431}">
      <dsp:nvSpPr>
        <dsp:cNvPr id="0" name=""/>
        <dsp:cNvSpPr/>
      </dsp:nvSpPr>
      <dsp:spPr>
        <a:xfrm>
          <a:off x="2378429" y="658485"/>
          <a:ext cx="4387141" cy="4387141"/>
        </a:xfrm>
        <a:prstGeom prst="blockArc">
          <a:avLst>
            <a:gd name="adj1" fmla="val 10800000"/>
            <a:gd name="adj2" fmla="val 162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E5D097F-D469-4232-AB9C-168E4BBA7463}">
      <dsp:nvSpPr>
        <dsp:cNvPr id="0" name=""/>
        <dsp:cNvSpPr/>
      </dsp:nvSpPr>
      <dsp:spPr>
        <a:xfrm>
          <a:off x="2378429" y="658485"/>
          <a:ext cx="4387141" cy="4387141"/>
        </a:xfrm>
        <a:prstGeom prst="blockArc">
          <a:avLst>
            <a:gd name="adj1" fmla="val 5400000"/>
            <a:gd name="adj2" fmla="val 108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C0FE4F2-2971-466D-9C96-53A3D57CE1FA}">
      <dsp:nvSpPr>
        <dsp:cNvPr id="0" name=""/>
        <dsp:cNvSpPr/>
      </dsp:nvSpPr>
      <dsp:spPr>
        <a:xfrm>
          <a:off x="2378429" y="658485"/>
          <a:ext cx="4387141" cy="4387141"/>
        </a:xfrm>
        <a:prstGeom prst="blockArc">
          <a:avLst>
            <a:gd name="adj1" fmla="val 0"/>
            <a:gd name="adj2" fmla="val 540000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3D25B3-FC1C-467F-BD5A-CBCB9FF9FDE0}">
      <dsp:nvSpPr>
        <dsp:cNvPr id="0" name=""/>
        <dsp:cNvSpPr/>
      </dsp:nvSpPr>
      <dsp:spPr>
        <a:xfrm>
          <a:off x="2378429" y="658485"/>
          <a:ext cx="4387141" cy="4387141"/>
        </a:xfrm>
        <a:prstGeom prst="blockArc">
          <a:avLst>
            <a:gd name="adj1" fmla="val 16200000"/>
            <a:gd name="adj2" fmla="val 0"/>
            <a:gd name="adj3" fmla="val 4642"/>
          </a:avLst>
        </a:prstGeom>
        <a:solidFill>
          <a:schemeClr val="bg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5E12069-0AE8-4284-8529-68EE87A2311B}">
      <dsp:nvSpPr>
        <dsp:cNvPr id="0" name=""/>
        <dsp:cNvSpPr/>
      </dsp:nvSpPr>
      <dsp:spPr>
        <a:xfrm>
          <a:off x="3561829" y="1841885"/>
          <a:ext cx="2020341" cy="2020341"/>
        </a:xfrm>
        <a:prstGeom prst="ellipse">
          <a:avLst/>
        </a:prstGeom>
        <a:solidFill>
          <a:schemeClr val="bg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School of Education</a:t>
          </a:r>
        </a:p>
        <a:p>
          <a:pPr lvl="0" algn="ctr" defTabSz="800100">
            <a:lnSpc>
              <a:spcPct val="90000"/>
            </a:lnSpc>
            <a:spcBef>
              <a:spcPct val="0"/>
            </a:spcBef>
            <a:spcAft>
              <a:spcPct val="35000"/>
            </a:spcAft>
          </a:pPr>
          <a:r>
            <a:rPr lang="en-US" sz="1800" kern="1200" dirty="0" smtClean="0"/>
            <a:t>New Vision:</a:t>
          </a:r>
        </a:p>
        <a:p>
          <a:pPr lvl="0" algn="ctr" defTabSz="800100">
            <a:lnSpc>
              <a:spcPct val="90000"/>
            </a:lnSpc>
            <a:spcBef>
              <a:spcPct val="0"/>
            </a:spcBef>
            <a:spcAft>
              <a:spcPct val="35000"/>
            </a:spcAft>
          </a:pPr>
          <a:r>
            <a:rPr lang="en-US" sz="1800" kern="1200" dirty="0" smtClean="0"/>
            <a:t>Inclusive Urban Education</a:t>
          </a:r>
        </a:p>
      </dsp:txBody>
      <dsp:txXfrm>
        <a:off x="3561829" y="1841885"/>
        <a:ext cx="2020341" cy="2020341"/>
      </dsp:txXfrm>
    </dsp:sp>
    <dsp:sp modelId="{FFC884F6-E6E6-46B8-9C69-F8A0D5126CBA}">
      <dsp:nvSpPr>
        <dsp:cNvPr id="0" name=""/>
        <dsp:cNvSpPr/>
      </dsp:nvSpPr>
      <dsp:spPr>
        <a:xfrm>
          <a:off x="3864880" y="2278"/>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Internal Realignment of Goals</a:t>
          </a:r>
          <a:endParaRPr lang="en-US" sz="1200" kern="1200" dirty="0"/>
        </a:p>
      </dsp:txBody>
      <dsp:txXfrm>
        <a:off x="3864880" y="2278"/>
        <a:ext cx="1414239" cy="1414239"/>
      </dsp:txXfrm>
    </dsp:sp>
    <dsp:sp modelId="{EEC0747A-8578-40E1-8051-01796A286323}">
      <dsp:nvSpPr>
        <dsp:cNvPr id="0" name=""/>
        <dsp:cNvSpPr/>
      </dsp:nvSpPr>
      <dsp:spPr>
        <a:xfrm>
          <a:off x="6007538" y="2144936"/>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Strengthen and Deepen Collaboration w/SCSD</a:t>
          </a:r>
          <a:endParaRPr lang="en-US" sz="1200" kern="1200" dirty="0"/>
        </a:p>
      </dsp:txBody>
      <dsp:txXfrm>
        <a:off x="6007538" y="2144936"/>
        <a:ext cx="1414239" cy="1414239"/>
      </dsp:txXfrm>
    </dsp:sp>
    <dsp:sp modelId="{6A7C4226-7817-4297-9A12-06A0D3E09426}">
      <dsp:nvSpPr>
        <dsp:cNvPr id="0" name=""/>
        <dsp:cNvSpPr/>
      </dsp:nvSpPr>
      <dsp:spPr>
        <a:xfrm>
          <a:off x="3864880" y="4287595"/>
          <a:ext cx="1414239" cy="1414239"/>
        </a:xfrm>
        <a:prstGeom prst="ellipse">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Collaborate Across the University</a:t>
          </a:r>
          <a:endParaRPr lang="en-US" sz="1200" kern="1200" dirty="0"/>
        </a:p>
      </dsp:txBody>
      <dsp:txXfrm>
        <a:off x="3864880" y="4287595"/>
        <a:ext cx="1414239" cy="1414239"/>
      </dsp:txXfrm>
    </dsp:sp>
    <dsp:sp modelId="{8DBD71BE-1026-4D97-BC73-22E1B4F18AF0}">
      <dsp:nvSpPr>
        <dsp:cNvPr id="0" name=""/>
        <dsp:cNvSpPr/>
      </dsp:nvSpPr>
      <dsp:spPr>
        <a:xfrm>
          <a:off x="1722221" y="2144936"/>
          <a:ext cx="1414239" cy="1414239"/>
        </a:xfrm>
        <a:prstGeom prst="ellipse">
          <a:avLst/>
        </a:prstGeom>
        <a:solidFill>
          <a:srgbClr val="1E1E6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Leverage University Tenure Criteria &amp; Budget System</a:t>
          </a:r>
          <a:endParaRPr lang="en-US" sz="1200" kern="1200" dirty="0"/>
        </a:p>
      </dsp:txBody>
      <dsp:txXfrm>
        <a:off x="1722221" y="2144936"/>
        <a:ext cx="1414239" cy="141423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94FC0-54F2-4E53-A2E1-DA7F8AE2CD31}">
      <dsp:nvSpPr>
        <dsp:cNvPr id="0" name=""/>
        <dsp:cNvSpPr/>
      </dsp:nvSpPr>
      <dsp:spPr>
        <a:xfrm>
          <a:off x="3363786" y="1982896"/>
          <a:ext cx="2416426" cy="2300249"/>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Say Yes</a:t>
          </a:r>
          <a:br>
            <a:rPr lang="en-US" sz="2000" b="1" kern="1200" dirty="0" smtClean="0"/>
          </a:br>
          <a:r>
            <a:rPr lang="en-US" sz="1600" b="0" kern="1200" dirty="0" smtClean="0"/>
            <a:t>Reciprocal Partnership w/SCSD &amp; Say Yes Foundation</a:t>
          </a:r>
          <a:endParaRPr lang="en-US" sz="1600" b="0" kern="1200" dirty="0"/>
        </a:p>
      </dsp:txBody>
      <dsp:txXfrm>
        <a:off x="3363786" y="1982896"/>
        <a:ext cx="2416426" cy="2300249"/>
      </dsp:txXfrm>
    </dsp:sp>
    <dsp:sp modelId="{7173C967-A6D0-4C21-998A-E61AB31DD4A7}">
      <dsp:nvSpPr>
        <dsp:cNvPr id="0" name=""/>
        <dsp:cNvSpPr/>
      </dsp:nvSpPr>
      <dsp:spPr>
        <a:xfrm rot="16200000">
          <a:off x="4461870" y="1486079"/>
          <a:ext cx="220258" cy="59052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6200000">
        <a:off x="4461870" y="1486079"/>
        <a:ext cx="220258" cy="590520"/>
      </dsp:txXfrm>
    </dsp:sp>
    <dsp:sp modelId="{98A1CFD4-F857-4F02-897C-0972467C55E7}">
      <dsp:nvSpPr>
        <dsp:cNvPr id="0" name=""/>
        <dsp:cNvSpPr/>
      </dsp:nvSpPr>
      <dsp:spPr>
        <a:xfrm>
          <a:off x="3790429" y="4173"/>
          <a:ext cx="1563141" cy="15631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en-US" sz="1450" kern="1200" dirty="0" smtClean="0"/>
            <a:t>Faculty Engagement</a:t>
          </a:r>
          <a:endParaRPr lang="en-US" sz="1450" kern="1200" dirty="0"/>
        </a:p>
      </dsp:txBody>
      <dsp:txXfrm>
        <a:off x="3790429" y="4173"/>
        <a:ext cx="1563141" cy="1563141"/>
      </dsp:txXfrm>
    </dsp:sp>
    <dsp:sp modelId="{552289D8-02AB-40F6-93E0-161CC512D752}">
      <dsp:nvSpPr>
        <dsp:cNvPr id="0" name=""/>
        <dsp:cNvSpPr/>
      </dsp:nvSpPr>
      <dsp:spPr>
        <a:xfrm rot="19285714">
          <a:off x="5541677" y="1983930"/>
          <a:ext cx="201984" cy="59052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9285714">
        <a:off x="5541677" y="1983930"/>
        <a:ext cx="201984" cy="590520"/>
      </dsp:txXfrm>
    </dsp:sp>
    <dsp:sp modelId="{84245B08-EF43-4D95-A156-1F433B3CC2EC}">
      <dsp:nvSpPr>
        <dsp:cNvPr id="0" name=""/>
        <dsp:cNvSpPr/>
      </dsp:nvSpPr>
      <dsp:spPr>
        <a:xfrm>
          <a:off x="5625604" y="887947"/>
          <a:ext cx="1563141" cy="15631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Faculty Research</a:t>
          </a:r>
          <a:endParaRPr lang="en-US" sz="1600" kern="1200" dirty="0"/>
        </a:p>
      </dsp:txBody>
      <dsp:txXfrm>
        <a:off x="5625604" y="887947"/>
        <a:ext cx="1563141" cy="1563141"/>
      </dsp:txXfrm>
    </dsp:sp>
    <dsp:sp modelId="{210C177C-F64F-4DBA-BF7C-76CA88724DFD}">
      <dsp:nvSpPr>
        <dsp:cNvPr id="0" name=""/>
        <dsp:cNvSpPr/>
      </dsp:nvSpPr>
      <dsp:spPr>
        <a:xfrm rot="771429">
          <a:off x="5821854" y="3144841"/>
          <a:ext cx="191106" cy="59052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771429">
        <a:off x="5821854" y="3144841"/>
        <a:ext cx="191106" cy="590520"/>
      </dsp:txXfrm>
    </dsp:sp>
    <dsp:sp modelId="{CF6DFEBA-7908-4AEA-9CB9-16AAEBFC76B1}">
      <dsp:nvSpPr>
        <dsp:cNvPr id="0" name=""/>
        <dsp:cNvSpPr/>
      </dsp:nvSpPr>
      <dsp:spPr>
        <a:xfrm>
          <a:off x="6078855" y="2873768"/>
          <a:ext cx="1563141" cy="15631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Students prepare for the world, in the world:</a:t>
          </a:r>
          <a:br>
            <a:rPr lang="en-US" sz="1400" kern="1200" dirty="0" smtClean="0"/>
          </a:br>
          <a:r>
            <a:rPr lang="en-US" sz="1400" kern="1200" dirty="0" smtClean="0"/>
            <a:t>projects, leadership, volunteering</a:t>
          </a:r>
          <a:endParaRPr lang="en-US" sz="1400" kern="1200" dirty="0"/>
        </a:p>
      </dsp:txBody>
      <dsp:txXfrm>
        <a:off x="6078855" y="2873768"/>
        <a:ext cx="1563141" cy="1563141"/>
      </dsp:txXfrm>
    </dsp:sp>
    <dsp:sp modelId="{2C01289D-BC58-4EE1-A6DA-655CB1D29501}">
      <dsp:nvSpPr>
        <dsp:cNvPr id="0" name=""/>
        <dsp:cNvSpPr/>
      </dsp:nvSpPr>
      <dsp:spPr>
        <a:xfrm rot="3857143">
          <a:off x="5053372" y="4060361"/>
          <a:ext cx="214801" cy="59052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3857143">
        <a:off x="5053372" y="4060361"/>
        <a:ext cx="214801" cy="590520"/>
      </dsp:txXfrm>
    </dsp:sp>
    <dsp:sp modelId="{50EA4A98-D1CE-41D2-8B2F-3EA59862DF5B}">
      <dsp:nvSpPr>
        <dsp:cNvPr id="0" name=""/>
        <dsp:cNvSpPr/>
      </dsp:nvSpPr>
      <dsp:spPr>
        <a:xfrm>
          <a:off x="4808874" y="4466273"/>
          <a:ext cx="1563141" cy="15631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Corporate Partnerships Form:</a:t>
          </a:r>
          <a:br>
            <a:rPr lang="en-US" sz="1400" kern="1200" dirty="0" smtClean="0"/>
          </a:br>
          <a:r>
            <a:rPr lang="en-US" sz="1400" kern="1200" dirty="0" smtClean="0"/>
            <a:t>JPMC</a:t>
          </a:r>
          <a:br>
            <a:rPr lang="en-US" sz="1400" kern="1200" dirty="0" smtClean="0"/>
          </a:br>
          <a:r>
            <a:rPr lang="en-US" sz="1400" kern="1200" dirty="0" smtClean="0"/>
            <a:t>IBM</a:t>
          </a:r>
          <a:endParaRPr lang="en-US" sz="1400" kern="1200" dirty="0"/>
        </a:p>
      </dsp:txBody>
      <dsp:txXfrm>
        <a:off x="4808874" y="4466273"/>
        <a:ext cx="1563141" cy="1563141"/>
      </dsp:txXfrm>
    </dsp:sp>
    <dsp:sp modelId="{37213FFF-82EF-4C02-89C0-C8B833CE4CEB}">
      <dsp:nvSpPr>
        <dsp:cNvPr id="0" name=""/>
        <dsp:cNvSpPr/>
      </dsp:nvSpPr>
      <dsp:spPr>
        <a:xfrm rot="6942857">
          <a:off x="3875826" y="4060361"/>
          <a:ext cx="214801" cy="59052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6942857">
        <a:off x="3875826" y="4060361"/>
        <a:ext cx="214801" cy="590520"/>
      </dsp:txXfrm>
    </dsp:sp>
    <dsp:sp modelId="{A8947895-7BD8-4A13-B661-947E01C94F5A}">
      <dsp:nvSpPr>
        <dsp:cNvPr id="0" name=""/>
        <dsp:cNvSpPr/>
      </dsp:nvSpPr>
      <dsp:spPr>
        <a:xfrm>
          <a:off x="2771983" y="4466273"/>
          <a:ext cx="1563141" cy="15631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Funds:</a:t>
          </a:r>
          <a:br>
            <a:rPr lang="en-US" sz="1400" kern="1200" dirty="0" smtClean="0"/>
          </a:br>
          <a:r>
            <a:rPr lang="en-US" sz="1400" kern="1200" dirty="0" smtClean="0"/>
            <a:t>Jobs</a:t>
          </a:r>
          <a:br>
            <a:rPr lang="en-US" sz="1400" kern="1200" dirty="0" smtClean="0"/>
          </a:br>
          <a:r>
            <a:rPr lang="en-US" sz="1400" kern="1200" dirty="0" smtClean="0"/>
            <a:t>In-Kind</a:t>
          </a:r>
          <a:endParaRPr lang="en-US" sz="1400" kern="1200" dirty="0"/>
        </a:p>
      </dsp:txBody>
      <dsp:txXfrm>
        <a:off x="2771983" y="4466273"/>
        <a:ext cx="1563141" cy="1563141"/>
      </dsp:txXfrm>
    </dsp:sp>
    <dsp:sp modelId="{8D4F04D8-6D0D-4B4A-9894-9538DD912F4E}">
      <dsp:nvSpPr>
        <dsp:cNvPr id="0" name=""/>
        <dsp:cNvSpPr/>
      </dsp:nvSpPr>
      <dsp:spPr>
        <a:xfrm rot="10028571">
          <a:off x="3131038" y="3144841"/>
          <a:ext cx="191106" cy="59052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028571">
        <a:off x="3131038" y="3144841"/>
        <a:ext cx="191106" cy="590520"/>
      </dsp:txXfrm>
    </dsp:sp>
    <dsp:sp modelId="{8A5D2222-94B0-4821-B72B-5EB2F580C12E}">
      <dsp:nvSpPr>
        <dsp:cNvPr id="0" name=""/>
        <dsp:cNvSpPr/>
      </dsp:nvSpPr>
      <dsp:spPr>
        <a:xfrm>
          <a:off x="1502003" y="2873768"/>
          <a:ext cx="1563141" cy="15631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Staff:</a:t>
          </a:r>
        </a:p>
        <a:p>
          <a:pPr lvl="0" algn="ctr" defTabSz="622300">
            <a:lnSpc>
              <a:spcPct val="90000"/>
            </a:lnSpc>
            <a:spcBef>
              <a:spcPct val="0"/>
            </a:spcBef>
            <a:spcAft>
              <a:spcPct val="35000"/>
            </a:spcAft>
          </a:pPr>
          <a:r>
            <a:rPr lang="en-US" sz="1400" kern="1200" dirty="0" smtClean="0"/>
            <a:t>Jobs</a:t>
          </a:r>
          <a:br>
            <a:rPr lang="en-US" sz="1400" kern="1200" dirty="0" smtClean="0"/>
          </a:br>
          <a:r>
            <a:rPr lang="en-US" sz="1400" kern="1200" dirty="0" smtClean="0"/>
            <a:t>Volunteer Programs</a:t>
          </a:r>
          <a:endParaRPr lang="en-US" sz="1400" kern="1200" dirty="0"/>
        </a:p>
      </dsp:txBody>
      <dsp:txXfrm>
        <a:off x="1502003" y="2873768"/>
        <a:ext cx="1563141" cy="1563141"/>
      </dsp:txXfrm>
    </dsp:sp>
    <dsp:sp modelId="{53F6D80F-088B-4DF1-93D6-BCECA5047926}">
      <dsp:nvSpPr>
        <dsp:cNvPr id="0" name=""/>
        <dsp:cNvSpPr/>
      </dsp:nvSpPr>
      <dsp:spPr>
        <a:xfrm rot="13114286">
          <a:off x="3400337" y="1983930"/>
          <a:ext cx="201984" cy="590520"/>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3114286">
        <a:off x="3400337" y="1983930"/>
        <a:ext cx="201984" cy="590520"/>
      </dsp:txXfrm>
    </dsp:sp>
    <dsp:sp modelId="{E80BE0DD-E273-407F-8D58-D7EB60E4978C}">
      <dsp:nvSpPr>
        <dsp:cNvPr id="0" name=""/>
        <dsp:cNvSpPr/>
      </dsp:nvSpPr>
      <dsp:spPr>
        <a:xfrm>
          <a:off x="1955254" y="887947"/>
          <a:ext cx="1563141" cy="15631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Fertile environment for cross-University collaboration</a:t>
          </a:r>
          <a:endParaRPr lang="en-US" sz="1400" kern="1200" dirty="0"/>
        </a:p>
      </dsp:txBody>
      <dsp:txXfrm>
        <a:off x="1955254" y="887947"/>
        <a:ext cx="1563141" cy="156314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1" y="2"/>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l">
              <a:defRPr sz="1300"/>
            </a:lvl1pPr>
          </a:lstStyle>
          <a:p>
            <a:pPr>
              <a:defRPr/>
            </a:pPr>
            <a:endParaRPr lang="en-US"/>
          </a:p>
        </p:txBody>
      </p:sp>
      <p:sp>
        <p:nvSpPr>
          <p:cNvPr id="269315" name="Rectangle 3"/>
          <p:cNvSpPr>
            <a:spLocks noGrp="1" noChangeArrowheads="1"/>
          </p:cNvSpPr>
          <p:nvPr>
            <p:ph type="dt" sz="quarter" idx="1"/>
          </p:nvPr>
        </p:nvSpPr>
        <p:spPr bwMode="auto">
          <a:xfrm>
            <a:off x="3970734" y="2"/>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a:defRPr sz="1300"/>
            </a:lvl1pPr>
          </a:lstStyle>
          <a:p>
            <a:pPr>
              <a:defRPr/>
            </a:pPr>
            <a:endParaRPr lang="en-US"/>
          </a:p>
        </p:txBody>
      </p:sp>
      <p:sp>
        <p:nvSpPr>
          <p:cNvPr id="269316" name="Rectangle 4"/>
          <p:cNvSpPr>
            <a:spLocks noGrp="1" noChangeArrowheads="1"/>
          </p:cNvSpPr>
          <p:nvPr>
            <p:ph type="ftr" sz="quarter" idx="2"/>
          </p:nvPr>
        </p:nvSpPr>
        <p:spPr bwMode="auto">
          <a:xfrm>
            <a:off x="1" y="8830660"/>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l">
              <a:defRPr sz="1300"/>
            </a:lvl1pPr>
          </a:lstStyle>
          <a:p>
            <a:pPr>
              <a:defRPr/>
            </a:pPr>
            <a:endParaRPr lang="en-US"/>
          </a:p>
        </p:txBody>
      </p:sp>
      <p:sp>
        <p:nvSpPr>
          <p:cNvPr id="269317" name="Rectangle 5"/>
          <p:cNvSpPr>
            <a:spLocks noGrp="1" noChangeArrowheads="1"/>
          </p:cNvSpPr>
          <p:nvPr>
            <p:ph type="sldNum" sz="quarter" idx="3"/>
          </p:nvPr>
        </p:nvSpPr>
        <p:spPr bwMode="auto">
          <a:xfrm>
            <a:off x="3970734" y="8830660"/>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a:defRPr sz="1300"/>
            </a:lvl1pPr>
          </a:lstStyle>
          <a:p>
            <a:pPr>
              <a:defRPr/>
            </a:pPr>
            <a:fld id="{CD67DAAC-B4D9-4D71-8AAD-AC836F488C0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2"/>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l">
              <a:defRPr sz="1300"/>
            </a:lvl1pPr>
          </a:lstStyle>
          <a:p>
            <a:pPr>
              <a:defRPr/>
            </a:pPr>
            <a:endParaRPr lang="en-US"/>
          </a:p>
        </p:txBody>
      </p:sp>
      <p:sp>
        <p:nvSpPr>
          <p:cNvPr id="4099" name="Rectangle 3"/>
          <p:cNvSpPr>
            <a:spLocks noGrp="1" noChangeArrowheads="1"/>
          </p:cNvSpPr>
          <p:nvPr>
            <p:ph type="dt" idx="1"/>
          </p:nvPr>
        </p:nvSpPr>
        <p:spPr bwMode="auto">
          <a:xfrm>
            <a:off x="3970734" y="2"/>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346" y="4416100"/>
            <a:ext cx="5607711" cy="4182457"/>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30660"/>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l">
              <a:defRPr sz="1300"/>
            </a:lvl1pPr>
          </a:lstStyle>
          <a:p>
            <a:pPr>
              <a:defRPr/>
            </a:pPr>
            <a:endParaRPr lang="en-US"/>
          </a:p>
        </p:txBody>
      </p:sp>
      <p:sp>
        <p:nvSpPr>
          <p:cNvPr id="4103" name="Rectangle 7"/>
          <p:cNvSpPr>
            <a:spLocks noGrp="1" noChangeArrowheads="1"/>
          </p:cNvSpPr>
          <p:nvPr>
            <p:ph type="sldNum" sz="quarter" idx="5"/>
          </p:nvPr>
        </p:nvSpPr>
        <p:spPr bwMode="auto">
          <a:xfrm>
            <a:off x="3970734" y="8830660"/>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a:defRPr sz="1300"/>
            </a:lvl1pPr>
          </a:lstStyle>
          <a:p>
            <a:pPr>
              <a:defRPr/>
            </a:pPr>
            <a:fld id="{EF1D98CF-2417-464C-AC9C-3BD6B0D6F5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1</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22</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24</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987F7C14-C6BD-4D96-8556-9297ABC6DF91}" type="slidenum">
              <a:rPr lang="en-US" smtClean="0"/>
              <a:pPr/>
              <a:t>25</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34112" y="4416100"/>
            <a:ext cx="5142177" cy="4182457"/>
          </a:xfrm>
          <a:noFill/>
          <a:ln/>
        </p:spPr>
        <p:txBody>
          <a:bodyPr/>
          <a:lstStyle/>
          <a:p>
            <a:pPr eaLnBrk="1" hangingPunct="1">
              <a:lnSpc>
                <a:spcPct val="90000"/>
              </a:lnSpc>
            </a:pPr>
            <a:r>
              <a:rPr lang="en-US" sz="1400" dirty="0" smtClean="0">
                <a:latin typeface="Times New Roman" pitchFamily="18" charset="0"/>
                <a:cs typeface="Times New Roman" pitchFamily="18" charset="0"/>
              </a:rPr>
              <a:t>This model plays out through a robust set of programming, including across the entire K-16 continuum, and with evaluation (by AIR) and a student and school monitoring assessment system for continuous improvement.</a:t>
            </a:r>
          </a:p>
          <a:p>
            <a:pPr eaLnBrk="1" hangingPunct="1">
              <a:lnSpc>
                <a:spcPct val="90000"/>
              </a:lnSpc>
            </a:pPr>
            <a:endParaRPr lang="en-US" sz="1400" dirty="0" smtClean="0">
              <a:latin typeface="Times New Roman" pitchFamily="18" charset="0"/>
              <a:cs typeface="Times New Roman" pitchFamily="18" charset="0"/>
            </a:endParaRPr>
          </a:p>
          <a:p>
            <a:pPr eaLnBrk="1" hangingPunct="1">
              <a:lnSpc>
                <a:spcPct val="90000"/>
              </a:lnSpc>
            </a:pPr>
            <a:r>
              <a:rPr lang="en-US" sz="1400" b="1" dirty="0" smtClean="0">
                <a:latin typeface="Times New Roman" pitchFamily="18" charset="0"/>
                <a:cs typeface="Times New Roman" pitchFamily="18" charset="0"/>
              </a:rPr>
              <a:t>Key examples across continuum</a:t>
            </a:r>
            <a:r>
              <a:rPr lang="en-US" sz="1400" dirty="0" smtClean="0">
                <a:latin typeface="Times New Roman" pitchFamily="18" charset="0"/>
                <a:cs typeface="Times New Roman" pitchFamily="18" charset="0"/>
              </a:rPr>
              <a:t>: </a:t>
            </a:r>
          </a:p>
          <a:p>
            <a:pPr eaLnBrk="1" hangingPunct="1">
              <a:lnSpc>
                <a:spcPct val="90000"/>
              </a:lnSpc>
            </a:pPr>
            <a:r>
              <a:rPr lang="en-US" sz="1400" dirty="0" smtClean="0">
                <a:latin typeface="Times New Roman" pitchFamily="18" charset="0"/>
                <a:cs typeface="Times New Roman" pitchFamily="18" charset="0"/>
              </a:rPr>
              <a:t>Socio-emotional and health and legal supports</a:t>
            </a:r>
          </a:p>
          <a:p>
            <a:pPr eaLnBrk="1" hangingPunct="1">
              <a:lnSpc>
                <a:spcPct val="90000"/>
              </a:lnSpc>
            </a:pPr>
            <a:r>
              <a:rPr lang="en-US" sz="1400" dirty="0" smtClean="0">
                <a:latin typeface="Times New Roman" pitchFamily="18" charset="0"/>
                <a:cs typeface="Times New Roman" pitchFamily="18" charset="0"/>
              </a:rPr>
              <a:t>International Baccalaureate</a:t>
            </a:r>
          </a:p>
          <a:p>
            <a:pPr eaLnBrk="1" hangingPunct="1">
              <a:lnSpc>
                <a:spcPct val="90000"/>
              </a:lnSpc>
            </a:pPr>
            <a:r>
              <a:rPr lang="en-US" sz="1400" dirty="0" smtClean="0">
                <a:latin typeface="Times New Roman" pitchFamily="18" charset="0"/>
                <a:cs typeface="Times New Roman" pitchFamily="18" charset="0"/>
              </a:rPr>
              <a:t>Literacy through the Arts in after school and summer school</a:t>
            </a:r>
          </a:p>
          <a:p>
            <a:pPr eaLnBrk="1" hangingPunct="1">
              <a:lnSpc>
                <a:spcPct val="90000"/>
              </a:lnSpc>
            </a:pPr>
            <a:r>
              <a:rPr lang="en-US" sz="1400" dirty="0" smtClean="0">
                <a:latin typeface="Times New Roman" pitchFamily="18" charset="0"/>
                <a:cs typeface="Times New Roman" pitchFamily="18" charset="0"/>
              </a:rPr>
              <a:t>Hillside Work Scholarship</a:t>
            </a:r>
          </a:p>
          <a:p>
            <a:pPr eaLnBrk="1" hangingPunct="1">
              <a:lnSpc>
                <a:spcPct val="90000"/>
              </a:lnSpc>
            </a:pPr>
            <a:r>
              <a:rPr lang="en-US" sz="1400" dirty="0" smtClean="0">
                <a:latin typeface="Times New Roman" pitchFamily="18" charset="0"/>
                <a:cs typeface="Times New Roman" pitchFamily="18" charset="0"/>
              </a:rPr>
              <a:t>Learning Academies</a:t>
            </a:r>
          </a:p>
          <a:p>
            <a:pPr eaLnBrk="1" hangingPunct="1">
              <a:lnSpc>
                <a:spcPct val="90000"/>
              </a:lnSpc>
            </a:pPr>
            <a:r>
              <a:rPr lang="en-US" sz="1400" dirty="0" smtClean="0">
                <a:latin typeface="Times New Roman" pitchFamily="18" charset="0"/>
                <a:cs typeface="Times New Roman" pitchFamily="18" charset="0"/>
              </a:rPr>
              <a:t>Early College High School (Woodrow Wilson in the schools and PBE on campus)</a:t>
            </a:r>
          </a:p>
          <a:p>
            <a:pPr eaLnBrk="1" hangingPunct="1">
              <a:lnSpc>
                <a:spcPct val="90000"/>
              </a:lnSpc>
            </a:pPr>
            <a:r>
              <a:rPr lang="en-US" sz="1400" dirty="0" smtClean="0">
                <a:latin typeface="Times New Roman" pitchFamily="18" charset="0"/>
                <a:cs typeface="Times New Roman" pitchFamily="18" charset="0"/>
              </a:rPr>
              <a:t>College Access Initiative – family and high school counselor training on options, interviewing, essays, test preparation, FAFSA etc.</a:t>
            </a:r>
          </a:p>
          <a:p>
            <a:pPr eaLnBrk="1" hangingPunct="1">
              <a:lnSpc>
                <a:spcPct val="90000"/>
              </a:lnSpc>
            </a:pPr>
            <a:r>
              <a:rPr lang="en-US" sz="1400" dirty="0" smtClean="0">
                <a:latin typeface="Times New Roman" pitchFamily="18" charset="0"/>
                <a:cs typeface="Times New Roman" pitchFamily="18" charset="0"/>
              </a:rPr>
              <a:t>On Point to College</a:t>
            </a:r>
          </a:p>
          <a:p>
            <a:pPr eaLnBrk="1" hangingPunct="1">
              <a:lnSpc>
                <a:spcPct val="90000"/>
              </a:lnSpc>
            </a:pPr>
            <a:r>
              <a:rPr lang="en-US" sz="1400" dirty="0" smtClean="0">
                <a:latin typeface="Times New Roman" pitchFamily="18" charset="0"/>
                <a:cs typeface="Times New Roman" pitchFamily="18" charset="0"/>
              </a:rPr>
              <a:t>All of these have the effect of ramping up toward success in college.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26</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27</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28</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31</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32</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1D98CF-2417-464C-AC9C-3BD6B0D6F5A1}"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30AF548E-91A0-4BD3-8544-1D8480FCDA5C}" type="slidenum">
              <a:rPr lang="en-US" smtClean="0"/>
              <a:pPr/>
              <a:t>10</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229529" indent="-229529" eaLnBrk="1" hangingPunct="1">
              <a:buFontTx/>
              <a:buChar char="•"/>
            </a:pPr>
            <a:r>
              <a:rPr lang="en-US" sz="1200" kern="1200" dirty="0" smtClean="0">
                <a:solidFill>
                  <a:schemeClr val="tx1"/>
                </a:solidFill>
                <a:latin typeface="Arial" charset="0"/>
                <a:ea typeface="+mn-ea"/>
                <a:cs typeface="Arial" charset="0"/>
              </a:rPr>
              <a:t>The </a:t>
            </a:r>
            <a:r>
              <a:rPr lang="en-US" sz="1200" kern="1200" baseline="0" dirty="0" smtClean="0">
                <a:solidFill>
                  <a:schemeClr val="tx1"/>
                </a:solidFill>
                <a:latin typeface="Arial" charset="0"/>
                <a:ea typeface="+mn-ea"/>
                <a:cs typeface="Arial" charset="0"/>
              </a:rPr>
              <a:t>Brookings Institution and CEOs for Cities—among many other think tanks and nonprofits have pointed out—have been drawing attention to the fact that universities have a </a:t>
            </a:r>
            <a:r>
              <a:rPr lang="en-US" sz="1200" kern="1200" dirty="0" smtClean="0">
                <a:solidFill>
                  <a:schemeClr val="tx1"/>
                </a:solidFill>
                <a:latin typeface="Arial" charset="0"/>
                <a:ea typeface="+mn-ea"/>
                <a:cs typeface="Arial" charset="0"/>
              </a:rPr>
              <a:t>huge opportunity at hand to help remake metropolitan America.</a:t>
            </a:r>
          </a:p>
          <a:p>
            <a:pPr marL="229529" indent="-229529" eaLnBrk="1" hangingPunct="1">
              <a:buFontTx/>
              <a:buChar char="•"/>
            </a:pPr>
            <a:r>
              <a:rPr lang="en-US" sz="1200" kern="1200" dirty="0" smtClean="0">
                <a:solidFill>
                  <a:schemeClr val="tx1"/>
                </a:solidFill>
                <a:latin typeface="Arial" charset="0"/>
                <a:ea typeface="+mn-ea"/>
                <a:cs typeface="Arial" charset="0"/>
              </a:rPr>
              <a:t>This</a:t>
            </a:r>
            <a:r>
              <a:rPr lang="en-US" sz="1200" kern="1200" baseline="0" dirty="0" smtClean="0">
                <a:solidFill>
                  <a:schemeClr val="tx1"/>
                </a:solidFill>
                <a:latin typeface="Arial" charset="0"/>
                <a:ea typeface="+mn-ea"/>
                <a:cs typeface="Arial" charset="0"/>
              </a:rPr>
              <a:t> translates to a huge opportunity </a:t>
            </a:r>
            <a:r>
              <a:rPr lang="en-US" sz="1200" kern="1200" dirty="0" smtClean="0">
                <a:solidFill>
                  <a:schemeClr val="tx1"/>
                </a:solidFill>
                <a:latin typeface="Arial" charset="0"/>
                <a:ea typeface="+mn-ea"/>
                <a:cs typeface="Arial" charset="0"/>
              </a:rPr>
              <a:t>for our students to be engaged in cutting-edge interdisciplinary and cross-sector work that can become a prototype for economic and social growth all over our country and the world.</a:t>
            </a:r>
          </a:p>
          <a:p>
            <a:pPr marL="229529" indent="-229529" eaLnBrk="1" hangingPunct="1">
              <a:buFontTx/>
              <a:buChar char="•"/>
            </a:pPr>
            <a:r>
              <a:rPr lang="en-US" sz="1200" kern="1200" baseline="0" dirty="0" smtClean="0">
                <a:solidFill>
                  <a:schemeClr val="tx1"/>
                </a:solidFill>
                <a:latin typeface="Arial" charset="0"/>
                <a:ea typeface="+mn-ea"/>
                <a:cs typeface="Arial" charset="0"/>
              </a:rPr>
              <a:t>Because we know that the issues we address locally here in Syracuse really are the same issues faced by cities all over America and all over the world.  So, we know that by engaging these issues here through our expansive partnerships, our students will be prepared to go anywhere and hit the ground running, ready to make a difference</a:t>
            </a:r>
            <a:r>
              <a:rPr lang="en-US" sz="1200" kern="1200" dirty="0" smtClean="0">
                <a:solidFill>
                  <a:schemeClr val="tx1"/>
                </a:solidFill>
                <a:latin typeface="Arial" charset="0"/>
                <a:ea typeface="+mn-ea"/>
                <a:cs typeface="Arial" charset="0"/>
              </a:rPr>
              <a:t>. </a:t>
            </a:r>
            <a:endParaRPr lang="en-US" sz="1300" b="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DD8AE56-73B3-4490-B7DE-C26FD1855326}" type="slidenum">
              <a:rPr lang="en-US" smtClean="0"/>
              <a:pPr/>
              <a:t>11</a:t>
            </a:fld>
            <a:endParaRPr lang="en-US" smtClean="0"/>
          </a:p>
        </p:txBody>
      </p:sp>
      <p:sp>
        <p:nvSpPr>
          <p:cNvPr id="35842" name="Rectangle 2"/>
          <p:cNvSpPr>
            <a:spLocks noGrp="1" noRot="1" noChangeAspect="1" noChangeArrowheads="1" noTextEdit="1"/>
          </p:cNvSpPr>
          <p:nvPr>
            <p:ph type="sldImg"/>
          </p:nvPr>
        </p:nvSpPr>
        <p:spPr>
          <a:xfrm>
            <a:off x="1182688" y="698500"/>
            <a:ext cx="4648200" cy="3486150"/>
          </a:xfrm>
          <a:ln/>
        </p:spPr>
      </p:sp>
      <p:sp>
        <p:nvSpPr>
          <p:cNvPr id="35843" name="Rectangle 3"/>
          <p:cNvSpPr>
            <a:spLocks noGrp="1" noChangeArrowheads="1"/>
          </p:cNvSpPr>
          <p:nvPr>
            <p:ph type="body" idx="1"/>
          </p:nvPr>
        </p:nvSpPr>
        <p:spPr>
          <a:noFill/>
          <a:ln/>
        </p:spPr>
        <p:txBody>
          <a:bodyPr/>
          <a:lstStyle/>
          <a:p>
            <a:pPr eaLnBrk="1" hangingPunct="1"/>
            <a:endParaRPr lang="en-US" sz="1400" dirty="0"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94B96A8-EAC0-4DC9-AFD3-B3010B8B4C50}" type="slidenum">
              <a:rPr lang="en-US" smtClean="0"/>
              <a:pPr/>
              <a:t>13</a:t>
            </a:fld>
            <a:endParaRPr lang="en-US" smtClean="0"/>
          </a:p>
        </p:txBody>
      </p:sp>
      <p:sp>
        <p:nvSpPr>
          <p:cNvPr id="47106" name="Rectangle 2"/>
          <p:cNvSpPr>
            <a:spLocks noGrp="1" noRot="1" noChangeAspect="1" noChangeArrowheads="1" noTextEdit="1"/>
          </p:cNvSpPr>
          <p:nvPr>
            <p:ph type="sldImg"/>
          </p:nvPr>
        </p:nvSpPr>
        <p:spPr>
          <a:xfrm>
            <a:off x="1163638" y="698500"/>
            <a:ext cx="4633912" cy="3476625"/>
          </a:xfrm>
          <a:ln/>
        </p:spPr>
      </p:sp>
      <p:sp>
        <p:nvSpPr>
          <p:cNvPr id="47107" name="Rectangle 3"/>
          <p:cNvSpPr>
            <a:spLocks noGrp="1" noChangeArrowheads="1"/>
          </p:cNvSpPr>
          <p:nvPr>
            <p:ph type="body" idx="1"/>
          </p:nvPr>
        </p:nvSpPr>
        <p:spPr>
          <a:xfrm>
            <a:off x="701346" y="4442228"/>
            <a:ext cx="5607711" cy="4156327"/>
          </a:xfrm>
          <a:noFill/>
          <a:ln/>
        </p:spPr>
        <p:txBody>
          <a:bodyPr/>
          <a:lstStyle/>
          <a:p>
            <a:r>
              <a:rPr lang="en-US" sz="1400" dirty="0" smtClean="0">
                <a:latin typeface="Times New Roman" pitchFamily="18" charset="0"/>
                <a:cs typeface="Times New Roman" pitchFamily="18" charset="0"/>
              </a:rPr>
              <a:t>9</a:t>
            </a:r>
            <a:r>
              <a:rPr lang="en-US" sz="1400" baseline="30000" dirty="0"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poorest census tract in US; Latino/a and Native population. </a:t>
            </a:r>
          </a:p>
          <a:p>
            <a:r>
              <a:rPr lang="en-US" sz="1400" dirty="0" smtClean="0">
                <a:latin typeface="Times New Roman" pitchFamily="18" charset="0"/>
                <a:cs typeface="Times New Roman" pitchFamily="18" charset="0"/>
              </a:rPr>
              <a:t>Looking to maximize the Green dividend and the Opportunity dividend.</a:t>
            </a:r>
          </a:p>
          <a:p>
            <a:r>
              <a:rPr lang="en-US" sz="1400" dirty="0" smtClean="0">
                <a:latin typeface="Times New Roman" pitchFamily="18" charset="0"/>
                <a:cs typeface="Times New Roman" pitchFamily="18" charset="0"/>
              </a:rPr>
              <a:t>Neighborhood 501c3 board, university partners with </a:t>
            </a:r>
            <a:r>
              <a:rPr lang="en-US" sz="1400" dirty="0" err="1" smtClean="0">
                <a:latin typeface="Times New Roman" pitchFamily="18" charset="0"/>
                <a:cs typeface="Times New Roman" pitchFamily="18" charset="0"/>
              </a:rPr>
              <a:t>HomeHeadquarters</a:t>
            </a:r>
            <a:r>
              <a:rPr lang="en-US" sz="1400" dirty="0" smtClean="0">
                <a:latin typeface="Times New Roman" pitchFamily="18" charset="0"/>
                <a:cs typeface="Times New Roman" pitchFamily="18" charset="0"/>
              </a:rPr>
              <a:t> to renovate and/or build 150 houses. </a:t>
            </a:r>
          </a:p>
          <a:p>
            <a:r>
              <a:rPr lang="en-US" sz="1400" dirty="0" smtClean="0">
                <a:latin typeface="Times New Roman" pitchFamily="18" charset="0"/>
                <a:cs typeface="Times New Roman" pitchFamily="18" charset="0"/>
              </a:rPr>
              <a:t>Green innovation companies; artists; green homes.</a:t>
            </a:r>
          </a:p>
          <a:p>
            <a:r>
              <a:rPr lang="en-US" sz="1400" dirty="0" smtClean="0">
                <a:latin typeface="Times New Roman" pitchFamily="18" charset="0"/>
                <a:cs typeface="Times New Roman" pitchFamily="18" charset="0"/>
              </a:rPr>
              <a:t>Build schools as centers of community; sustainable food markets and WCNY and Blue Highway.</a:t>
            </a:r>
          </a:p>
          <a:p>
            <a:r>
              <a:rPr lang="en-US" sz="1400" dirty="0" smtClean="0">
                <a:latin typeface="Times New Roman" pitchFamily="18" charset="0"/>
                <a:cs typeface="Times New Roman" pitchFamily="18" charset="0"/>
              </a:rPr>
              <a:t>La Casita (a Latino/a Cultural Center); SEED-urban farm</a:t>
            </a:r>
          </a:p>
          <a:p>
            <a:r>
              <a:rPr lang="en-US" sz="1400" dirty="0" smtClean="0">
                <a:latin typeface="Times New Roman" pitchFamily="18" charset="0"/>
                <a:cs typeface="Times New Roman" pitchFamily="18" charset="0"/>
              </a:rPr>
              <a:t>The neighborhood is now called the Syracuse Art Life and Technology District (SALT)</a:t>
            </a:r>
          </a:p>
          <a:p>
            <a:endParaRPr lang="en-US" sz="13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18</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19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20</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15C9BE1D-B6FD-480B-86AC-429FB551D989}" type="slidenum">
              <a:rPr lang="en-US" smtClean="0"/>
              <a:pPr/>
              <a:t>21</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z="13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B0EC3-D485-4CB6-A525-DC95EF9407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6A1AE-23D5-4C57-9D2A-3281040670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B8830-3F76-443C-88FB-98B555AB04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5BB72-501C-4BE5-BBC2-38376B913E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53FFB1-B4B2-45D4-AF2D-71AB9E47D7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C6B87-E6D2-4532-9D1B-E08B1CC048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C20BF0-0229-4469-B59D-25AD395B6E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7367B2-A59D-4A21-B352-58CD2121F3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0A08C7-DDCC-412D-BF22-7BD582E853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86C42D-1BD6-47E0-A5C0-5C7C50AC3D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EEA62-D065-41B3-9271-916BCCAB8E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9D4DB8-BE1B-443E-8E22-91B5AA7C2D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2094CA-5639-4F19-88E3-BC9B2D3D75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4" Type="http://schemas.openxmlformats.org/officeDocument/2006/relationships/image" Target="../media/image10.jpeg"/><Relationship Id="rId10" Type="http://schemas.openxmlformats.org/officeDocument/2006/relationships/image" Target="../media/image16.png"/><Relationship Id="rId5" Type="http://schemas.openxmlformats.org/officeDocument/2006/relationships/image" Target="../media/image11.jpe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 Id="rId9" Type="http://schemas.openxmlformats.org/officeDocument/2006/relationships/image" Target="../media/image15.jpeg"/><Relationship Id="rId3" Type="http://schemas.openxmlformats.org/officeDocument/2006/relationships/image" Target="../media/image9.png"/><Relationship Id="rId6"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image" Target="../media/image20.jpeg"/><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eg"/><Relationship Id="rId5" Type="http://schemas.openxmlformats.org/officeDocument/2006/relationships/image" Target="../media/image19.png"/></Relationships>
</file>

<file path=ppt/slides/_rels/slide21.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27.xml.rels><?xml version="1.0" encoding="UTF-8" standalone="yes"?>
<Relationships xmlns="http://schemas.openxmlformats.org/package/2006/relationships"><Relationship Id="rId6" Type="http://schemas.openxmlformats.org/officeDocument/2006/relationships/image" Target="../media/image26.jpeg"/><Relationship Id="rId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eg"/><Relationship Id="rId5" Type="http://schemas.openxmlformats.org/officeDocument/2006/relationships/image" Target="../media/image25.jpeg"/></Relationships>
</file>

<file path=ppt/slides/_rels/slide28.xml.rels><?xml version="1.0" encoding="UTF-8" standalone="yes"?>
<Relationships xmlns="http://schemas.openxmlformats.org/package/2006/relationships"><Relationship Id="rId4" Type="http://schemas.openxmlformats.org/officeDocument/2006/relationships/diagramLayout" Target="../diagrams/layout6.xml"/><Relationship Id="rId5" Type="http://schemas.openxmlformats.org/officeDocument/2006/relationships/diagramQuickStyle" Target="../diagrams/quickStyle6.xml"/><Relationship Id="rId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diagramData" Target="../diagrams/data6.xml"/><Relationship Id="rId6" Type="http://schemas.openxmlformats.org/officeDocument/2006/relationships/diagramColors" Target="../diagrams/colors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diagramLayout" Target="../diagrams/layout7.xml"/><Relationship Id="rId5" Type="http://schemas.openxmlformats.org/officeDocument/2006/relationships/diagramQuickStyle" Target="../diagrams/quickStyle7.xml"/><Relationship Id="rId7"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diagramData" Target="../diagrams/data7.xml"/><Relationship Id="rId6" Type="http://schemas.openxmlformats.org/officeDocument/2006/relationships/diagramColors" Target="../diagrams/colors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6" descr="MPj04306420000[1]"/>
          <p:cNvPicPr>
            <a:picLocks noChangeAspect="1" noChangeArrowheads="1"/>
          </p:cNvPicPr>
          <p:nvPr/>
        </p:nvPicPr>
        <p:blipFill>
          <a:blip r:embed="rId3" cstate="print"/>
          <a:srcRect l="8622" r="2628"/>
          <a:stretch>
            <a:fillRect/>
          </a:stretch>
        </p:blipFill>
        <p:spPr bwMode="auto">
          <a:xfrm>
            <a:off x="0" y="1"/>
            <a:ext cx="9144000" cy="6858000"/>
          </a:xfrm>
          <a:prstGeom prst="rect">
            <a:avLst/>
          </a:prstGeom>
          <a:noFill/>
          <a:ln>
            <a:noFill/>
          </a:ln>
        </p:spPr>
      </p:pic>
      <p:sp>
        <p:nvSpPr>
          <p:cNvPr id="8" name="Text Box 2"/>
          <p:cNvSpPr txBox="1">
            <a:spLocks noChangeArrowheads="1"/>
          </p:cNvSpPr>
          <p:nvPr/>
        </p:nvSpPr>
        <p:spPr bwMode="auto">
          <a:xfrm>
            <a:off x="0" y="1162595"/>
            <a:ext cx="9144000" cy="1569660"/>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bg1"/>
                </a:solidFill>
                <a:latin typeface="Arial Black" pitchFamily="34" charset="0"/>
              </a:rPr>
              <a:t>Valuing Diversity in</a:t>
            </a:r>
            <a:br>
              <a:rPr lang="en-US" sz="4800" b="1" dirty="0" smtClean="0">
                <a:solidFill>
                  <a:schemeClr val="bg1"/>
                </a:solidFill>
                <a:latin typeface="Arial Black" pitchFamily="34" charset="0"/>
              </a:rPr>
            </a:br>
            <a:r>
              <a:rPr lang="en-US" sz="4800" b="1" dirty="0" smtClean="0">
                <a:solidFill>
                  <a:schemeClr val="bg1"/>
                </a:solidFill>
                <a:latin typeface="Arial Black" pitchFamily="34" charset="0"/>
              </a:rPr>
              <a:t>Higher Education</a:t>
            </a:r>
          </a:p>
        </p:txBody>
      </p:sp>
      <p:sp>
        <p:nvSpPr>
          <p:cNvPr id="6" name="Text Box 7"/>
          <p:cNvSpPr txBox="1">
            <a:spLocks noChangeArrowheads="1"/>
          </p:cNvSpPr>
          <p:nvPr/>
        </p:nvSpPr>
        <p:spPr bwMode="auto">
          <a:xfrm>
            <a:off x="4532811" y="5249044"/>
            <a:ext cx="4611189" cy="1615827"/>
          </a:xfrm>
          <a:prstGeom prst="rect">
            <a:avLst/>
          </a:prstGeom>
          <a:noFill/>
          <a:ln w="9525">
            <a:noFill/>
            <a:miter lim="800000"/>
            <a:headEnd/>
            <a:tailEnd/>
          </a:ln>
          <a:effectLst/>
        </p:spPr>
        <p:txBody>
          <a:bodyPr wrap="square">
            <a:spAutoFit/>
          </a:bodyPr>
          <a:lstStyle/>
          <a:p>
            <a:pPr>
              <a:spcBef>
                <a:spcPct val="50000"/>
              </a:spcBef>
            </a:pPr>
            <a:r>
              <a:rPr lang="en-US" dirty="0">
                <a:solidFill>
                  <a:schemeClr val="bg1"/>
                </a:solidFill>
              </a:rPr>
              <a:t>Nancy </a:t>
            </a:r>
            <a:r>
              <a:rPr lang="en-US" dirty="0" smtClean="0">
                <a:solidFill>
                  <a:schemeClr val="bg1"/>
                </a:solidFill>
              </a:rPr>
              <a:t>Cantor, Chancellor </a:t>
            </a:r>
            <a:r>
              <a:rPr lang="en-US" dirty="0">
                <a:solidFill>
                  <a:schemeClr val="bg1"/>
                </a:solidFill>
              </a:rPr>
              <a:t>and President</a:t>
            </a:r>
            <a:br>
              <a:rPr lang="en-US" dirty="0">
                <a:solidFill>
                  <a:schemeClr val="bg1"/>
                </a:solidFill>
              </a:rPr>
            </a:br>
            <a:r>
              <a:rPr lang="en-US" dirty="0" smtClean="0">
                <a:solidFill>
                  <a:schemeClr val="bg1"/>
                </a:solidFill>
              </a:rPr>
              <a:t>Kal Alston, Senior  Associate Provost</a:t>
            </a:r>
            <a:br>
              <a:rPr lang="en-US" dirty="0" smtClean="0">
                <a:solidFill>
                  <a:schemeClr val="bg1"/>
                </a:solidFill>
              </a:rPr>
            </a:br>
            <a:r>
              <a:rPr lang="en-US" dirty="0" smtClean="0">
                <a:solidFill>
                  <a:schemeClr val="bg1"/>
                </a:solidFill>
              </a:rPr>
              <a:t>Syracuse University</a:t>
            </a:r>
          </a:p>
          <a:p>
            <a:pPr>
              <a:spcBef>
                <a:spcPct val="50000"/>
              </a:spcBef>
            </a:pPr>
            <a:r>
              <a:rPr lang="en-US" dirty="0" smtClean="0">
                <a:solidFill>
                  <a:schemeClr val="bg1"/>
                </a:solidFill>
              </a:rPr>
              <a:t>Texas A&amp;M University</a:t>
            </a:r>
            <a:r>
              <a:rPr lang="en-US" dirty="0">
                <a:solidFill>
                  <a:schemeClr val="bg1"/>
                </a:solidFill>
              </a:rPr>
              <a:t/>
            </a:r>
            <a:br>
              <a:rPr lang="en-US" dirty="0">
                <a:solidFill>
                  <a:schemeClr val="bg1"/>
                </a:solidFill>
              </a:rPr>
            </a:br>
            <a:r>
              <a:rPr lang="en-US" dirty="0" smtClean="0">
                <a:solidFill>
                  <a:schemeClr val="bg1"/>
                </a:solidFill>
              </a:rPr>
              <a:t>October 1, 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6" descr="Globe on white"/>
          <p:cNvPicPr>
            <a:picLocks noChangeAspect="1" noChangeArrowheads="1"/>
          </p:cNvPicPr>
          <p:nvPr/>
        </p:nvPicPr>
        <p:blipFill>
          <a:blip r:embed="rId3" cstate="print"/>
          <a:srcRect l="7407" t="18308" r="2058" b="8947"/>
          <a:stretch>
            <a:fillRect/>
          </a:stretch>
        </p:blipFill>
        <p:spPr bwMode="auto">
          <a:xfrm>
            <a:off x="1" y="319492"/>
            <a:ext cx="5408967" cy="5519605"/>
          </a:xfrm>
          <a:prstGeom prst="rect">
            <a:avLst/>
          </a:prstGeom>
          <a:noFill/>
          <a:ln>
            <a:noFill/>
          </a:ln>
        </p:spPr>
      </p:pic>
      <p:pic>
        <p:nvPicPr>
          <p:cNvPr id="37890" name="Picture 2"/>
          <p:cNvPicPr>
            <a:picLocks noChangeAspect="1" noChangeArrowheads="1"/>
          </p:cNvPicPr>
          <p:nvPr/>
        </p:nvPicPr>
        <p:blipFill>
          <a:blip r:embed="rId4" cstate="print"/>
          <a:srcRect/>
          <a:stretch>
            <a:fillRect/>
          </a:stretch>
        </p:blipFill>
        <p:spPr bwMode="auto">
          <a:xfrm>
            <a:off x="4128295" y="685415"/>
            <a:ext cx="3507926" cy="3368792"/>
          </a:xfrm>
          <a:prstGeom prst="rect">
            <a:avLst/>
          </a:prstGeom>
          <a:noFill/>
          <a:ln w="9525">
            <a:solidFill>
              <a:schemeClr val="tx1"/>
            </a:solidFill>
            <a:miter lim="800000"/>
            <a:headEnd/>
            <a:tailEnd/>
          </a:ln>
        </p:spPr>
      </p:pic>
      <p:sp>
        <p:nvSpPr>
          <p:cNvPr id="23553" name="Text Box 2"/>
          <p:cNvSpPr txBox="1">
            <a:spLocks noChangeArrowheads="1"/>
          </p:cNvSpPr>
          <p:nvPr/>
        </p:nvSpPr>
        <p:spPr bwMode="auto">
          <a:xfrm>
            <a:off x="0" y="0"/>
            <a:ext cx="9144000" cy="630942"/>
          </a:xfrm>
          <a:prstGeom prst="rect">
            <a:avLst/>
          </a:prstGeom>
          <a:noFill/>
          <a:ln w="9525">
            <a:noFill/>
            <a:miter lim="800000"/>
            <a:headEnd/>
            <a:tailEnd/>
          </a:ln>
        </p:spPr>
        <p:txBody>
          <a:bodyPr>
            <a:spAutoFit/>
          </a:bodyPr>
          <a:lstStyle/>
          <a:p>
            <a:pPr algn="r">
              <a:spcBef>
                <a:spcPct val="50000"/>
              </a:spcBef>
              <a:tabLst>
                <a:tab pos="6746875" algn="l"/>
              </a:tabLst>
            </a:pPr>
            <a:r>
              <a:rPr lang="en-US" sz="3500" b="1" dirty="0" smtClean="0">
                <a:solidFill>
                  <a:srgbClr val="000066"/>
                </a:solidFill>
                <a:latin typeface="Arial Black" pitchFamily="34" charset="0"/>
              </a:rPr>
              <a:t>Getting Connected in a Flat World</a:t>
            </a:r>
            <a:endParaRPr lang="en-US" sz="3500" dirty="0">
              <a:solidFill>
                <a:srgbClr val="000066"/>
              </a:solidFill>
              <a:latin typeface="Arial Black" pitchFamily="34" charset="0"/>
            </a:endParaRPr>
          </a:p>
        </p:txBody>
      </p:sp>
      <p:pic>
        <p:nvPicPr>
          <p:cNvPr id="37889" name="Picture 1"/>
          <p:cNvPicPr>
            <a:picLocks noChangeAspect="1" noChangeArrowheads="1"/>
          </p:cNvPicPr>
          <p:nvPr/>
        </p:nvPicPr>
        <p:blipFill>
          <a:blip r:embed="rId5" cstate="print"/>
          <a:srcRect/>
          <a:stretch>
            <a:fillRect/>
          </a:stretch>
        </p:blipFill>
        <p:spPr bwMode="auto">
          <a:xfrm>
            <a:off x="5098757" y="4339771"/>
            <a:ext cx="4045244" cy="2518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3" name="Text Box 6"/>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SU: A Community Anchor</a:t>
            </a:r>
            <a:endParaRPr lang="en-US" sz="3600" b="1" dirty="0">
              <a:solidFill>
                <a:srgbClr val="000066"/>
              </a:solidFill>
              <a:latin typeface="Arial Black" pitchFamily="34" charset="0"/>
            </a:endParaRPr>
          </a:p>
        </p:txBody>
      </p:sp>
      <p:pic>
        <p:nvPicPr>
          <p:cNvPr id="4" name="Picture 2" descr="SyracuseAerial"/>
          <p:cNvPicPr>
            <a:picLocks noChangeAspect="1" noChangeArrowheads="1"/>
          </p:cNvPicPr>
          <p:nvPr/>
        </p:nvPicPr>
        <p:blipFill>
          <a:blip r:embed="rId3" cstate="print">
            <a:lum/>
          </a:blip>
          <a:srcRect t="9930"/>
          <a:stretch>
            <a:fillRect/>
          </a:stretch>
        </p:blipFill>
        <p:spPr bwMode="auto">
          <a:xfrm>
            <a:off x="0" y="682388"/>
            <a:ext cx="9144000" cy="6189900"/>
          </a:xfrm>
          <a:prstGeom prst="rect">
            <a:avLst/>
          </a:prstGeom>
          <a:noFill/>
        </p:spPr>
      </p:pic>
      <p:sp>
        <p:nvSpPr>
          <p:cNvPr id="19" name="Teardrop 18"/>
          <p:cNvSpPr/>
          <p:nvPr/>
        </p:nvSpPr>
        <p:spPr bwMode="auto">
          <a:xfrm rot="7282867">
            <a:off x="6769477" y="662248"/>
            <a:ext cx="1550658" cy="1789734"/>
          </a:xfrm>
          <a:prstGeom prst="teardrop">
            <a:avLst>
              <a:gd name="adj" fmla="val 111834"/>
            </a:avLst>
          </a:prstGeom>
          <a:solidFill>
            <a:srgbClr val="FF4100">
              <a:alpha val="64706"/>
            </a:srgbClr>
          </a:solidFill>
          <a:ln w="9525" cap="flat" cmpd="sng" algn="ctr">
            <a:noFill/>
            <a:prstDash val="solid"/>
            <a:round/>
            <a:headEnd type="none" w="med" len="med"/>
            <a:tailEnd type="none" w="med" len="med"/>
          </a:ln>
          <a:effectLst>
            <a:outerShdw blurRad="127000" dist="38100" dir="2700000" algn="ctr">
              <a:srgbClr val="000000">
                <a:alpha val="45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Text Box 8"/>
          <p:cNvSpPr txBox="1">
            <a:spLocks noChangeArrowheads="1"/>
          </p:cNvSpPr>
          <p:nvPr/>
        </p:nvSpPr>
        <p:spPr bwMode="auto">
          <a:xfrm>
            <a:off x="6534792" y="1303836"/>
            <a:ext cx="2006600" cy="581025"/>
          </a:xfrm>
          <a:prstGeom prst="rect">
            <a:avLst/>
          </a:prstGeom>
          <a:noFill/>
          <a:ln w="9525">
            <a:noFill/>
            <a:miter lim="800000"/>
            <a:headEnd/>
            <a:tailEnd/>
          </a:ln>
        </p:spPr>
        <p:txBody>
          <a:bodyPr>
            <a:spAutoFit/>
          </a:bodyPr>
          <a:lstStyle/>
          <a:p>
            <a:pPr algn="ctr">
              <a:spcBef>
                <a:spcPct val="50000"/>
              </a:spcBef>
            </a:pPr>
            <a:r>
              <a:rPr lang="en-US" sz="1600" dirty="0">
                <a:solidFill>
                  <a:schemeClr val="bg1"/>
                </a:solidFill>
                <a:latin typeface="Arial Black" pitchFamily="34" charset="0"/>
              </a:rPr>
              <a:t>Environmental</a:t>
            </a:r>
            <a:br>
              <a:rPr lang="en-US" sz="1600" dirty="0">
                <a:solidFill>
                  <a:schemeClr val="bg1"/>
                </a:solidFill>
                <a:latin typeface="Arial Black" pitchFamily="34" charset="0"/>
              </a:rPr>
            </a:br>
            <a:r>
              <a:rPr lang="en-US" sz="1600" dirty="0">
                <a:solidFill>
                  <a:schemeClr val="bg1"/>
                </a:solidFill>
                <a:latin typeface="Arial Black" pitchFamily="34" charset="0"/>
              </a:rPr>
              <a:t>Sustainability</a:t>
            </a:r>
          </a:p>
        </p:txBody>
      </p:sp>
      <p:sp>
        <p:nvSpPr>
          <p:cNvPr id="20" name="Teardrop 19"/>
          <p:cNvSpPr/>
          <p:nvPr/>
        </p:nvSpPr>
        <p:spPr bwMode="auto">
          <a:xfrm rot="16910109">
            <a:off x="1175643" y="2094206"/>
            <a:ext cx="1550658" cy="2326503"/>
          </a:xfrm>
          <a:prstGeom prst="teardrop">
            <a:avLst>
              <a:gd name="adj" fmla="val 111834"/>
            </a:avLst>
          </a:prstGeom>
          <a:solidFill>
            <a:srgbClr val="FF4100">
              <a:alpha val="64706"/>
            </a:srgbClr>
          </a:solidFill>
          <a:ln w="9525" cap="flat" cmpd="sng" algn="ctr">
            <a:noFill/>
            <a:prstDash val="solid"/>
            <a:round/>
            <a:headEnd type="none" w="med" len="med"/>
            <a:tailEnd type="none" w="med" len="med"/>
          </a:ln>
          <a:effectLst>
            <a:outerShdw blurRad="127000" dist="38100" dir="2700000" algn="ctr">
              <a:srgbClr val="000000">
                <a:alpha val="45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1" name="Teardrop 20"/>
          <p:cNvSpPr/>
          <p:nvPr/>
        </p:nvSpPr>
        <p:spPr bwMode="auto">
          <a:xfrm rot="5400000">
            <a:off x="1084024" y="121065"/>
            <a:ext cx="1550658" cy="1789734"/>
          </a:xfrm>
          <a:prstGeom prst="teardrop">
            <a:avLst>
              <a:gd name="adj" fmla="val 113684"/>
            </a:avLst>
          </a:prstGeom>
          <a:solidFill>
            <a:srgbClr val="FF4100">
              <a:alpha val="64706"/>
            </a:srgbClr>
          </a:solidFill>
          <a:ln w="9525" cap="flat" cmpd="sng" algn="ctr">
            <a:noFill/>
            <a:prstDash val="solid"/>
            <a:round/>
            <a:headEnd type="none" w="med" len="med"/>
            <a:tailEnd type="none" w="med" len="med"/>
          </a:ln>
          <a:effectLst>
            <a:outerShdw blurRad="127000" dist="38100" dir="2700000" algn="ctr">
              <a:srgbClr val="000000">
                <a:alpha val="45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Teardrop 21"/>
          <p:cNvSpPr/>
          <p:nvPr/>
        </p:nvSpPr>
        <p:spPr bwMode="auto">
          <a:xfrm rot="16656993">
            <a:off x="4371510" y="2425734"/>
            <a:ext cx="1550658" cy="1789734"/>
          </a:xfrm>
          <a:prstGeom prst="teardrop">
            <a:avLst>
              <a:gd name="adj" fmla="val 111834"/>
            </a:avLst>
          </a:prstGeom>
          <a:solidFill>
            <a:srgbClr val="FF4100">
              <a:alpha val="64706"/>
            </a:srgbClr>
          </a:solidFill>
          <a:ln w="9525" cap="flat" cmpd="sng" algn="ctr">
            <a:noFill/>
            <a:prstDash val="solid"/>
            <a:round/>
            <a:headEnd type="none" w="med" len="med"/>
            <a:tailEnd type="none" w="med" len="med"/>
          </a:ln>
          <a:effectLst>
            <a:outerShdw blurRad="127000" dist="38100" dir="2700000" algn="ctr">
              <a:srgbClr val="000000">
                <a:alpha val="45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Teardrop 22"/>
          <p:cNvSpPr/>
          <p:nvPr/>
        </p:nvSpPr>
        <p:spPr bwMode="auto">
          <a:xfrm rot="3388753">
            <a:off x="6875224" y="3996387"/>
            <a:ext cx="1550658" cy="1789734"/>
          </a:xfrm>
          <a:prstGeom prst="teardrop">
            <a:avLst>
              <a:gd name="adj" fmla="val 111834"/>
            </a:avLst>
          </a:prstGeom>
          <a:solidFill>
            <a:srgbClr val="FF4100">
              <a:alpha val="64706"/>
            </a:srgbClr>
          </a:solidFill>
          <a:ln w="9525" cap="flat" cmpd="sng" algn="ctr">
            <a:noFill/>
            <a:prstDash val="solid"/>
            <a:round/>
            <a:headEnd type="none" w="med" len="med"/>
            <a:tailEnd type="none" w="med" len="med"/>
          </a:ln>
          <a:effectLst>
            <a:outerShdw blurRad="127000" dist="38100" dir="2700000" algn="ctr">
              <a:srgbClr val="000000">
                <a:alpha val="45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Text Box 18"/>
          <p:cNvSpPr txBox="1">
            <a:spLocks noChangeArrowheads="1"/>
          </p:cNvSpPr>
          <p:nvPr/>
        </p:nvSpPr>
        <p:spPr bwMode="auto">
          <a:xfrm>
            <a:off x="6664588" y="4606013"/>
            <a:ext cx="2187140" cy="584775"/>
          </a:xfrm>
          <a:prstGeom prst="rect">
            <a:avLst/>
          </a:prstGeom>
          <a:noFill/>
          <a:ln w="9525">
            <a:noFill/>
            <a:miter lim="800000"/>
            <a:headEnd/>
            <a:tailEnd/>
          </a:ln>
        </p:spPr>
        <p:txBody>
          <a:bodyPr wrap="square">
            <a:spAutoFit/>
          </a:bodyPr>
          <a:lstStyle/>
          <a:p>
            <a:pPr algn="ctr">
              <a:spcBef>
                <a:spcPct val="50000"/>
              </a:spcBef>
            </a:pPr>
            <a:r>
              <a:rPr lang="en-US" sz="1600" dirty="0" smtClean="0">
                <a:solidFill>
                  <a:schemeClr val="bg1"/>
                </a:solidFill>
                <a:latin typeface="Arial Black" pitchFamily="34" charset="0"/>
              </a:rPr>
              <a:t>Global Connections</a:t>
            </a:r>
            <a:endParaRPr lang="en-US" sz="1600" dirty="0">
              <a:solidFill>
                <a:schemeClr val="bg1"/>
              </a:solidFill>
              <a:latin typeface="Arial Black" pitchFamily="34" charset="0"/>
            </a:endParaRPr>
          </a:p>
        </p:txBody>
      </p:sp>
      <p:sp>
        <p:nvSpPr>
          <p:cNvPr id="7" name="Text Box 9"/>
          <p:cNvSpPr txBox="1">
            <a:spLocks noChangeArrowheads="1"/>
          </p:cNvSpPr>
          <p:nvPr/>
        </p:nvSpPr>
        <p:spPr bwMode="auto">
          <a:xfrm>
            <a:off x="4285810" y="2900690"/>
            <a:ext cx="1704440" cy="830997"/>
          </a:xfrm>
          <a:prstGeom prst="rect">
            <a:avLst/>
          </a:prstGeom>
          <a:noFill/>
          <a:ln w="9525">
            <a:noFill/>
            <a:miter lim="800000"/>
            <a:headEnd/>
            <a:tailEnd/>
          </a:ln>
        </p:spPr>
        <p:txBody>
          <a:bodyPr wrap="square">
            <a:spAutoFit/>
          </a:bodyPr>
          <a:lstStyle/>
          <a:p>
            <a:pPr algn="ctr">
              <a:spcBef>
                <a:spcPct val="50000"/>
              </a:spcBef>
            </a:pPr>
            <a:r>
              <a:rPr lang="en-US" sz="1600" dirty="0" smtClean="0">
                <a:solidFill>
                  <a:schemeClr val="bg1"/>
                </a:solidFill>
                <a:latin typeface="Arial Black" pitchFamily="34" charset="0"/>
              </a:rPr>
              <a:t>Inclusive</a:t>
            </a:r>
            <a:br>
              <a:rPr lang="en-US" sz="1600" dirty="0" smtClean="0">
                <a:solidFill>
                  <a:schemeClr val="bg1"/>
                </a:solidFill>
                <a:latin typeface="Arial Black" pitchFamily="34" charset="0"/>
              </a:rPr>
            </a:br>
            <a:r>
              <a:rPr lang="en-US" sz="1600" dirty="0" smtClean="0">
                <a:solidFill>
                  <a:schemeClr val="bg1"/>
                </a:solidFill>
                <a:latin typeface="Arial Black" pitchFamily="34" charset="0"/>
              </a:rPr>
              <a:t>Urban</a:t>
            </a:r>
            <a:br>
              <a:rPr lang="en-US" sz="1600" dirty="0" smtClean="0">
                <a:solidFill>
                  <a:schemeClr val="bg1"/>
                </a:solidFill>
                <a:latin typeface="Arial Black" pitchFamily="34" charset="0"/>
              </a:rPr>
            </a:br>
            <a:r>
              <a:rPr lang="en-US" sz="1600" dirty="0" smtClean="0">
                <a:solidFill>
                  <a:schemeClr val="bg1"/>
                </a:solidFill>
                <a:latin typeface="Arial Black" pitchFamily="34" charset="0"/>
              </a:rPr>
              <a:t>Education</a:t>
            </a:r>
            <a:endParaRPr lang="en-US" sz="1600" dirty="0">
              <a:solidFill>
                <a:schemeClr val="bg1"/>
              </a:solidFill>
              <a:latin typeface="Arial Black" pitchFamily="34" charset="0"/>
            </a:endParaRPr>
          </a:p>
        </p:txBody>
      </p:sp>
      <p:sp>
        <p:nvSpPr>
          <p:cNvPr id="5" name="Text Box 7"/>
          <p:cNvSpPr txBox="1">
            <a:spLocks noChangeArrowheads="1"/>
          </p:cNvSpPr>
          <p:nvPr/>
        </p:nvSpPr>
        <p:spPr bwMode="auto">
          <a:xfrm>
            <a:off x="840952" y="628262"/>
            <a:ext cx="2070100" cy="830997"/>
          </a:xfrm>
          <a:prstGeom prst="rect">
            <a:avLst/>
          </a:prstGeom>
          <a:noFill/>
          <a:ln w="9525">
            <a:noFill/>
            <a:miter lim="800000"/>
            <a:headEnd/>
            <a:tailEnd/>
          </a:ln>
        </p:spPr>
        <p:txBody>
          <a:bodyPr>
            <a:spAutoFit/>
          </a:bodyPr>
          <a:lstStyle/>
          <a:p>
            <a:pPr algn="ctr">
              <a:spcBef>
                <a:spcPct val="50000"/>
              </a:spcBef>
            </a:pPr>
            <a:r>
              <a:rPr lang="en-US" sz="1600" dirty="0" smtClean="0">
                <a:solidFill>
                  <a:schemeClr val="bg1"/>
                </a:solidFill>
                <a:latin typeface="Arial Black" pitchFamily="34" charset="0"/>
              </a:rPr>
              <a:t>Arts,</a:t>
            </a:r>
            <a:br>
              <a:rPr lang="en-US" sz="1600" dirty="0" smtClean="0">
                <a:solidFill>
                  <a:schemeClr val="bg1"/>
                </a:solidFill>
                <a:latin typeface="Arial Black" pitchFamily="34" charset="0"/>
              </a:rPr>
            </a:br>
            <a:r>
              <a:rPr lang="en-US" sz="1600" dirty="0" smtClean="0">
                <a:solidFill>
                  <a:schemeClr val="bg1"/>
                </a:solidFill>
                <a:latin typeface="Arial Black" pitchFamily="34" charset="0"/>
              </a:rPr>
              <a:t>Technology </a:t>
            </a:r>
            <a:r>
              <a:rPr lang="en-US" sz="1600" dirty="0">
                <a:solidFill>
                  <a:schemeClr val="bg1"/>
                </a:solidFill>
                <a:latin typeface="Arial Black" pitchFamily="34" charset="0"/>
              </a:rPr>
              <a:t>&amp; Design</a:t>
            </a:r>
          </a:p>
        </p:txBody>
      </p:sp>
      <p:sp>
        <p:nvSpPr>
          <p:cNvPr id="9" name="Text Box 13"/>
          <p:cNvSpPr txBox="1">
            <a:spLocks noChangeArrowheads="1"/>
          </p:cNvSpPr>
          <p:nvPr/>
        </p:nvSpPr>
        <p:spPr bwMode="auto">
          <a:xfrm>
            <a:off x="783772" y="2821875"/>
            <a:ext cx="2332652" cy="830997"/>
          </a:xfrm>
          <a:prstGeom prst="rect">
            <a:avLst/>
          </a:prstGeom>
          <a:noFill/>
          <a:ln w="9525">
            <a:noFill/>
            <a:miter lim="800000"/>
            <a:headEnd/>
            <a:tailEnd/>
          </a:ln>
        </p:spPr>
        <p:txBody>
          <a:bodyPr wrap="square">
            <a:spAutoFit/>
          </a:bodyPr>
          <a:lstStyle/>
          <a:p>
            <a:pPr algn="ctr">
              <a:spcBef>
                <a:spcPct val="50000"/>
              </a:spcBef>
            </a:pPr>
            <a:r>
              <a:rPr lang="en-US" sz="1600" dirty="0">
                <a:solidFill>
                  <a:schemeClr val="bg1"/>
                </a:solidFill>
                <a:latin typeface="Arial Black" pitchFamily="34" charset="0"/>
              </a:rPr>
              <a:t>Neighborhood </a:t>
            </a:r>
            <a:r>
              <a:rPr lang="en-US" sz="1600" dirty="0" smtClean="0">
                <a:solidFill>
                  <a:schemeClr val="bg1"/>
                </a:solidFill>
                <a:latin typeface="Arial Black" pitchFamily="34" charset="0"/>
              </a:rPr>
              <a:t>&amp;</a:t>
            </a:r>
            <a:br>
              <a:rPr lang="en-US" sz="1600" dirty="0" smtClean="0">
                <a:solidFill>
                  <a:schemeClr val="bg1"/>
                </a:solidFill>
                <a:latin typeface="Arial Black" pitchFamily="34" charset="0"/>
              </a:rPr>
            </a:br>
            <a:r>
              <a:rPr lang="en-US" sz="1600" dirty="0" smtClean="0">
                <a:solidFill>
                  <a:schemeClr val="bg1"/>
                </a:solidFill>
                <a:latin typeface="Arial Black" pitchFamily="34" charset="0"/>
              </a:rPr>
              <a:t>Cultural</a:t>
            </a:r>
            <a:br>
              <a:rPr lang="en-US" sz="1600" dirty="0" smtClean="0">
                <a:solidFill>
                  <a:schemeClr val="bg1"/>
                </a:solidFill>
                <a:latin typeface="Arial Black" pitchFamily="34" charset="0"/>
              </a:rPr>
            </a:br>
            <a:r>
              <a:rPr lang="en-US" sz="1600" dirty="0" smtClean="0">
                <a:solidFill>
                  <a:schemeClr val="bg1"/>
                </a:solidFill>
                <a:latin typeface="Arial Black" pitchFamily="34" charset="0"/>
              </a:rPr>
              <a:t>Entrepreneurship</a:t>
            </a:r>
            <a:endParaRPr lang="en-US" sz="1600"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SyracuseCoE-HQ 063"/>
          <p:cNvPicPr>
            <a:picLocks noChangeAspect="1" noChangeArrowheads="1"/>
          </p:cNvPicPr>
          <p:nvPr/>
        </p:nvPicPr>
        <p:blipFill>
          <a:blip r:embed="rId2" cstate="print"/>
          <a:stretch>
            <a:fillRect/>
          </a:stretch>
        </p:blipFill>
        <p:spPr bwMode="auto">
          <a:xfrm>
            <a:off x="0" y="634482"/>
            <a:ext cx="9144000" cy="6223518"/>
          </a:xfrm>
          <a:prstGeom prst="rect">
            <a:avLst/>
          </a:prstGeom>
          <a:noFill/>
          <a:ln>
            <a:noFill/>
          </a:ln>
        </p:spPr>
      </p:pic>
      <p:sp>
        <p:nvSpPr>
          <p:cNvPr id="3" name="Text Box 2"/>
          <p:cNvSpPr txBox="1">
            <a:spLocks noChangeArrowheads="1"/>
          </p:cNvSpPr>
          <p:nvPr/>
        </p:nvSpPr>
        <p:spPr bwMode="auto">
          <a:xfrm>
            <a:off x="0" y="0"/>
            <a:ext cx="9144000" cy="630942"/>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Syracuse’s Near Westside</a:t>
            </a:r>
            <a:endParaRPr lang="en-US" sz="3500" dirty="0">
              <a:solidFill>
                <a:srgbClr val="000066"/>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srcRect/>
          <a:stretch>
            <a:fillRect/>
          </a:stretch>
        </p:blipFill>
        <p:spPr bwMode="auto">
          <a:xfrm>
            <a:off x="3216679" y="1864894"/>
            <a:ext cx="2721071" cy="2287653"/>
          </a:xfrm>
          <a:prstGeom prst="rect">
            <a:avLst/>
          </a:prstGeom>
          <a:noFill/>
          <a:ln w="9525">
            <a:solidFill>
              <a:schemeClr val="tx1"/>
            </a:solidFill>
            <a:miter lim="800000"/>
            <a:headEnd/>
            <a:tailEnd/>
          </a:ln>
        </p:spPr>
      </p:pic>
      <p:sp>
        <p:nvSpPr>
          <p:cNvPr id="46081" name="Text Box 2"/>
          <p:cNvSpPr txBox="1">
            <a:spLocks noChangeArrowheads="1"/>
          </p:cNvSpPr>
          <p:nvPr/>
        </p:nvSpPr>
        <p:spPr bwMode="auto">
          <a:xfrm>
            <a:off x="0" y="0"/>
            <a:ext cx="9144000" cy="1692771"/>
          </a:xfrm>
          <a:prstGeom prst="rect">
            <a:avLst/>
          </a:prstGeom>
          <a:noFill/>
          <a:ln w="9525">
            <a:noFill/>
            <a:miter lim="800000"/>
            <a:headEnd/>
            <a:tailEnd/>
          </a:ln>
        </p:spPr>
        <p:txBody>
          <a:bodyPr>
            <a:spAutoFit/>
          </a:bodyPr>
          <a:lstStyle/>
          <a:p>
            <a:pPr algn="r"/>
            <a:r>
              <a:rPr lang="en-US" sz="3600" b="1" dirty="0" smtClean="0">
                <a:solidFill>
                  <a:srgbClr val="006600"/>
                </a:solidFill>
                <a:latin typeface="Arial Black" pitchFamily="34" charset="0"/>
              </a:rPr>
              <a:t>Scholarship in Action</a:t>
            </a:r>
            <a:br>
              <a:rPr lang="en-US" sz="3600" b="1" dirty="0" smtClean="0">
                <a:solidFill>
                  <a:srgbClr val="006600"/>
                </a:solidFill>
                <a:latin typeface="Arial Black" pitchFamily="34" charset="0"/>
              </a:rPr>
            </a:br>
            <a:r>
              <a:rPr lang="en-US" sz="3200" b="1" dirty="0" smtClean="0">
                <a:solidFill>
                  <a:srgbClr val="006600"/>
                </a:solidFill>
                <a:latin typeface="Arial Black" pitchFamily="34" charset="0"/>
              </a:rPr>
              <a:t>On the Near Westside</a:t>
            </a:r>
            <a:br>
              <a:rPr lang="en-US" sz="3200" b="1" dirty="0" smtClean="0">
                <a:solidFill>
                  <a:srgbClr val="006600"/>
                </a:solidFill>
                <a:latin typeface="Arial Black" pitchFamily="34" charset="0"/>
              </a:rPr>
            </a:br>
            <a:endParaRPr lang="en-US" sz="3200" dirty="0">
              <a:solidFill>
                <a:srgbClr val="006600"/>
              </a:solidFill>
              <a:latin typeface="Arial Black" pitchFamily="34" charset="0"/>
            </a:endParaRPr>
          </a:p>
        </p:txBody>
      </p:sp>
      <p:grpSp>
        <p:nvGrpSpPr>
          <p:cNvPr id="3" name="Group 7"/>
          <p:cNvGrpSpPr>
            <a:grpSpLocks/>
          </p:cNvGrpSpPr>
          <p:nvPr/>
        </p:nvGrpSpPr>
        <p:grpSpPr bwMode="auto">
          <a:xfrm>
            <a:off x="4572000" y="3997234"/>
            <a:ext cx="4572000" cy="2860765"/>
            <a:chOff x="2880" y="2505"/>
            <a:chExt cx="2880" cy="1815"/>
          </a:xfrm>
        </p:grpSpPr>
        <p:pic>
          <p:nvPicPr>
            <p:cNvPr id="46089" name="Picture 8" descr="NWSI Home 3"/>
            <p:cNvPicPr>
              <a:picLocks noChangeAspect="1" noChangeArrowheads="1"/>
            </p:cNvPicPr>
            <p:nvPr/>
          </p:nvPicPr>
          <p:blipFill>
            <a:blip r:embed="rId4" cstate="print"/>
            <a:srcRect/>
            <a:stretch>
              <a:fillRect/>
            </a:stretch>
          </p:blipFill>
          <p:spPr bwMode="auto">
            <a:xfrm>
              <a:off x="2880" y="3422"/>
              <a:ext cx="1434" cy="898"/>
            </a:xfrm>
            <a:prstGeom prst="rect">
              <a:avLst/>
            </a:prstGeom>
            <a:noFill/>
            <a:ln w="9525">
              <a:solidFill>
                <a:schemeClr val="tx1"/>
              </a:solidFill>
              <a:miter lim="800000"/>
              <a:headEnd/>
              <a:tailEnd/>
            </a:ln>
          </p:spPr>
        </p:pic>
        <p:pic>
          <p:nvPicPr>
            <p:cNvPr id="46090" name="Picture 9" descr="Cook+Fox home"/>
            <p:cNvPicPr>
              <a:picLocks noChangeAspect="1" noChangeArrowheads="1"/>
            </p:cNvPicPr>
            <p:nvPr/>
          </p:nvPicPr>
          <p:blipFill>
            <a:blip r:embed="rId5" cstate="print"/>
            <a:srcRect/>
            <a:stretch>
              <a:fillRect/>
            </a:stretch>
          </p:blipFill>
          <p:spPr bwMode="auto">
            <a:xfrm>
              <a:off x="2880" y="2505"/>
              <a:ext cx="1446" cy="929"/>
            </a:xfrm>
            <a:prstGeom prst="rect">
              <a:avLst/>
            </a:prstGeom>
            <a:noFill/>
            <a:ln w="9525">
              <a:solidFill>
                <a:schemeClr val="tx1"/>
              </a:solidFill>
              <a:miter lim="800000"/>
              <a:headEnd/>
              <a:tailEnd/>
            </a:ln>
          </p:spPr>
        </p:pic>
        <p:pic>
          <p:nvPicPr>
            <p:cNvPr id="46091" name="Picture 10" descr="NSWI Home 4"/>
            <p:cNvPicPr>
              <a:picLocks noChangeAspect="1" noChangeArrowheads="1"/>
            </p:cNvPicPr>
            <p:nvPr/>
          </p:nvPicPr>
          <p:blipFill>
            <a:blip r:embed="rId6" cstate="print"/>
            <a:srcRect/>
            <a:stretch>
              <a:fillRect/>
            </a:stretch>
          </p:blipFill>
          <p:spPr bwMode="auto">
            <a:xfrm>
              <a:off x="4315" y="3424"/>
              <a:ext cx="1445" cy="896"/>
            </a:xfrm>
            <a:prstGeom prst="rect">
              <a:avLst/>
            </a:prstGeom>
            <a:noFill/>
            <a:ln w="9525">
              <a:solidFill>
                <a:schemeClr val="tx1"/>
              </a:solidFill>
              <a:miter lim="800000"/>
              <a:headEnd/>
              <a:tailEnd/>
            </a:ln>
          </p:spPr>
        </p:pic>
        <p:pic>
          <p:nvPicPr>
            <p:cNvPr id="46092" name="Picture 11" descr="NWSI Home 2"/>
            <p:cNvPicPr>
              <a:picLocks noChangeAspect="1" noChangeArrowheads="1"/>
            </p:cNvPicPr>
            <p:nvPr/>
          </p:nvPicPr>
          <p:blipFill>
            <a:blip r:embed="rId7" cstate="print"/>
            <a:srcRect/>
            <a:stretch>
              <a:fillRect/>
            </a:stretch>
          </p:blipFill>
          <p:spPr bwMode="auto">
            <a:xfrm>
              <a:off x="4320" y="2505"/>
              <a:ext cx="1440" cy="926"/>
            </a:xfrm>
            <a:prstGeom prst="rect">
              <a:avLst/>
            </a:prstGeom>
            <a:noFill/>
            <a:ln w="9525">
              <a:solidFill>
                <a:schemeClr val="tx1"/>
              </a:solidFill>
              <a:miter lim="800000"/>
              <a:headEnd/>
              <a:tailEnd/>
            </a:ln>
          </p:spPr>
        </p:pic>
      </p:grpSp>
      <p:sp>
        <p:nvSpPr>
          <p:cNvPr id="46088" name="Text Box 16"/>
          <p:cNvSpPr txBox="1">
            <a:spLocks noChangeArrowheads="1"/>
          </p:cNvSpPr>
          <p:nvPr/>
        </p:nvSpPr>
        <p:spPr bwMode="auto">
          <a:xfrm>
            <a:off x="5387975" y="5178425"/>
            <a:ext cx="3071813" cy="366713"/>
          </a:xfrm>
          <a:prstGeom prst="rect">
            <a:avLst/>
          </a:prstGeom>
          <a:noFill/>
          <a:ln w="9525">
            <a:noFill/>
            <a:miter lim="800000"/>
            <a:headEnd/>
            <a:tailEnd/>
          </a:ln>
        </p:spPr>
        <p:txBody>
          <a:bodyPr>
            <a:spAutoFit/>
          </a:bodyPr>
          <a:lstStyle/>
          <a:p>
            <a:pPr algn="ctr">
              <a:spcBef>
                <a:spcPct val="50000"/>
              </a:spcBef>
            </a:pPr>
            <a:r>
              <a:rPr lang="en-US" b="1" dirty="0">
                <a:solidFill>
                  <a:schemeClr val="bg1"/>
                </a:solidFill>
                <a:latin typeface="Stencil" pitchFamily="82" charset="0"/>
              </a:rPr>
              <a:t>From the Ground Up</a:t>
            </a:r>
          </a:p>
        </p:txBody>
      </p:sp>
      <p:pic>
        <p:nvPicPr>
          <p:cNvPr id="21" name="Picture 7" descr="DSC_1443.JPG"/>
          <p:cNvPicPr>
            <a:picLocks noChangeAspect="1"/>
          </p:cNvPicPr>
          <p:nvPr/>
        </p:nvPicPr>
        <p:blipFill>
          <a:blip r:embed="rId8" cstate="print"/>
          <a:srcRect/>
          <a:stretch>
            <a:fillRect/>
          </a:stretch>
        </p:blipFill>
        <p:spPr bwMode="auto">
          <a:xfrm>
            <a:off x="5935817" y="1864895"/>
            <a:ext cx="3196077" cy="2131372"/>
          </a:xfrm>
          <a:prstGeom prst="rect">
            <a:avLst/>
          </a:prstGeom>
          <a:noFill/>
          <a:ln w="9525">
            <a:solidFill>
              <a:schemeClr val="tx1"/>
            </a:solidFill>
            <a:miter lim="800000"/>
            <a:headEnd/>
            <a:tailEnd/>
          </a:ln>
        </p:spPr>
      </p:pic>
      <p:pic>
        <p:nvPicPr>
          <p:cNvPr id="15" name="Picture 14" descr="Case Supply--kid photos in windows.JPG"/>
          <p:cNvPicPr>
            <a:picLocks noChangeAspect="1"/>
          </p:cNvPicPr>
          <p:nvPr/>
        </p:nvPicPr>
        <p:blipFill>
          <a:blip r:embed="rId9" cstate="print"/>
          <a:stretch>
            <a:fillRect/>
          </a:stretch>
        </p:blipFill>
        <p:spPr>
          <a:xfrm>
            <a:off x="0" y="4001632"/>
            <a:ext cx="4582048" cy="2856367"/>
          </a:xfrm>
          <a:prstGeom prst="rect">
            <a:avLst/>
          </a:prstGeom>
          <a:ln>
            <a:solidFill>
              <a:schemeClr val="tx1"/>
            </a:solidFill>
          </a:ln>
        </p:spPr>
      </p:pic>
      <p:pic>
        <p:nvPicPr>
          <p:cNvPr id="16" name="Picture 15"/>
          <p:cNvPicPr>
            <a:picLocks noChangeAspect="1" noChangeArrowheads="1"/>
          </p:cNvPicPr>
          <p:nvPr/>
        </p:nvPicPr>
        <p:blipFill>
          <a:blip r:embed="rId10" cstate="print"/>
          <a:srcRect r="23225"/>
          <a:stretch>
            <a:fillRect/>
          </a:stretch>
        </p:blipFill>
        <p:spPr bwMode="auto">
          <a:xfrm>
            <a:off x="-1" y="1865704"/>
            <a:ext cx="3214753" cy="2125391"/>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Our Public Mission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Diversity</a:t>
            </a:r>
            <a:endParaRPr lang="en-US" sz="3500" dirty="0">
              <a:solidFill>
                <a:srgbClr val="000066"/>
              </a:solidFill>
              <a:latin typeface="Arial Black" pitchFamily="34" charset="0"/>
            </a:endParaRPr>
          </a:p>
        </p:txBody>
      </p:sp>
      <p:sp>
        <p:nvSpPr>
          <p:cNvPr id="9" name="TextBox 8"/>
          <p:cNvSpPr txBox="1"/>
          <p:nvPr/>
        </p:nvSpPr>
        <p:spPr>
          <a:xfrm>
            <a:off x="378826" y="1593670"/>
            <a:ext cx="8374742" cy="4832092"/>
          </a:xfrm>
          <a:prstGeom prst="rect">
            <a:avLst/>
          </a:prstGeom>
          <a:noFill/>
        </p:spPr>
        <p:txBody>
          <a:bodyPr wrap="square" rtlCol="0">
            <a:spAutoFit/>
          </a:bodyPr>
          <a:lstStyle/>
          <a:p>
            <a:pPr marL="234950" lvl="1" indent="-234950">
              <a:buFont typeface="Arial" pitchFamily="34" charset="0"/>
              <a:buChar char="•"/>
            </a:pPr>
            <a:r>
              <a:rPr lang="en-US" sz="2800" b="1" dirty="0" smtClean="0"/>
              <a:t>Civically-engaged pedagogy </a:t>
            </a:r>
            <a:r>
              <a:rPr lang="en-US" sz="2800" dirty="0" smtClean="0"/>
              <a:t>– educating in the world, for the world – builds an authentic context for speaking across differences and for valuing different perspectives, and breaking boundaries of race, ethnicity, culture, class, nationality.</a:t>
            </a:r>
          </a:p>
          <a:p>
            <a:pPr marL="234950" lvl="1" indent="-234950"/>
            <a:endParaRPr lang="en-US" sz="2800" dirty="0" smtClean="0"/>
          </a:p>
          <a:p>
            <a:pPr marL="796925" lvl="1" indent="-339725">
              <a:buFont typeface="Courier New" pitchFamily="49" charset="0"/>
              <a:buChar char="o"/>
            </a:pPr>
            <a:r>
              <a:rPr lang="en-US" sz="2800" dirty="0" smtClean="0"/>
              <a:t>Builds more inclusive </a:t>
            </a:r>
            <a:r>
              <a:rPr lang="en-US" sz="2800" b="1" i="1" dirty="0" smtClean="0"/>
              <a:t>climate</a:t>
            </a:r>
            <a:r>
              <a:rPr lang="en-US" sz="2800" i="1" dirty="0" smtClean="0"/>
              <a:t> </a:t>
            </a:r>
            <a:r>
              <a:rPr lang="en-US" sz="2800" dirty="0" smtClean="0"/>
              <a:t>via creating a wider sense of belonging by engaging the voices of a more diverse set of individuals and community members.</a:t>
            </a:r>
          </a:p>
          <a:p>
            <a:pPr marL="692150" lvl="1" indent="-234950">
              <a:buFont typeface="Courier New" pitchFamily="49" charset="0"/>
              <a:buChar char="o"/>
            </a:pPr>
            <a:endParaRPr lang="en-US" sz="2800" b="1"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Our Public Mission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Diversity</a:t>
            </a:r>
            <a:endParaRPr lang="en-US" sz="3500" dirty="0">
              <a:solidFill>
                <a:srgbClr val="000066"/>
              </a:solidFill>
              <a:latin typeface="Arial Black" pitchFamily="34" charset="0"/>
            </a:endParaRPr>
          </a:p>
        </p:txBody>
      </p:sp>
      <p:sp>
        <p:nvSpPr>
          <p:cNvPr id="9" name="TextBox 8"/>
          <p:cNvSpPr txBox="1"/>
          <p:nvPr/>
        </p:nvSpPr>
        <p:spPr>
          <a:xfrm>
            <a:off x="378826" y="1593670"/>
            <a:ext cx="8374742" cy="3970318"/>
          </a:xfrm>
          <a:prstGeom prst="rect">
            <a:avLst/>
          </a:prstGeom>
          <a:noFill/>
        </p:spPr>
        <p:txBody>
          <a:bodyPr wrap="square" rtlCol="0">
            <a:spAutoFit/>
          </a:bodyPr>
          <a:lstStyle/>
          <a:p>
            <a:pPr marL="234950" lvl="1" indent="-234950">
              <a:buFont typeface="Arial" pitchFamily="34" charset="0"/>
              <a:buChar char="•"/>
            </a:pPr>
            <a:r>
              <a:rPr lang="en-US" sz="2800" b="1" dirty="0" smtClean="0"/>
              <a:t>Scholarship in Action</a:t>
            </a:r>
            <a:r>
              <a:rPr lang="en-US" sz="2800" dirty="0" smtClean="0"/>
              <a:t> that is tuned to the pressing challenges of the world and of our communities embraces the expertise of a more diverse faculty doing a range of scholarship.</a:t>
            </a:r>
          </a:p>
          <a:p>
            <a:pPr marL="234950" lvl="1" indent="-234950"/>
            <a:endParaRPr lang="en-US" sz="2800" dirty="0" smtClean="0"/>
          </a:p>
          <a:p>
            <a:pPr marL="796925" lvl="1" indent="-339725">
              <a:buFont typeface="Courier New" pitchFamily="49" charset="0"/>
              <a:buChar char="o"/>
            </a:pPr>
            <a:r>
              <a:rPr lang="en-US" sz="2800" dirty="0" smtClean="0"/>
              <a:t>Fosters </a:t>
            </a:r>
            <a:r>
              <a:rPr lang="en-US" sz="2800" b="1" i="1" dirty="0" smtClean="0"/>
              <a:t>equity</a:t>
            </a:r>
            <a:r>
              <a:rPr lang="en-US" sz="2800" dirty="0" smtClean="0"/>
              <a:t> via a more deliberate and conscious effort to evaluate and reward a diverse set of contributions to excellence.</a:t>
            </a:r>
          </a:p>
          <a:p>
            <a:pPr marL="692150" lvl="1" indent="-234950">
              <a:buFont typeface="Courier New" pitchFamily="49" charset="0"/>
              <a:buChar char="o"/>
            </a:pPr>
            <a:endParaRPr lang="en-US" sz="2800" b="1"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Our Public Mission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Diversity</a:t>
            </a:r>
            <a:endParaRPr lang="en-US" sz="3500" dirty="0">
              <a:solidFill>
                <a:srgbClr val="000066"/>
              </a:solidFill>
              <a:latin typeface="Arial Black" pitchFamily="34" charset="0"/>
            </a:endParaRPr>
          </a:p>
        </p:txBody>
      </p:sp>
      <p:sp>
        <p:nvSpPr>
          <p:cNvPr id="9" name="TextBox 8"/>
          <p:cNvSpPr txBox="1"/>
          <p:nvPr/>
        </p:nvSpPr>
        <p:spPr>
          <a:xfrm>
            <a:off x="378826" y="1593670"/>
            <a:ext cx="8765174" cy="5262979"/>
          </a:xfrm>
          <a:prstGeom prst="rect">
            <a:avLst/>
          </a:prstGeom>
          <a:noFill/>
        </p:spPr>
        <p:txBody>
          <a:bodyPr wrap="square" rtlCol="0">
            <a:spAutoFit/>
          </a:bodyPr>
          <a:lstStyle/>
          <a:p>
            <a:pPr marL="234950" lvl="1" indent="-234950">
              <a:buFont typeface="Arial" pitchFamily="34" charset="0"/>
              <a:buChar char="•"/>
            </a:pPr>
            <a:r>
              <a:rPr lang="en-US" sz="2800" b="1" dirty="0" smtClean="0"/>
              <a:t>Engaged disciplines </a:t>
            </a:r>
            <a:r>
              <a:rPr lang="en-US" sz="2800" dirty="0" smtClean="0"/>
              <a:t>in turn encourage all of our disciplines to recognize the value of a diverse professoriate who can help have impact.</a:t>
            </a:r>
          </a:p>
          <a:p>
            <a:r>
              <a:rPr lang="en-US" sz="2800" dirty="0" smtClean="0"/>
              <a:t> </a:t>
            </a:r>
          </a:p>
          <a:p>
            <a:pPr marL="796925" lvl="2" indent="-339725">
              <a:buFont typeface="Courier New" pitchFamily="49" charset="0"/>
              <a:buChar char="o"/>
            </a:pPr>
            <a:r>
              <a:rPr lang="en-US" sz="2800" dirty="0" smtClean="0"/>
              <a:t>Promotes</a:t>
            </a:r>
            <a:r>
              <a:rPr lang="en-US" sz="2800" b="1" i="1" dirty="0" smtClean="0"/>
              <a:t> accountability</a:t>
            </a:r>
            <a:r>
              <a:rPr lang="en-US" sz="2800" dirty="0" smtClean="0"/>
              <a:t> to the public mission across the institution – everyone should be tuned to impact, not just some disciplines, and this becomes a natural way to get more attention paid to diversity within all of  the disciplines – i.e. caring about their public impact makes them more attuned to welcoming the expertise of a diverse professoriate. </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i="1" dirty="0" smtClean="0">
                <a:solidFill>
                  <a:srgbClr val="000066"/>
                </a:solidFill>
                <a:latin typeface="Arial Black" pitchFamily="34" charset="0"/>
              </a:rPr>
              <a:t>Scholarship in Action =</a:t>
            </a:r>
            <a:br>
              <a:rPr lang="en-US" sz="3500" b="1" i="1" dirty="0" smtClean="0">
                <a:solidFill>
                  <a:srgbClr val="000066"/>
                </a:solidFill>
                <a:latin typeface="Arial Black" pitchFamily="34" charset="0"/>
              </a:rPr>
            </a:br>
            <a:r>
              <a:rPr lang="en-US" sz="3500" b="1" i="1" dirty="0" smtClean="0">
                <a:solidFill>
                  <a:srgbClr val="000066"/>
                </a:solidFill>
                <a:latin typeface="Arial Black" pitchFamily="34" charset="0"/>
              </a:rPr>
              <a:t>Institutional Transformation</a:t>
            </a:r>
            <a:endParaRPr lang="en-US" sz="3500" i="1" dirty="0">
              <a:solidFill>
                <a:srgbClr val="000066"/>
              </a:solidFill>
              <a:latin typeface="Arial Black" pitchFamily="34" charset="0"/>
            </a:endParaRPr>
          </a:p>
        </p:txBody>
      </p:sp>
      <p:sp>
        <p:nvSpPr>
          <p:cNvPr id="9" name="TextBox 8"/>
          <p:cNvSpPr txBox="1"/>
          <p:nvPr/>
        </p:nvSpPr>
        <p:spPr>
          <a:xfrm>
            <a:off x="0" y="2233750"/>
            <a:ext cx="9326880" cy="3847207"/>
          </a:xfrm>
          <a:prstGeom prst="rect">
            <a:avLst/>
          </a:prstGeom>
          <a:noFill/>
        </p:spPr>
        <p:txBody>
          <a:bodyPr wrap="square" rtlCol="0">
            <a:spAutoFit/>
          </a:bodyPr>
          <a:lstStyle/>
          <a:p>
            <a:pPr marL="234950" lvl="1" indent="-234950">
              <a:spcAft>
                <a:spcPts val="600"/>
              </a:spcAft>
              <a:buFont typeface="Arial" pitchFamily="34" charset="0"/>
              <a:buChar char="•"/>
            </a:pPr>
            <a:r>
              <a:rPr lang="en-US" sz="3200" b="1" dirty="0" smtClean="0">
                <a:solidFill>
                  <a:srgbClr val="000066"/>
                </a:solidFill>
              </a:rPr>
              <a:t>Our students</a:t>
            </a:r>
          </a:p>
          <a:p>
            <a:pPr marL="234950" lvl="1" indent="-234950">
              <a:spcAft>
                <a:spcPts val="600"/>
              </a:spcAft>
              <a:buFont typeface="Arial" pitchFamily="34" charset="0"/>
              <a:buChar char="•"/>
            </a:pPr>
            <a:r>
              <a:rPr lang="en-US" sz="3200" b="1" dirty="0" smtClean="0">
                <a:solidFill>
                  <a:srgbClr val="000066"/>
                </a:solidFill>
              </a:rPr>
              <a:t>Our faculty recruitment</a:t>
            </a:r>
          </a:p>
          <a:p>
            <a:pPr marL="234950" lvl="1" indent="-234950">
              <a:spcAft>
                <a:spcPts val="600"/>
              </a:spcAft>
              <a:buFont typeface="Arial" pitchFamily="34" charset="0"/>
              <a:buChar char="•"/>
            </a:pPr>
            <a:r>
              <a:rPr lang="en-US" sz="3200" b="1" dirty="0" smtClean="0">
                <a:solidFill>
                  <a:srgbClr val="000066"/>
                </a:solidFill>
              </a:rPr>
              <a:t>How we build contexts for diverse interaction</a:t>
            </a:r>
          </a:p>
          <a:p>
            <a:pPr marL="234950" lvl="1" indent="-234950">
              <a:spcAft>
                <a:spcPts val="600"/>
              </a:spcAft>
              <a:buFont typeface="Arial" pitchFamily="34" charset="0"/>
              <a:buChar char="•"/>
            </a:pPr>
            <a:r>
              <a:rPr lang="en-US" sz="3200" b="1" dirty="0" smtClean="0">
                <a:solidFill>
                  <a:srgbClr val="000066"/>
                </a:solidFill>
              </a:rPr>
              <a:t>Our partnerships in our community, across our nation, and around the world</a:t>
            </a:r>
          </a:p>
          <a:p>
            <a:pPr marL="234950" lvl="1" indent="-234950">
              <a:spcAft>
                <a:spcPts val="600"/>
              </a:spcAft>
              <a:buFont typeface="Arial" pitchFamily="34" charset="0"/>
              <a:buChar char="•"/>
            </a:pPr>
            <a:r>
              <a:rPr lang="en-US" sz="3200" b="1" dirty="0" smtClean="0">
                <a:solidFill>
                  <a:srgbClr val="000066"/>
                </a:solidFill>
              </a:rPr>
              <a:t>The nature of our signature programs and research clusters</a:t>
            </a:r>
            <a:endParaRPr lang="en-US" sz="3200" b="1" dirty="0">
              <a:solidFill>
                <a:srgbClr val="000066"/>
              </a:solidFill>
            </a:endParaRPr>
          </a:p>
        </p:txBody>
      </p:sp>
      <p:sp>
        <p:nvSpPr>
          <p:cNvPr id="4" name="TextBox 3"/>
          <p:cNvSpPr txBox="1"/>
          <p:nvPr/>
        </p:nvSpPr>
        <p:spPr>
          <a:xfrm>
            <a:off x="0" y="1502229"/>
            <a:ext cx="8490857" cy="646331"/>
          </a:xfrm>
          <a:prstGeom prst="rect">
            <a:avLst/>
          </a:prstGeom>
          <a:noFill/>
        </p:spPr>
        <p:txBody>
          <a:bodyPr wrap="square" rtlCol="0">
            <a:spAutoFit/>
          </a:bodyPr>
          <a:lstStyle/>
          <a:p>
            <a:r>
              <a:rPr lang="en-US" sz="3600" b="1" dirty="0" smtClean="0">
                <a:solidFill>
                  <a:srgbClr val="000066"/>
                </a:solidFill>
              </a:rPr>
              <a:t>Transforms our thinking about:</a:t>
            </a:r>
            <a:endParaRPr lang="en-US" sz="3600" b="1" dirty="0">
              <a:solidFill>
                <a:srgbClr val="00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Drill Down: School of Education</a:t>
            </a:r>
          </a:p>
        </p:txBody>
      </p:sp>
      <p:graphicFrame>
        <p:nvGraphicFramePr>
          <p:cNvPr id="38" name="Diagram 37"/>
          <p:cNvGraphicFramePr/>
          <p:nvPr/>
        </p:nvGraphicFramePr>
        <p:xfrm>
          <a:off x="0" y="667657"/>
          <a:ext cx="8548914" cy="57041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168572" y="4818744"/>
            <a:ext cx="2975428" cy="2031325"/>
          </a:xfrm>
          <a:prstGeom prst="rect">
            <a:avLst/>
          </a:prstGeom>
          <a:noFill/>
        </p:spPr>
        <p:txBody>
          <a:bodyPr wrap="square" rtlCol="0">
            <a:spAutoFit/>
          </a:bodyPr>
          <a:lstStyle/>
          <a:p>
            <a:r>
              <a:rPr lang="en-US" b="1" dirty="0" smtClean="0">
                <a:solidFill>
                  <a:srgbClr val="002060"/>
                </a:solidFill>
              </a:rPr>
              <a:t>RESULT:</a:t>
            </a:r>
            <a:r>
              <a:rPr lang="en-US" dirty="0" smtClean="0">
                <a:solidFill>
                  <a:srgbClr val="002060"/>
                </a:solidFill>
              </a:rPr>
              <a:t/>
            </a:r>
            <a:br>
              <a:rPr lang="en-US" dirty="0" smtClean="0">
                <a:solidFill>
                  <a:srgbClr val="002060"/>
                </a:solidFill>
              </a:rPr>
            </a:br>
            <a:r>
              <a:rPr lang="en-US" b="1" dirty="0" smtClean="0">
                <a:solidFill>
                  <a:srgbClr val="002060"/>
                </a:solidFill>
              </a:rPr>
              <a:t>School of Education has established itself as a leader in pursuit of the University vision and key partner for other schools/colleges</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Drill Down: School of Education</a:t>
            </a:r>
          </a:p>
        </p:txBody>
      </p:sp>
      <p:graphicFrame>
        <p:nvGraphicFramePr>
          <p:cNvPr id="38" name="Diagram 37"/>
          <p:cNvGraphicFramePr/>
          <p:nvPr/>
        </p:nvGraphicFramePr>
        <p:xfrm>
          <a:off x="0" y="667657"/>
          <a:ext cx="9144000" cy="57041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Diversity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Our Public Mission</a:t>
            </a:r>
            <a:endParaRPr lang="en-US" sz="3500" dirty="0">
              <a:solidFill>
                <a:srgbClr val="000066"/>
              </a:solidFill>
              <a:latin typeface="Arial Black" pitchFamily="34" charset="0"/>
            </a:endParaRPr>
          </a:p>
        </p:txBody>
      </p:sp>
      <p:sp>
        <p:nvSpPr>
          <p:cNvPr id="7" name="TextBox 6"/>
          <p:cNvSpPr txBox="1"/>
          <p:nvPr/>
        </p:nvSpPr>
        <p:spPr>
          <a:xfrm>
            <a:off x="1" y="1436924"/>
            <a:ext cx="9144000" cy="4770536"/>
          </a:xfrm>
          <a:prstGeom prst="rect">
            <a:avLst/>
          </a:prstGeom>
          <a:noFill/>
        </p:spPr>
        <p:txBody>
          <a:bodyPr wrap="square" rtlCol="0">
            <a:spAutoFit/>
          </a:bodyPr>
          <a:lstStyle/>
          <a:p>
            <a:pPr marL="231775" lvl="1" indent="-231775">
              <a:spcAft>
                <a:spcPts val="1200"/>
              </a:spcAft>
              <a:buFont typeface="Arial" pitchFamily="34" charset="0"/>
              <a:buChar char="•"/>
            </a:pPr>
            <a:r>
              <a:rPr lang="en-US" sz="2200" b="1" dirty="0" smtClean="0"/>
              <a:t>Create opportunities and social mobility for underserved and fast-growing populations</a:t>
            </a:r>
          </a:p>
          <a:p>
            <a:pPr marL="231775" lvl="1" indent="-231775">
              <a:spcAft>
                <a:spcPts val="1200"/>
              </a:spcAft>
              <a:buFont typeface="Arial" pitchFamily="34" charset="0"/>
              <a:buChar char="•"/>
            </a:pPr>
            <a:r>
              <a:rPr lang="en-US" sz="2200" b="1" dirty="0" smtClean="0"/>
              <a:t>Change the face of our faculties and break the glass ceiling to tap into a wider talent pool and increase competitiveness globally</a:t>
            </a:r>
          </a:p>
          <a:p>
            <a:pPr marL="231775" lvl="1" indent="-231775">
              <a:spcAft>
                <a:spcPts val="1200"/>
              </a:spcAft>
              <a:buFont typeface="Arial" pitchFamily="34" charset="0"/>
              <a:buChar char="•"/>
            </a:pPr>
            <a:r>
              <a:rPr lang="en-US" sz="2200" b="1" dirty="0" smtClean="0"/>
              <a:t>Increase faculty diversity </a:t>
            </a:r>
            <a:r>
              <a:rPr lang="en-US" sz="2200" b="1" dirty="0" smtClean="0">
                <a:sym typeface="Wingdings"/>
              </a:rPr>
              <a:t> increase academic success of previously underrepresented/underserved groups</a:t>
            </a:r>
          </a:p>
          <a:p>
            <a:pPr marL="231775" lvl="1" indent="-231775">
              <a:spcAft>
                <a:spcPts val="1200"/>
              </a:spcAft>
              <a:buFont typeface="Arial" pitchFamily="34" charset="0"/>
              <a:buChar char="•"/>
            </a:pPr>
            <a:r>
              <a:rPr lang="en-US" sz="2200" b="1" dirty="0" smtClean="0">
                <a:sym typeface="Wingdings"/>
              </a:rPr>
              <a:t>Create diverse learning environment that f</a:t>
            </a:r>
            <a:r>
              <a:rPr lang="en-US" sz="2200" b="1" dirty="0" smtClean="0"/>
              <a:t>osters civic learning and better prepares students for the complex global world</a:t>
            </a:r>
          </a:p>
          <a:p>
            <a:pPr marL="231775" lvl="1" indent="-231775">
              <a:spcAft>
                <a:spcPts val="1200"/>
              </a:spcAft>
              <a:buFont typeface="Arial" pitchFamily="34" charset="0"/>
              <a:buChar char="•"/>
            </a:pPr>
            <a:r>
              <a:rPr lang="en-US" sz="2200" b="1" dirty="0" smtClean="0"/>
              <a:t>Energize our disciplines—diverse faculty better positions institution to address pressing issues; research shows women and faculty of color</a:t>
            </a:r>
            <a:r>
              <a:rPr lang="en-US" sz="2200" b="1" dirty="0" smtClean="0"/>
              <a:t> are </a:t>
            </a:r>
            <a:r>
              <a:rPr lang="en-US" sz="2200" b="1" dirty="0" smtClean="0"/>
              <a:t>more likely to build publicly-tuned research agendas</a:t>
            </a:r>
            <a:endParaRPr lang="en-US" sz="2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9" descr="sayyes080.jpg"/>
          <p:cNvPicPr>
            <a:picLocks noChangeAspect="1"/>
          </p:cNvPicPr>
          <p:nvPr/>
        </p:nvPicPr>
        <p:blipFill>
          <a:blip r:embed="rId3" cstate="print"/>
          <a:srcRect/>
          <a:stretch>
            <a:fillRect/>
          </a:stretch>
        </p:blipFill>
        <p:spPr bwMode="auto">
          <a:xfrm>
            <a:off x="0" y="1030288"/>
            <a:ext cx="3384550" cy="2252662"/>
          </a:xfrm>
          <a:prstGeom prst="rect">
            <a:avLst/>
          </a:prstGeom>
          <a:noFill/>
          <a:ln w="9525">
            <a:solidFill>
              <a:schemeClr val="bg1"/>
            </a:solid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0" y="3286125"/>
            <a:ext cx="3373438" cy="3571875"/>
          </a:xfrm>
          <a:prstGeom prst="rect">
            <a:avLst/>
          </a:prstGeom>
          <a:noFill/>
          <a:ln w="9525">
            <a:solidFill>
              <a:schemeClr val="bg1"/>
            </a:solid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3392488" y="3287713"/>
            <a:ext cx="3284537" cy="3570287"/>
          </a:xfrm>
          <a:prstGeom prst="rect">
            <a:avLst/>
          </a:prstGeom>
          <a:noFill/>
          <a:ln w="9525">
            <a:solidFill>
              <a:schemeClr val="bg1"/>
            </a:solidFill>
            <a:miter lim="800000"/>
            <a:headEnd/>
            <a:tailEnd/>
          </a:ln>
        </p:spPr>
      </p:pic>
      <p:pic>
        <p:nvPicPr>
          <p:cNvPr id="52229" name="Picture 5" descr="http://ecx.images-amazon.com/images/I/5183ZFW66ZL._SS500_.jpg"/>
          <p:cNvPicPr>
            <a:picLocks noChangeAspect="1" noChangeArrowheads="1"/>
          </p:cNvPicPr>
          <p:nvPr/>
        </p:nvPicPr>
        <p:blipFill>
          <a:blip r:embed="rId6" cstate="print"/>
          <a:srcRect l="16151" r="16800" b="952"/>
          <a:stretch>
            <a:fillRect/>
          </a:stretch>
        </p:blipFill>
        <p:spPr bwMode="auto">
          <a:xfrm>
            <a:off x="6677025" y="3286125"/>
            <a:ext cx="2466975" cy="3571875"/>
          </a:xfrm>
          <a:prstGeom prst="rect">
            <a:avLst/>
          </a:prstGeom>
          <a:noFill/>
          <a:ln w="9525">
            <a:solidFill>
              <a:schemeClr val="bg1"/>
            </a:solidFill>
            <a:miter lim="800000"/>
            <a:headEnd/>
            <a:tailEnd/>
          </a:ln>
        </p:spPr>
      </p:pic>
      <p:sp>
        <p:nvSpPr>
          <p:cNvPr id="52230" name="TextBox 16"/>
          <p:cNvSpPr txBox="1">
            <a:spLocks noChangeArrowheads="1"/>
          </p:cNvSpPr>
          <p:nvPr/>
        </p:nvSpPr>
        <p:spPr bwMode="auto">
          <a:xfrm>
            <a:off x="3482975" y="957263"/>
            <a:ext cx="5907088" cy="2247900"/>
          </a:xfrm>
          <a:prstGeom prst="rect">
            <a:avLst/>
          </a:prstGeom>
          <a:noFill/>
          <a:ln w="9525">
            <a:noFill/>
            <a:miter lim="800000"/>
            <a:headEnd/>
            <a:tailEnd/>
          </a:ln>
        </p:spPr>
        <p:txBody>
          <a:bodyPr>
            <a:spAutoFit/>
          </a:bodyPr>
          <a:lstStyle/>
          <a:p>
            <a:pPr marL="231775" indent="-231775">
              <a:buFont typeface="Arial" charset="0"/>
              <a:buChar char="•"/>
            </a:pPr>
            <a:r>
              <a:rPr lang="en-US" sz="2000" dirty="0"/>
              <a:t>Schools as centers of community</a:t>
            </a:r>
          </a:p>
          <a:p>
            <a:pPr marL="231775" indent="-231775">
              <a:buFont typeface="Arial" charset="0"/>
              <a:buChar char="•"/>
            </a:pPr>
            <a:r>
              <a:rPr lang="en-US" sz="2000" dirty="0"/>
              <a:t>Schools as locus of educational, social, and health  services</a:t>
            </a:r>
          </a:p>
          <a:p>
            <a:pPr marL="231775" indent="-231775">
              <a:buFont typeface="Arial" charset="0"/>
              <a:buChar char="•"/>
            </a:pPr>
            <a:r>
              <a:rPr lang="en-US" sz="2000" dirty="0"/>
              <a:t>Identify and address real-world problems</a:t>
            </a:r>
          </a:p>
          <a:p>
            <a:pPr marL="231775" indent="-231775">
              <a:buFont typeface="Arial" charset="0"/>
              <a:buChar char="•"/>
            </a:pPr>
            <a:r>
              <a:rPr lang="en-US" sz="2000" dirty="0"/>
              <a:t>Youth provide, as well as </a:t>
            </a:r>
            <a:r>
              <a:rPr lang="en-US" sz="2000" dirty="0" smtClean="0"/>
              <a:t>receive, </a:t>
            </a:r>
            <a:r>
              <a:rPr lang="en-US" sz="2000" dirty="0"/>
              <a:t>service</a:t>
            </a:r>
          </a:p>
          <a:p>
            <a:pPr marL="231775" indent="-231775">
              <a:buFont typeface="Arial" charset="0"/>
              <a:buChar char="•"/>
            </a:pPr>
            <a:r>
              <a:rPr lang="en-US" sz="2000" dirty="0"/>
              <a:t>Universities catalyze collaboration across sectors to promote college completion</a:t>
            </a:r>
          </a:p>
        </p:txBody>
      </p:sp>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Inclusive Urban Education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Drill Down: School of Education</a:t>
            </a:r>
          </a:p>
        </p:txBody>
      </p:sp>
      <p:graphicFrame>
        <p:nvGraphicFramePr>
          <p:cNvPr id="38" name="Diagram 37"/>
          <p:cNvGraphicFramePr/>
          <p:nvPr/>
        </p:nvGraphicFramePr>
        <p:xfrm>
          <a:off x="0" y="667657"/>
          <a:ext cx="9144000" cy="57041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Internal Realignment of Goals</a:t>
            </a:r>
          </a:p>
        </p:txBody>
      </p:sp>
      <p:pic>
        <p:nvPicPr>
          <p:cNvPr id="36866" name="Picture 2"/>
          <p:cNvPicPr>
            <a:picLocks noChangeAspect="1" noChangeArrowheads="1"/>
          </p:cNvPicPr>
          <p:nvPr/>
        </p:nvPicPr>
        <p:blipFill>
          <a:blip r:embed="rId3" cstate="print"/>
          <a:srcRect/>
          <a:stretch>
            <a:fillRect/>
          </a:stretch>
        </p:blipFill>
        <p:spPr bwMode="auto">
          <a:xfrm>
            <a:off x="0" y="1397726"/>
            <a:ext cx="9147437" cy="5460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7615" y="0"/>
            <a:ext cx="8229600" cy="1143000"/>
          </a:xfrm>
        </p:spPr>
        <p:txBody>
          <a:bodyPr/>
          <a:lstStyle/>
          <a:p>
            <a:r>
              <a:rPr lang="en-US" b="1" dirty="0" smtClean="0"/>
              <a:t>Dean's Message</a:t>
            </a:r>
            <a:endParaRPr lang="en-US" dirty="0"/>
          </a:p>
        </p:txBody>
      </p:sp>
      <p:sp>
        <p:nvSpPr>
          <p:cNvPr id="3" name="Content Placeholder 2"/>
          <p:cNvSpPr>
            <a:spLocks noGrp="1"/>
          </p:cNvSpPr>
          <p:nvPr>
            <p:ph idx="1"/>
          </p:nvPr>
        </p:nvSpPr>
        <p:spPr/>
        <p:txBody>
          <a:bodyPr/>
          <a:lstStyle/>
          <a:p>
            <a:r>
              <a:rPr lang="en-US" sz="1400" b="1" dirty="0" smtClean="0"/>
              <a:t>Welcome to Syracuse University’s School of Education, a national leader in inclusive urban education. There is no career more critical to the health and sustainability of our world than creating opportunities to engage persons of all abilities in learning</a:t>
            </a:r>
            <a:r>
              <a:rPr lang="en-US" sz="1600" b="1" dirty="0" smtClean="0">
                <a:solidFill>
                  <a:srgbClr val="FF0000"/>
                </a:solidFill>
              </a:rPr>
              <a:t>. Education is fundamentally about innovation, growth, cultivation of talent and the translation of that human capital to benefit the world. Access and inclusion are critical to the global knowledge economy and at the center of the School of Education’s mission. Our leadership in inclusive urban education is built on a legacy of pioneering work in advancing educational opportunities for all learners</a:t>
            </a:r>
            <a:r>
              <a:rPr lang="en-US" sz="1400" b="1" dirty="0" smtClean="0"/>
              <a:t>. By linking research to practice and bringing what we learn from inquiry to every day teaching, our community of scholars and innovators collaborate to lead nationally recognized centers and institutes and serve in leadership roles on national posts, research projects and international conferences. We continue in the commitment to technological advances in the classroom, local partnerships with the Syracuse City School District as well as other schools, agencies and research centers in the region and nationally, dynamic research and scholarship alongside students and alumni and a heightened dedication to understanding our role as global citizens. Join us here at Syracuse University, take part in our centers abroad in London, Florence and Beijing or in our research and training projects in Asia, Australia, Latin America and Africa. Be a part of the School of Education’s mission to address issues and seek solutions that can define the future of education in America and around the world.  </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Drill Down: School of Education</a:t>
            </a:r>
          </a:p>
        </p:txBody>
      </p:sp>
      <p:graphicFrame>
        <p:nvGraphicFramePr>
          <p:cNvPr id="38" name="Diagram 37"/>
          <p:cNvGraphicFramePr/>
          <p:nvPr/>
        </p:nvGraphicFramePr>
        <p:xfrm>
          <a:off x="0" y="667657"/>
          <a:ext cx="9144000" cy="57041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ext Box 3"/>
          <p:cNvSpPr txBox="1">
            <a:spLocks noChangeArrowheads="1"/>
          </p:cNvSpPr>
          <p:nvPr/>
        </p:nvSpPr>
        <p:spPr bwMode="auto">
          <a:xfrm>
            <a:off x="3530600" y="1333500"/>
            <a:ext cx="2209800" cy="461963"/>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folHlink"/>
                </a:solidFill>
              </a:rPr>
              <a:t>INCENTIVES</a:t>
            </a:r>
          </a:p>
        </p:txBody>
      </p:sp>
      <p:sp>
        <p:nvSpPr>
          <p:cNvPr id="67586" name="Text Box 4"/>
          <p:cNvSpPr txBox="1">
            <a:spLocks noChangeArrowheads="1"/>
          </p:cNvSpPr>
          <p:nvPr/>
        </p:nvSpPr>
        <p:spPr bwMode="auto">
          <a:xfrm>
            <a:off x="469900" y="1333500"/>
            <a:ext cx="2209800" cy="461963"/>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folHlink"/>
                </a:solidFill>
              </a:rPr>
              <a:t>SUPPORTS</a:t>
            </a:r>
          </a:p>
        </p:txBody>
      </p:sp>
      <p:sp>
        <p:nvSpPr>
          <p:cNvPr id="67587" name="Text Box 5"/>
          <p:cNvSpPr txBox="1">
            <a:spLocks noChangeArrowheads="1"/>
          </p:cNvSpPr>
          <p:nvPr/>
        </p:nvSpPr>
        <p:spPr bwMode="auto">
          <a:xfrm>
            <a:off x="6524625" y="1333500"/>
            <a:ext cx="2209800" cy="461963"/>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folHlink"/>
                </a:solidFill>
              </a:rPr>
              <a:t>RESULTS</a:t>
            </a:r>
          </a:p>
        </p:txBody>
      </p:sp>
      <p:sp>
        <p:nvSpPr>
          <p:cNvPr id="67588" name="Line 6"/>
          <p:cNvSpPr>
            <a:spLocks noChangeShapeType="1"/>
          </p:cNvSpPr>
          <p:nvPr/>
        </p:nvSpPr>
        <p:spPr bwMode="auto">
          <a:xfrm>
            <a:off x="3086100" y="1714500"/>
            <a:ext cx="0" cy="4191000"/>
          </a:xfrm>
          <a:prstGeom prst="line">
            <a:avLst/>
          </a:prstGeom>
          <a:noFill/>
          <a:ln w="3175">
            <a:solidFill>
              <a:schemeClr val="folHlink"/>
            </a:solidFill>
            <a:round/>
            <a:headEnd/>
            <a:tailEnd/>
          </a:ln>
        </p:spPr>
        <p:txBody>
          <a:bodyPr wrap="none" anchor="ctr"/>
          <a:lstStyle/>
          <a:p>
            <a:endParaRPr lang="en-US"/>
          </a:p>
        </p:txBody>
      </p:sp>
      <p:sp>
        <p:nvSpPr>
          <p:cNvPr id="67589" name="Text Box 7"/>
          <p:cNvSpPr txBox="1">
            <a:spLocks noChangeArrowheads="1"/>
          </p:cNvSpPr>
          <p:nvPr/>
        </p:nvSpPr>
        <p:spPr bwMode="auto">
          <a:xfrm>
            <a:off x="3086100" y="1847850"/>
            <a:ext cx="3048000" cy="584200"/>
          </a:xfrm>
          <a:prstGeom prst="rect">
            <a:avLst/>
          </a:prstGeom>
          <a:noFill/>
          <a:ln w="9525">
            <a:noFill/>
            <a:miter lim="800000"/>
            <a:headEnd/>
            <a:tailEnd/>
          </a:ln>
        </p:spPr>
        <p:txBody>
          <a:bodyPr>
            <a:spAutoFit/>
          </a:bodyPr>
          <a:lstStyle/>
          <a:p>
            <a:pPr algn="ctr" eaLnBrk="0" hangingPunct="0">
              <a:spcBef>
                <a:spcPct val="50000"/>
              </a:spcBef>
            </a:pPr>
            <a:r>
              <a:rPr lang="en-US" sz="1600" b="1"/>
              <a:t>SAY YES HIGHER EDUCATION COMPACT</a:t>
            </a:r>
          </a:p>
        </p:txBody>
      </p:sp>
      <p:sp>
        <p:nvSpPr>
          <p:cNvPr id="67590" name="Line 8"/>
          <p:cNvSpPr>
            <a:spLocks noChangeShapeType="1"/>
          </p:cNvSpPr>
          <p:nvPr/>
        </p:nvSpPr>
        <p:spPr bwMode="auto">
          <a:xfrm>
            <a:off x="-38100" y="1714500"/>
            <a:ext cx="9220200" cy="0"/>
          </a:xfrm>
          <a:prstGeom prst="line">
            <a:avLst/>
          </a:prstGeom>
          <a:noFill/>
          <a:ln w="3175">
            <a:solidFill>
              <a:schemeClr val="folHlink"/>
            </a:solidFill>
            <a:round/>
            <a:headEnd/>
            <a:tailEnd/>
          </a:ln>
        </p:spPr>
        <p:txBody>
          <a:bodyPr wrap="none" anchor="ctr"/>
          <a:lstStyle/>
          <a:p>
            <a:endParaRPr lang="en-US"/>
          </a:p>
        </p:txBody>
      </p:sp>
      <p:sp>
        <p:nvSpPr>
          <p:cNvPr id="67591" name="Text Box 9"/>
          <p:cNvSpPr txBox="1">
            <a:spLocks noChangeArrowheads="1"/>
          </p:cNvSpPr>
          <p:nvPr/>
        </p:nvSpPr>
        <p:spPr bwMode="auto">
          <a:xfrm>
            <a:off x="2857500" y="1384300"/>
            <a:ext cx="4953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92D050"/>
                </a:solidFill>
              </a:rPr>
              <a:t>+</a:t>
            </a:r>
          </a:p>
        </p:txBody>
      </p:sp>
      <p:sp>
        <p:nvSpPr>
          <p:cNvPr id="67592" name="Line 10"/>
          <p:cNvSpPr>
            <a:spLocks noChangeShapeType="1"/>
          </p:cNvSpPr>
          <p:nvPr/>
        </p:nvSpPr>
        <p:spPr bwMode="auto">
          <a:xfrm>
            <a:off x="6134100" y="1714500"/>
            <a:ext cx="0" cy="4191000"/>
          </a:xfrm>
          <a:prstGeom prst="line">
            <a:avLst/>
          </a:prstGeom>
          <a:noFill/>
          <a:ln w="3175">
            <a:solidFill>
              <a:schemeClr val="folHlink"/>
            </a:solidFill>
            <a:round/>
            <a:headEnd/>
            <a:tailEnd/>
          </a:ln>
        </p:spPr>
        <p:txBody>
          <a:bodyPr wrap="none" anchor="ctr"/>
          <a:lstStyle/>
          <a:p>
            <a:endParaRPr lang="en-US"/>
          </a:p>
        </p:txBody>
      </p:sp>
      <p:sp>
        <p:nvSpPr>
          <p:cNvPr id="67593" name="Text Box 11"/>
          <p:cNvSpPr txBox="1">
            <a:spLocks noChangeArrowheads="1"/>
          </p:cNvSpPr>
          <p:nvPr/>
        </p:nvSpPr>
        <p:spPr bwMode="auto">
          <a:xfrm>
            <a:off x="5892800" y="1346200"/>
            <a:ext cx="4826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92D050"/>
                </a:solidFill>
              </a:rPr>
              <a:t>=</a:t>
            </a:r>
          </a:p>
        </p:txBody>
      </p:sp>
      <p:sp>
        <p:nvSpPr>
          <p:cNvPr id="67594" name="Text Box 12"/>
          <p:cNvSpPr txBox="1">
            <a:spLocks noChangeArrowheads="1"/>
          </p:cNvSpPr>
          <p:nvPr/>
        </p:nvSpPr>
        <p:spPr bwMode="auto">
          <a:xfrm>
            <a:off x="0" y="2589213"/>
            <a:ext cx="3048000" cy="3695700"/>
          </a:xfrm>
          <a:prstGeom prst="rect">
            <a:avLst/>
          </a:prstGeom>
          <a:noFill/>
          <a:ln w="9525">
            <a:noFill/>
            <a:miter lim="800000"/>
            <a:headEnd/>
            <a:tailEnd/>
          </a:ln>
        </p:spPr>
        <p:txBody>
          <a:bodyPr>
            <a:spAutoFit/>
          </a:bodyPr>
          <a:lstStyle/>
          <a:p>
            <a:pPr algn="ctr" eaLnBrk="0" hangingPunct="0">
              <a:spcBef>
                <a:spcPct val="100000"/>
              </a:spcBef>
            </a:pPr>
            <a:r>
              <a:rPr lang="en-US" sz="1600" b="1"/>
              <a:t>Academic:</a:t>
            </a:r>
          </a:p>
          <a:p>
            <a:pPr algn="ctr" eaLnBrk="0" hangingPunct="0">
              <a:lnSpc>
                <a:spcPct val="50000"/>
              </a:lnSpc>
              <a:spcBef>
                <a:spcPct val="35000"/>
              </a:spcBef>
            </a:pPr>
            <a:r>
              <a:rPr lang="en-US" sz="1300"/>
              <a:t>Research-based school models</a:t>
            </a:r>
          </a:p>
          <a:p>
            <a:pPr algn="ctr" eaLnBrk="0" hangingPunct="0">
              <a:lnSpc>
                <a:spcPct val="50000"/>
              </a:lnSpc>
              <a:spcBef>
                <a:spcPct val="50000"/>
              </a:spcBef>
            </a:pPr>
            <a:r>
              <a:rPr lang="en-US" sz="1300"/>
              <a:t>After School programs</a:t>
            </a:r>
          </a:p>
          <a:p>
            <a:pPr algn="ctr" eaLnBrk="0" hangingPunct="0">
              <a:lnSpc>
                <a:spcPct val="50000"/>
              </a:lnSpc>
              <a:spcBef>
                <a:spcPct val="50000"/>
              </a:spcBef>
            </a:pPr>
            <a:r>
              <a:rPr lang="en-US" sz="1300"/>
              <a:t>Summer School programs</a:t>
            </a:r>
          </a:p>
          <a:p>
            <a:pPr algn="ctr" eaLnBrk="0" hangingPunct="0">
              <a:lnSpc>
                <a:spcPct val="50000"/>
              </a:lnSpc>
              <a:spcBef>
                <a:spcPct val="50000"/>
              </a:spcBef>
            </a:pPr>
            <a:r>
              <a:rPr lang="en-US" sz="1300"/>
              <a:t>One-on-one Tutoring</a:t>
            </a:r>
          </a:p>
          <a:p>
            <a:pPr algn="ctr" eaLnBrk="0" hangingPunct="0">
              <a:spcBef>
                <a:spcPct val="50000"/>
              </a:spcBef>
            </a:pPr>
            <a:endParaRPr lang="en-US" sz="600"/>
          </a:p>
          <a:p>
            <a:pPr algn="ctr" eaLnBrk="0" hangingPunct="0"/>
            <a:r>
              <a:rPr lang="en-US" sz="1600" b="1"/>
              <a:t>Social/Emotional:</a:t>
            </a:r>
          </a:p>
          <a:p>
            <a:pPr algn="ctr" eaLnBrk="0" hangingPunct="0">
              <a:lnSpc>
                <a:spcPct val="50000"/>
              </a:lnSpc>
              <a:spcBef>
                <a:spcPct val="35000"/>
              </a:spcBef>
            </a:pPr>
            <a:r>
              <a:rPr lang="en-US" sz="1300"/>
              <a:t>Research Based Programs</a:t>
            </a:r>
          </a:p>
          <a:p>
            <a:pPr algn="ctr" eaLnBrk="0" hangingPunct="0">
              <a:lnSpc>
                <a:spcPct val="50000"/>
              </a:lnSpc>
              <a:spcBef>
                <a:spcPct val="35000"/>
              </a:spcBef>
            </a:pPr>
            <a:r>
              <a:rPr lang="en-US" sz="1300"/>
              <a:t>Mentors/Advocates</a:t>
            </a:r>
          </a:p>
          <a:p>
            <a:pPr algn="ctr" eaLnBrk="0" hangingPunct="0">
              <a:buFont typeface="Symbol" pitchFamily="18" charset="2"/>
              <a:buNone/>
            </a:pPr>
            <a:r>
              <a:rPr lang="en-US" sz="1300"/>
              <a:t>Social Workers/Counselors </a:t>
            </a:r>
          </a:p>
          <a:p>
            <a:pPr algn="ctr" eaLnBrk="0" hangingPunct="0">
              <a:buFont typeface="Symbol" pitchFamily="18" charset="2"/>
              <a:buNone/>
            </a:pPr>
            <a:r>
              <a:rPr lang="en-US" sz="1300" i="1"/>
              <a:t>(ratio of 1:200)</a:t>
            </a:r>
          </a:p>
          <a:p>
            <a:pPr algn="ctr" eaLnBrk="0" hangingPunct="0">
              <a:buFont typeface="Symbol" pitchFamily="18" charset="2"/>
              <a:buNone/>
            </a:pPr>
            <a:r>
              <a:rPr lang="en-US" sz="1300"/>
              <a:t>Legal Support</a:t>
            </a:r>
            <a:endParaRPr lang="en-US" sz="1400"/>
          </a:p>
          <a:p>
            <a:pPr algn="ctr" eaLnBrk="0" hangingPunct="0">
              <a:buFont typeface="Symbol" pitchFamily="18" charset="2"/>
              <a:buNone/>
            </a:pPr>
            <a:r>
              <a:rPr lang="en-US" sz="600"/>
              <a:t> </a:t>
            </a:r>
            <a:endParaRPr lang="en-US" sz="800"/>
          </a:p>
          <a:p>
            <a:pPr algn="ctr" eaLnBrk="0" hangingPunct="0">
              <a:buFont typeface="Symbol" pitchFamily="18" charset="2"/>
              <a:buNone/>
            </a:pPr>
            <a:r>
              <a:rPr lang="en-US" sz="1600" b="1"/>
              <a:t>Health:</a:t>
            </a:r>
          </a:p>
          <a:p>
            <a:pPr algn="ctr" eaLnBrk="0" hangingPunct="0">
              <a:buFont typeface="Symbol" pitchFamily="18" charset="2"/>
              <a:buNone/>
            </a:pPr>
            <a:r>
              <a:rPr lang="en-US" sz="1300"/>
              <a:t>Quality Medical Care </a:t>
            </a:r>
          </a:p>
          <a:p>
            <a:pPr algn="ctr" eaLnBrk="0" hangingPunct="0">
              <a:buFont typeface="Symbol" pitchFamily="18" charset="2"/>
              <a:buNone/>
            </a:pPr>
            <a:r>
              <a:rPr lang="en-US" sz="1300"/>
              <a:t>Quality Mental Health</a:t>
            </a:r>
          </a:p>
          <a:p>
            <a:pPr algn="ctr" eaLnBrk="0" hangingPunct="0">
              <a:buFont typeface="Symbol" pitchFamily="18" charset="2"/>
              <a:buNone/>
            </a:pPr>
            <a:r>
              <a:rPr lang="en-US" sz="1300"/>
              <a:t> Assessments and Services</a:t>
            </a:r>
          </a:p>
          <a:p>
            <a:pPr algn="ctr" eaLnBrk="0" hangingPunct="0">
              <a:buFont typeface="Symbol" pitchFamily="18" charset="2"/>
              <a:buNone/>
            </a:pPr>
            <a:r>
              <a:rPr lang="en-US" sz="1300"/>
              <a:t>Quality Family Supports</a:t>
            </a:r>
          </a:p>
        </p:txBody>
      </p:sp>
      <p:sp>
        <p:nvSpPr>
          <p:cNvPr id="67595" name="Text Box 13"/>
          <p:cNvSpPr txBox="1">
            <a:spLocks noChangeArrowheads="1"/>
          </p:cNvSpPr>
          <p:nvPr/>
        </p:nvSpPr>
        <p:spPr bwMode="auto">
          <a:xfrm>
            <a:off x="6134100" y="2570163"/>
            <a:ext cx="2781300" cy="2819400"/>
          </a:xfrm>
          <a:prstGeom prst="rect">
            <a:avLst/>
          </a:prstGeom>
          <a:noFill/>
          <a:ln w="9525">
            <a:noFill/>
            <a:miter lim="800000"/>
            <a:headEnd/>
            <a:tailEnd/>
          </a:ln>
        </p:spPr>
        <p:txBody>
          <a:bodyPr>
            <a:spAutoFit/>
          </a:bodyPr>
          <a:lstStyle/>
          <a:p>
            <a:pPr algn="ctr" eaLnBrk="0" hangingPunct="0">
              <a:lnSpc>
                <a:spcPct val="150000"/>
              </a:lnSpc>
              <a:buFont typeface="Symbol" pitchFamily="18" charset="2"/>
              <a:buNone/>
            </a:pPr>
            <a:r>
              <a:rPr lang="en-US" sz="1300"/>
              <a:t>High School Graduation  </a:t>
            </a:r>
          </a:p>
          <a:p>
            <a:pPr algn="ctr" eaLnBrk="0" hangingPunct="0">
              <a:lnSpc>
                <a:spcPct val="150000"/>
              </a:lnSpc>
              <a:buFont typeface="Symbol" pitchFamily="18" charset="2"/>
              <a:buNone/>
            </a:pPr>
            <a:r>
              <a:rPr lang="en-US" sz="1300"/>
              <a:t>College Graduation</a:t>
            </a:r>
          </a:p>
          <a:p>
            <a:pPr algn="ctr" eaLnBrk="0" hangingPunct="0">
              <a:lnSpc>
                <a:spcPct val="150000"/>
              </a:lnSpc>
              <a:buFont typeface="Symbol" pitchFamily="18" charset="2"/>
              <a:buNone/>
            </a:pPr>
            <a:r>
              <a:rPr lang="en-US" sz="1300"/>
              <a:t>Quality of Work Force</a:t>
            </a:r>
          </a:p>
          <a:p>
            <a:pPr algn="ctr" eaLnBrk="0" hangingPunct="0">
              <a:lnSpc>
                <a:spcPct val="150000"/>
              </a:lnSpc>
              <a:buFont typeface="Symbol" pitchFamily="18" charset="2"/>
              <a:buNone/>
            </a:pPr>
            <a:r>
              <a:rPr lang="en-US" sz="1300"/>
              <a:t>Worker Tax Contribution</a:t>
            </a:r>
          </a:p>
          <a:p>
            <a:pPr algn="ctr" eaLnBrk="0" hangingPunct="0">
              <a:lnSpc>
                <a:spcPct val="150000"/>
              </a:lnSpc>
              <a:buFont typeface="Symbol" pitchFamily="18" charset="2"/>
              <a:buNone/>
            </a:pPr>
            <a:r>
              <a:rPr lang="en-US" sz="1300"/>
              <a:t>Real Estate Values </a:t>
            </a:r>
          </a:p>
          <a:p>
            <a:pPr algn="ctr" eaLnBrk="0" hangingPunct="0">
              <a:lnSpc>
                <a:spcPct val="150000"/>
              </a:lnSpc>
              <a:buFont typeface="Symbol" pitchFamily="18" charset="2"/>
              <a:buNone/>
            </a:pPr>
            <a:r>
              <a:rPr lang="en-US" sz="1300"/>
              <a:t>Commitment to Community</a:t>
            </a:r>
          </a:p>
          <a:p>
            <a:pPr algn="ctr" eaLnBrk="0" hangingPunct="0">
              <a:lnSpc>
                <a:spcPct val="150000"/>
              </a:lnSpc>
              <a:buFont typeface="Symbol" pitchFamily="18" charset="2"/>
              <a:buNone/>
            </a:pPr>
            <a:r>
              <a:rPr lang="en-US" sz="1300"/>
              <a:t>Welfare Dependency </a:t>
            </a:r>
          </a:p>
          <a:p>
            <a:pPr algn="ctr" eaLnBrk="0" hangingPunct="0">
              <a:lnSpc>
                <a:spcPct val="150000"/>
              </a:lnSpc>
              <a:buFont typeface="Symbol" pitchFamily="18" charset="2"/>
              <a:buNone/>
            </a:pPr>
            <a:r>
              <a:rPr lang="en-US" sz="1300"/>
              <a:t>Criminal incidents</a:t>
            </a:r>
            <a:r>
              <a:rPr lang="en-US" sz="1400"/>
              <a:t> </a:t>
            </a:r>
          </a:p>
          <a:p>
            <a:pPr algn="ctr" eaLnBrk="0" hangingPunct="0">
              <a:lnSpc>
                <a:spcPct val="150000"/>
              </a:lnSpc>
              <a:buFont typeface="Symbol" pitchFamily="18" charset="2"/>
              <a:buNone/>
            </a:pPr>
            <a:endParaRPr lang="en-US" sz="1400"/>
          </a:p>
        </p:txBody>
      </p:sp>
      <p:sp>
        <p:nvSpPr>
          <p:cNvPr id="67596" name="AutoShape 14"/>
          <p:cNvSpPr>
            <a:spLocks noChangeArrowheads="1"/>
          </p:cNvSpPr>
          <p:nvPr/>
        </p:nvSpPr>
        <p:spPr bwMode="auto">
          <a:xfrm>
            <a:off x="8643938" y="2643188"/>
            <a:ext cx="112712" cy="228600"/>
          </a:xfrm>
          <a:prstGeom prst="upArrow">
            <a:avLst>
              <a:gd name="adj1" fmla="val 50000"/>
              <a:gd name="adj2" fmla="val 50704"/>
            </a:avLst>
          </a:prstGeom>
          <a:solidFill>
            <a:schemeClr val="folHlink"/>
          </a:solidFill>
          <a:ln w="0">
            <a:solidFill>
              <a:schemeClr val="folHlink"/>
            </a:solidFill>
            <a:miter lim="800000"/>
            <a:headEnd/>
            <a:tailEnd/>
          </a:ln>
        </p:spPr>
        <p:txBody>
          <a:bodyPr wrap="none" anchor="ctr"/>
          <a:lstStyle/>
          <a:p>
            <a:pPr algn="ctr" eaLnBrk="0" hangingPunct="0"/>
            <a:endParaRPr lang="en-US" sz="2400">
              <a:latin typeface="Times"/>
            </a:endParaRPr>
          </a:p>
        </p:txBody>
      </p:sp>
      <p:sp>
        <p:nvSpPr>
          <p:cNvPr id="67597" name="AutoShape 15"/>
          <p:cNvSpPr>
            <a:spLocks noChangeArrowheads="1"/>
          </p:cNvSpPr>
          <p:nvPr/>
        </p:nvSpPr>
        <p:spPr bwMode="auto">
          <a:xfrm>
            <a:off x="8645525" y="2943225"/>
            <a:ext cx="112713" cy="228600"/>
          </a:xfrm>
          <a:prstGeom prst="upArrow">
            <a:avLst>
              <a:gd name="adj1" fmla="val 50000"/>
              <a:gd name="adj2" fmla="val 50704"/>
            </a:avLst>
          </a:prstGeom>
          <a:solidFill>
            <a:schemeClr val="folHlink"/>
          </a:solidFill>
          <a:ln w="0">
            <a:solidFill>
              <a:schemeClr val="folHlink"/>
            </a:solidFill>
            <a:miter lim="800000"/>
            <a:headEnd/>
            <a:tailEnd/>
          </a:ln>
        </p:spPr>
        <p:txBody>
          <a:bodyPr wrap="none" anchor="ctr"/>
          <a:lstStyle/>
          <a:p>
            <a:pPr algn="ctr" eaLnBrk="0" hangingPunct="0"/>
            <a:endParaRPr lang="en-US" sz="2400">
              <a:latin typeface="Times"/>
            </a:endParaRPr>
          </a:p>
        </p:txBody>
      </p:sp>
      <p:sp>
        <p:nvSpPr>
          <p:cNvPr id="67598" name="AutoShape 16"/>
          <p:cNvSpPr>
            <a:spLocks noChangeArrowheads="1"/>
          </p:cNvSpPr>
          <p:nvPr/>
        </p:nvSpPr>
        <p:spPr bwMode="auto">
          <a:xfrm>
            <a:off x="8648700" y="3236913"/>
            <a:ext cx="112713" cy="228600"/>
          </a:xfrm>
          <a:prstGeom prst="upArrow">
            <a:avLst>
              <a:gd name="adj1" fmla="val 50000"/>
              <a:gd name="adj2" fmla="val 50704"/>
            </a:avLst>
          </a:prstGeom>
          <a:solidFill>
            <a:schemeClr val="folHlink"/>
          </a:solidFill>
          <a:ln w="0">
            <a:solidFill>
              <a:schemeClr val="folHlink"/>
            </a:solidFill>
            <a:miter lim="800000"/>
            <a:headEnd/>
            <a:tailEnd/>
          </a:ln>
        </p:spPr>
        <p:txBody>
          <a:bodyPr wrap="none" anchor="ctr"/>
          <a:lstStyle/>
          <a:p>
            <a:pPr algn="ctr" eaLnBrk="0" hangingPunct="0"/>
            <a:endParaRPr lang="en-US" sz="2400">
              <a:latin typeface="Times"/>
            </a:endParaRPr>
          </a:p>
        </p:txBody>
      </p:sp>
      <p:sp>
        <p:nvSpPr>
          <p:cNvPr id="67599" name="AutoShape 17"/>
          <p:cNvSpPr>
            <a:spLocks noChangeArrowheads="1"/>
          </p:cNvSpPr>
          <p:nvPr/>
        </p:nvSpPr>
        <p:spPr bwMode="auto">
          <a:xfrm rot="10800000">
            <a:off x="6375400" y="4437063"/>
            <a:ext cx="112713" cy="228600"/>
          </a:xfrm>
          <a:prstGeom prst="upArrow">
            <a:avLst>
              <a:gd name="adj1" fmla="val 50000"/>
              <a:gd name="adj2" fmla="val 50704"/>
            </a:avLst>
          </a:prstGeom>
          <a:solidFill>
            <a:schemeClr val="folHlink"/>
          </a:solidFill>
          <a:ln w="0">
            <a:solidFill>
              <a:schemeClr val="folHlink"/>
            </a:solidFill>
            <a:miter lim="800000"/>
            <a:headEnd/>
            <a:tailEnd/>
          </a:ln>
        </p:spPr>
        <p:txBody>
          <a:bodyPr rot="10800000" wrap="none" anchor="ctr"/>
          <a:lstStyle/>
          <a:p>
            <a:pPr algn="ctr" eaLnBrk="0" hangingPunct="0"/>
            <a:endParaRPr lang="en-US" sz="2400">
              <a:latin typeface="Times"/>
            </a:endParaRPr>
          </a:p>
        </p:txBody>
      </p:sp>
      <p:sp>
        <p:nvSpPr>
          <p:cNvPr id="67600" name="AutoShape 18"/>
          <p:cNvSpPr>
            <a:spLocks noChangeArrowheads="1"/>
          </p:cNvSpPr>
          <p:nvPr/>
        </p:nvSpPr>
        <p:spPr bwMode="auto">
          <a:xfrm rot="10800000">
            <a:off x="6375400" y="4818063"/>
            <a:ext cx="112713" cy="228600"/>
          </a:xfrm>
          <a:prstGeom prst="upArrow">
            <a:avLst>
              <a:gd name="adj1" fmla="val 50000"/>
              <a:gd name="adj2" fmla="val 50704"/>
            </a:avLst>
          </a:prstGeom>
          <a:solidFill>
            <a:schemeClr val="folHlink"/>
          </a:solidFill>
          <a:ln w="0">
            <a:solidFill>
              <a:schemeClr val="folHlink"/>
            </a:solidFill>
            <a:miter lim="800000"/>
            <a:headEnd/>
            <a:tailEnd/>
          </a:ln>
        </p:spPr>
        <p:txBody>
          <a:bodyPr rot="10800000" wrap="none" anchor="ctr"/>
          <a:lstStyle/>
          <a:p>
            <a:pPr algn="ctr" eaLnBrk="0" hangingPunct="0"/>
            <a:endParaRPr lang="en-US" sz="2400">
              <a:latin typeface="Times"/>
            </a:endParaRPr>
          </a:p>
        </p:txBody>
      </p:sp>
      <p:sp>
        <p:nvSpPr>
          <p:cNvPr id="67601" name="AutoShape 19"/>
          <p:cNvSpPr>
            <a:spLocks noChangeArrowheads="1"/>
          </p:cNvSpPr>
          <p:nvPr/>
        </p:nvSpPr>
        <p:spPr bwMode="auto">
          <a:xfrm>
            <a:off x="8656638" y="3851275"/>
            <a:ext cx="112712" cy="228600"/>
          </a:xfrm>
          <a:prstGeom prst="upArrow">
            <a:avLst>
              <a:gd name="adj1" fmla="val 50000"/>
              <a:gd name="adj2" fmla="val 50704"/>
            </a:avLst>
          </a:prstGeom>
          <a:solidFill>
            <a:schemeClr val="folHlink"/>
          </a:solidFill>
          <a:ln w="0">
            <a:solidFill>
              <a:schemeClr val="folHlink"/>
            </a:solidFill>
            <a:miter lim="800000"/>
            <a:headEnd/>
            <a:tailEnd/>
          </a:ln>
        </p:spPr>
        <p:txBody>
          <a:bodyPr wrap="none" anchor="ctr"/>
          <a:lstStyle/>
          <a:p>
            <a:pPr algn="ctr" eaLnBrk="0" hangingPunct="0"/>
            <a:endParaRPr lang="en-US" sz="2400">
              <a:latin typeface="Times"/>
            </a:endParaRPr>
          </a:p>
        </p:txBody>
      </p:sp>
      <p:sp>
        <p:nvSpPr>
          <p:cNvPr id="67602" name="AutoShape 20"/>
          <p:cNvSpPr>
            <a:spLocks noChangeArrowheads="1"/>
          </p:cNvSpPr>
          <p:nvPr/>
        </p:nvSpPr>
        <p:spPr bwMode="auto">
          <a:xfrm>
            <a:off x="8659813" y="4159250"/>
            <a:ext cx="112712" cy="228600"/>
          </a:xfrm>
          <a:prstGeom prst="upArrow">
            <a:avLst>
              <a:gd name="adj1" fmla="val 50000"/>
              <a:gd name="adj2" fmla="val 50704"/>
            </a:avLst>
          </a:prstGeom>
          <a:solidFill>
            <a:schemeClr val="folHlink"/>
          </a:solidFill>
          <a:ln w="0">
            <a:solidFill>
              <a:schemeClr val="folHlink"/>
            </a:solidFill>
            <a:miter lim="800000"/>
            <a:headEnd/>
            <a:tailEnd/>
          </a:ln>
        </p:spPr>
        <p:txBody>
          <a:bodyPr wrap="none" anchor="ctr"/>
          <a:lstStyle/>
          <a:p>
            <a:pPr algn="ctr" eaLnBrk="0" hangingPunct="0"/>
            <a:endParaRPr lang="en-US" sz="2400">
              <a:latin typeface="Times"/>
            </a:endParaRPr>
          </a:p>
        </p:txBody>
      </p:sp>
      <p:sp>
        <p:nvSpPr>
          <p:cNvPr id="67603" name="AutoShape 21"/>
          <p:cNvSpPr>
            <a:spLocks noChangeArrowheads="1"/>
          </p:cNvSpPr>
          <p:nvPr/>
        </p:nvSpPr>
        <p:spPr bwMode="auto">
          <a:xfrm>
            <a:off x="8650288" y="3548063"/>
            <a:ext cx="112712" cy="228600"/>
          </a:xfrm>
          <a:prstGeom prst="upArrow">
            <a:avLst>
              <a:gd name="adj1" fmla="val 50000"/>
              <a:gd name="adj2" fmla="val 50704"/>
            </a:avLst>
          </a:prstGeom>
          <a:solidFill>
            <a:schemeClr val="folHlink"/>
          </a:solidFill>
          <a:ln w="0">
            <a:solidFill>
              <a:schemeClr val="folHlink"/>
            </a:solidFill>
            <a:miter lim="800000"/>
            <a:headEnd/>
            <a:tailEnd/>
          </a:ln>
        </p:spPr>
        <p:txBody>
          <a:bodyPr wrap="none" anchor="ctr"/>
          <a:lstStyle/>
          <a:p>
            <a:pPr algn="ctr" eaLnBrk="0" hangingPunct="0"/>
            <a:endParaRPr lang="en-US" sz="2400">
              <a:latin typeface="Times"/>
            </a:endParaRPr>
          </a:p>
        </p:txBody>
      </p:sp>
      <p:sp>
        <p:nvSpPr>
          <p:cNvPr id="67604" name="Text Box 22"/>
          <p:cNvSpPr txBox="1">
            <a:spLocks noChangeArrowheads="1"/>
          </p:cNvSpPr>
          <p:nvPr/>
        </p:nvSpPr>
        <p:spPr bwMode="auto">
          <a:xfrm>
            <a:off x="0" y="1847850"/>
            <a:ext cx="3098800" cy="581025"/>
          </a:xfrm>
          <a:prstGeom prst="rect">
            <a:avLst/>
          </a:prstGeom>
          <a:noFill/>
          <a:ln w="9525">
            <a:noFill/>
            <a:miter lim="800000"/>
            <a:headEnd/>
            <a:tailEnd/>
          </a:ln>
        </p:spPr>
        <p:txBody>
          <a:bodyPr>
            <a:spAutoFit/>
          </a:bodyPr>
          <a:lstStyle/>
          <a:p>
            <a:pPr algn="ctr" eaLnBrk="0" hangingPunct="0">
              <a:spcBef>
                <a:spcPct val="50000"/>
              </a:spcBef>
            </a:pPr>
            <a:r>
              <a:rPr lang="en-US" sz="1600" b="1"/>
              <a:t>STUDENT MONITORING AND GROWTH PLAN </a:t>
            </a:r>
          </a:p>
        </p:txBody>
      </p:sp>
      <p:sp>
        <p:nvSpPr>
          <p:cNvPr id="67605" name="Text Box 25"/>
          <p:cNvSpPr txBox="1">
            <a:spLocks noChangeArrowheads="1"/>
          </p:cNvSpPr>
          <p:nvPr/>
        </p:nvSpPr>
        <p:spPr bwMode="auto">
          <a:xfrm>
            <a:off x="6121400" y="1835150"/>
            <a:ext cx="3022600" cy="585788"/>
          </a:xfrm>
          <a:prstGeom prst="rect">
            <a:avLst/>
          </a:prstGeom>
          <a:noFill/>
          <a:ln w="9525">
            <a:noFill/>
            <a:miter lim="800000"/>
            <a:headEnd/>
            <a:tailEnd/>
          </a:ln>
        </p:spPr>
        <p:txBody>
          <a:bodyPr>
            <a:spAutoFit/>
          </a:bodyPr>
          <a:lstStyle/>
          <a:p>
            <a:pPr algn="ctr" eaLnBrk="0" hangingPunct="0">
              <a:spcBef>
                <a:spcPct val="50000"/>
              </a:spcBef>
            </a:pPr>
            <a:r>
              <a:rPr lang="en-US" sz="1600" b="1"/>
              <a:t>LONGITUDINAL EVALUATION BY AIR </a:t>
            </a:r>
          </a:p>
        </p:txBody>
      </p:sp>
      <p:sp>
        <p:nvSpPr>
          <p:cNvPr id="67606" name="Text Box 2"/>
          <p:cNvSpPr txBox="1">
            <a:spLocks noChangeArrowheads="1"/>
          </p:cNvSpPr>
          <p:nvPr/>
        </p:nvSpPr>
        <p:spPr bwMode="auto">
          <a:xfrm>
            <a:off x="0" y="0"/>
            <a:ext cx="9144000" cy="1046440"/>
          </a:xfrm>
          <a:prstGeom prst="rect">
            <a:avLst/>
          </a:prstGeom>
          <a:noFill/>
          <a:ln w="9525">
            <a:noFill/>
            <a:miter lim="800000"/>
            <a:headEnd/>
            <a:tailEnd/>
          </a:ln>
        </p:spPr>
        <p:txBody>
          <a:bodyPr>
            <a:spAutoFit/>
          </a:bodyPr>
          <a:lstStyle/>
          <a:p>
            <a:pPr lvl="0" algn="r" eaLnBrk="0" hangingPunct="0">
              <a:spcBef>
                <a:spcPct val="50000"/>
              </a:spcBef>
            </a:pPr>
            <a:r>
              <a:rPr lang="en-US" sz="3200" b="1" dirty="0" smtClean="0">
                <a:solidFill>
                  <a:srgbClr val="000066"/>
                </a:solidFill>
                <a:latin typeface="Arial Black" pitchFamily="34" charset="0"/>
              </a:rPr>
              <a:t>Strengthen and Deepen Collaboration</a:t>
            </a:r>
            <a:br>
              <a:rPr lang="en-US" sz="3200" b="1" dirty="0" smtClean="0">
                <a:solidFill>
                  <a:srgbClr val="000066"/>
                </a:solidFill>
                <a:latin typeface="Arial Black" pitchFamily="34" charset="0"/>
              </a:rPr>
            </a:br>
            <a:r>
              <a:rPr lang="en-US" sz="3000" b="1" dirty="0" smtClean="0">
                <a:solidFill>
                  <a:srgbClr val="000066"/>
                </a:solidFill>
                <a:latin typeface="Arial Black" pitchFamily="34" charset="0"/>
              </a:rPr>
              <a:t>Say </a:t>
            </a:r>
            <a:r>
              <a:rPr lang="en-US" sz="3000" b="1" dirty="0">
                <a:solidFill>
                  <a:srgbClr val="000066"/>
                </a:solidFill>
                <a:latin typeface="Arial Black" pitchFamily="34" charset="0"/>
              </a:rPr>
              <a:t>Yes to </a:t>
            </a:r>
            <a:r>
              <a:rPr lang="en-US" sz="3000" b="1" dirty="0" smtClean="0">
                <a:solidFill>
                  <a:srgbClr val="000066"/>
                </a:solidFill>
                <a:latin typeface="Arial Black" pitchFamily="34" charset="0"/>
              </a:rPr>
              <a:t>Education</a:t>
            </a:r>
            <a:endParaRPr lang="en-US" sz="3000" dirty="0">
              <a:solidFill>
                <a:srgbClr val="000066"/>
              </a:solidFill>
              <a:latin typeface="Arial Black" pitchFamily="34" charset="0"/>
            </a:endParaRPr>
          </a:p>
        </p:txBody>
      </p:sp>
      <p:sp>
        <p:nvSpPr>
          <p:cNvPr id="67607" name="Text Box 13"/>
          <p:cNvSpPr txBox="1">
            <a:spLocks noChangeArrowheads="1"/>
          </p:cNvSpPr>
          <p:nvPr/>
        </p:nvSpPr>
        <p:spPr bwMode="auto">
          <a:xfrm>
            <a:off x="3098800" y="2490788"/>
            <a:ext cx="3035300" cy="738187"/>
          </a:xfrm>
          <a:prstGeom prst="rect">
            <a:avLst/>
          </a:prstGeom>
          <a:noFill/>
          <a:ln w="9525">
            <a:noFill/>
            <a:miter lim="800000"/>
            <a:headEnd/>
            <a:tailEnd/>
          </a:ln>
        </p:spPr>
        <p:txBody>
          <a:bodyPr>
            <a:spAutoFit/>
          </a:bodyPr>
          <a:lstStyle/>
          <a:p>
            <a:pPr algn="ctr" eaLnBrk="0" hangingPunct="0">
              <a:lnSpc>
                <a:spcPct val="150000"/>
              </a:lnSpc>
              <a:buFont typeface="Symbol" pitchFamily="18" charset="2"/>
              <a:buNone/>
            </a:pPr>
            <a:endParaRPr lang="en-US" sz="1400">
              <a:solidFill>
                <a:schemeClr val="bg1"/>
              </a:solidFill>
            </a:endParaRPr>
          </a:p>
          <a:p>
            <a:pPr algn="ctr" eaLnBrk="0" hangingPunct="0">
              <a:lnSpc>
                <a:spcPct val="150000"/>
              </a:lnSpc>
              <a:buFont typeface="Symbol" pitchFamily="18" charset="2"/>
              <a:buNone/>
            </a:pPr>
            <a:endParaRPr lang="en-US" sz="1400">
              <a:solidFill>
                <a:schemeClr val="bg1"/>
              </a:solidFill>
            </a:endParaRPr>
          </a:p>
        </p:txBody>
      </p:sp>
      <p:sp>
        <p:nvSpPr>
          <p:cNvPr id="67608" name="Text Box 12"/>
          <p:cNvSpPr txBox="1">
            <a:spLocks noChangeArrowheads="1"/>
          </p:cNvSpPr>
          <p:nvPr/>
        </p:nvSpPr>
        <p:spPr bwMode="auto">
          <a:xfrm>
            <a:off x="3073400" y="2601913"/>
            <a:ext cx="3048000" cy="2986087"/>
          </a:xfrm>
          <a:prstGeom prst="rect">
            <a:avLst/>
          </a:prstGeom>
          <a:noFill/>
          <a:ln w="9525">
            <a:noFill/>
            <a:miter lim="800000"/>
            <a:headEnd/>
            <a:tailEnd/>
          </a:ln>
        </p:spPr>
        <p:txBody>
          <a:bodyPr>
            <a:spAutoFit/>
          </a:bodyPr>
          <a:lstStyle/>
          <a:p>
            <a:pPr algn="ctr" eaLnBrk="0" hangingPunct="0">
              <a:buFont typeface="Symbol" pitchFamily="18" charset="2"/>
              <a:buNone/>
            </a:pPr>
            <a:r>
              <a:rPr lang="en-US" sz="1600" b="1" dirty="0"/>
              <a:t>Tuition Scholarships at </a:t>
            </a:r>
          </a:p>
          <a:p>
            <a:pPr algn="ctr" eaLnBrk="0" hangingPunct="0">
              <a:buFont typeface="Symbol" pitchFamily="18" charset="2"/>
              <a:buNone/>
            </a:pPr>
            <a:r>
              <a:rPr lang="en-US" sz="1600" b="1" dirty="0" smtClean="0"/>
              <a:t>24 </a:t>
            </a:r>
            <a:r>
              <a:rPr lang="en-US" sz="1600" b="1" dirty="0"/>
              <a:t>Private Institutions</a:t>
            </a:r>
          </a:p>
          <a:p>
            <a:pPr algn="ctr" eaLnBrk="0" hangingPunct="0">
              <a:buFont typeface="Symbol" pitchFamily="18" charset="2"/>
              <a:buNone/>
            </a:pPr>
            <a:r>
              <a:rPr lang="en-US" sz="1600" b="1" dirty="0"/>
              <a:t>plus</a:t>
            </a:r>
          </a:p>
          <a:p>
            <a:pPr algn="ctr" eaLnBrk="0" hangingPunct="0">
              <a:buFont typeface="Symbol" pitchFamily="18" charset="2"/>
              <a:buNone/>
            </a:pPr>
            <a:r>
              <a:rPr lang="en-US" sz="1600" b="1" dirty="0"/>
              <a:t>SUNY/CUNY</a:t>
            </a:r>
          </a:p>
          <a:p>
            <a:pPr algn="ctr" eaLnBrk="0" hangingPunct="0">
              <a:buFont typeface="Symbol" pitchFamily="18" charset="2"/>
              <a:buNone/>
            </a:pPr>
            <a:endParaRPr lang="en-US" sz="1600" b="1" dirty="0"/>
          </a:p>
          <a:p>
            <a:pPr algn="ctr" eaLnBrk="0" hangingPunct="0">
              <a:buFont typeface="Symbol" pitchFamily="18" charset="2"/>
              <a:buNone/>
            </a:pPr>
            <a:r>
              <a:rPr lang="en-US" sz="1600" b="1" dirty="0"/>
              <a:t>College/Career Prep:</a:t>
            </a:r>
          </a:p>
          <a:p>
            <a:pPr algn="ctr" eaLnBrk="0" hangingPunct="0">
              <a:buFont typeface="Symbol" pitchFamily="18" charset="2"/>
              <a:buNone/>
            </a:pPr>
            <a:r>
              <a:rPr lang="en-US" sz="1300" dirty="0"/>
              <a:t>Early College High School</a:t>
            </a:r>
          </a:p>
          <a:p>
            <a:pPr algn="ctr" eaLnBrk="0" hangingPunct="0">
              <a:buFont typeface="Symbol" pitchFamily="18" charset="2"/>
              <a:buNone/>
            </a:pPr>
            <a:r>
              <a:rPr lang="en-US" sz="1300" dirty="0"/>
              <a:t>SAT/ACT Prep</a:t>
            </a:r>
          </a:p>
          <a:p>
            <a:pPr algn="ctr" eaLnBrk="0" hangingPunct="0">
              <a:buFont typeface="Symbol" pitchFamily="18" charset="2"/>
              <a:buNone/>
            </a:pPr>
            <a:r>
              <a:rPr lang="en-US" sz="1300" dirty="0"/>
              <a:t>College Visits</a:t>
            </a:r>
          </a:p>
          <a:p>
            <a:pPr algn="ctr" eaLnBrk="0" hangingPunct="0">
              <a:buFont typeface="Symbol" pitchFamily="18" charset="2"/>
              <a:buNone/>
            </a:pPr>
            <a:r>
              <a:rPr lang="en-US" sz="1300" dirty="0"/>
              <a:t>FAFSA Workshops</a:t>
            </a:r>
          </a:p>
          <a:p>
            <a:pPr algn="ctr" eaLnBrk="0" hangingPunct="0">
              <a:buFont typeface="Symbol" pitchFamily="18" charset="2"/>
              <a:buNone/>
            </a:pPr>
            <a:r>
              <a:rPr lang="en-US" sz="1300" dirty="0"/>
              <a:t>Hillside Work-Scholarship Program</a:t>
            </a:r>
          </a:p>
          <a:p>
            <a:pPr algn="ctr" eaLnBrk="0" hangingPunct="0">
              <a:buFont typeface="Symbol" pitchFamily="18" charset="2"/>
              <a:buNone/>
            </a:pPr>
            <a:r>
              <a:rPr lang="en-US" sz="1300" dirty="0"/>
              <a:t>On-Point for College</a:t>
            </a:r>
          </a:p>
          <a:p>
            <a:pPr algn="ctr" eaLnBrk="0" hangingPunct="0">
              <a:lnSpc>
                <a:spcPct val="50000"/>
              </a:lnSpc>
              <a:spcBef>
                <a:spcPct val="50000"/>
              </a:spcBef>
            </a:pPr>
            <a:endParaRPr lang="en-US" sz="1400" dirty="0"/>
          </a:p>
        </p:txBody>
      </p:sp>
      <p:pic>
        <p:nvPicPr>
          <p:cNvPr id="26" name="Picture 25" descr="Say Yes Syracuse--white.JPG"/>
          <p:cNvPicPr>
            <a:picLocks noChangeAspect="1"/>
          </p:cNvPicPr>
          <p:nvPr/>
        </p:nvPicPr>
        <p:blipFill>
          <a:blip r:embed="rId3" cstate="print"/>
          <a:stretch>
            <a:fillRect/>
          </a:stretch>
        </p:blipFill>
        <p:spPr>
          <a:xfrm>
            <a:off x="7419703" y="5252126"/>
            <a:ext cx="1724297" cy="1605874"/>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Drill Down: School of Education</a:t>
            </a:r>
          </a:p>
        </p:txBody>
      </p:sp>
      <p:graphicFrame>
        <p:nvGraphicFramePr>
          <p:cNvPr id="38" name="Diagram 37"/>
          <p:cNvGraphicFramePr/>
          <p:nvPr/>
        </p:nvGraphicFramePr>
        <p:xfrm>
          <a:off x="0" y="667657"/>
          <a:ext cx="8548914" cy="57041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168572" y="4818744"/>
            <a:ext cx="2975428" cy="2031325"/>
          </a:xfrm>
          <a:prstGeom prst="rect">
            <a:avLst/>
          </a:prstGeom>
          <a:noFill/>
        </p:spPr>
        <p:txBody>
          <a:bodyPr wrap="square" rtlCol="0">
            <a:spAutoFit/>
          </a:bodyPr>
          <a:lstStyle/>
          <a:p>
            <a:r>
              <a:rPr lang="en-US" b="1" dirty="0" smtClean="0">
                <a:solidFill>
                  <a:srgbClr val="002060"/>
                </a:solidFill>
              </a:rPr>
              <a:t>RESULT:</a:t>
            </a:r>
            <a:r>
              <a:rPr lang="en-US" dirty="0" smtClean="0">
                <a:solidFill>
                  <a:srgbClr val="002060"/>
                </a:solidFill>
              </a:rPr>
              <a:t/>
            </a:r>
            <a:br>
              <a:rPr lang="en-US" dirty="0" smtClean="0">
                <a:solidFill>
                  <a:srgbClr val="002060"/>
                </a:solidFill>
              </a:rPr>
            </a:br>
            <a:r>
              <a:rPr lang="en-US" b="1" dirty="0" smtClean="0">
                <a:solidFill>
                  <a:srgbClr val="002060"/>
                </a:solidFill>
              </a:rPr>
              <a:t>School of Education has established itself as a leader in pursuit of the University vision and key partner for other schools/colleges</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Collaborate Across the University</a:t>
            </a:r>
          </a:p>
        </p:txBody>
      </p:sp>
      <p:pic>
        <p:nvPicPr>
          <p:cNvPr id="5" name="Picture 4" descr="rv12.jpg"/>
          <p:cNvPicPr>
            <a:picLocks noChangeAspect="1"/>
          </p:cNvPicPr>
          <p:nvPr/>
        </p:nvPicPr>
        <p:blipFill>
          <a:blip r:embed="rId3" cstate="print"/>
          <a:srcRect l="15000" b="9457"/>
          <a:stretch>
            <a:fillRect/>
          </a:stretch>
        </p:blipFill>
        <p:spPr>
          <a:xfrm>
            <a:off x="0" y="4114800"/>
            <a:ext cx="3886200" cy="2743200"/>
          </a:xfrm>
          <a:prstGeom prst="rect">
            <a:avLst/>
          </a:prstGeom>
          <a:ln>
            <a:solidFill>
              <a:schemeClr val="bg1"/>
            </a:solidFill>
          </a:ln>
        </p:spPr>
      </p:pic>
      <p:pic>
        <p:nvPicPr>
          <p:cNvPr id="6" name="Picture 5" descr="floor+install.3pg.jpg"/>
          <p:cNvPicPr>
            <a:picLocks noChangeAspect="1"/>
          </p:cNvPicPr>
          <p:nvPr/>
        </p:nvPicPr>
        <p:blipFill>
          <a:blip r:embed="rId4" cstate="print"/>
          <a:srcRect r="13611" b="20302"/>
          <a:stretch>
            <a:fillRect/>
          </a:stretch>
        </p:blipFill>
        <p:spPr>
          <a:xfrm>
            <a:off x="4404359" y="3962400"/>
            <a:ext cx="4739641" cy="2895600"/>
          </a:xfrm>
          <a:prstGeom prst="rect">
            <a:avLst/>
          </a:prstGeom>
          <a:ln>
            <a:solidFill>
              <a:schemeClr val="bg1"/>
            </a:solidFill>
          </a:ln>
        </p:spPr>
      </p:pic>
      <p:pic>
        <p:nvPicPr>
          <p:cNvPr id="7" name="Picture 6" descr="rv13.jpg"/>
          <p:cNvPicPr>
            <a:picLocks noChangeAspect="1"/>
          </p:cNvPicPr>
          <p:nvPr/>
        </p:nvPicPr>
        <p:blipFill>
          <a:blip r:embed="rId5" cstate="print"/>
          <a:srcRect b="12000"/>
          <a:stretch>
            <a:fillRect/>
          </a:stretch>
        </p:blipFill>
        <p:spPr>
          <a:xfrm>
            <a:off x="3581400" y="3505200"/>
            <a:ext cx="2524760" cy="3352800"/>
          </a:xfrm>
          <a:prstGeom prst="rect">
            <a:avLst/>
          </a:prstGeom>
          <a:ln>
            <a:solidFill>
              <a:schemeClr val="bg1"/>
            </a:solidFill>
          </a:ln>
        </p:spPr>
      </p:pic>
      <p:pic>
        <p:nvPicPr>
          <p:cNvPr id="9" name="Picture 8" descr="mlabthornden[2].JPG"/>
          <p:cNvPicPr>
            <a:picLocks noChangeAspect="1"/>
          </p:cNvPicPr>
          <p:nvPr/>
        </p:nvPicPr>
        <p:blipFill>
          <a:blip r:embed="rId6" cstate="print"/>
          <a:srcRect t="31696"/>
          <a:stretch>
            <a:fillRect/>
          </a:stretch>
        </p:blipFill>
        <p:spPr>
          <a:xfrm>
            <a:off x="0" y="692331"/>
            <a:ext cx="9144000" cy="3462476"/>
          </a:xfrm>
          <a:prstGeom prst="rect">
            <a:avLst/>
          </a:prstGeom>
          <a:ln>
            <a:solidFill>
              <a:schemeClr val="bg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Drill Down: School of Education</a:t>
            </a:r>
          </a:p>
        </p:txBody>
      </p:sp>
      <p:graphicFrame>
        <p:nvGraphicFramePr>
          <p:cNvPr id="38" name="Diagram 37"/>
          <p:cNvGraphicFramePr/>
          <p:nvPr/>
        </p:nvGraphicFramePr>
        <p:xfrm>
          <a:off x="0" y="667657"/>
          <a:ext cx="9144000" cy="57041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Leverage University Tenure Criteria &amp; Budget System</a:t>
            </a:r>
          </a:p>
        </p:txBody>
      </p:sp>
      <p:sp>
        <p:nvSpPr>
          <p:cNvPr id="5" name="TextBox 4"/>
          <p:cNvSpPr txBox="1"/>
          <p:nvPr/>
        </p:nvSpPr>
        <p:spPr>
          <a:xfrm>
            <a:off x="1493375" y="1881051"/>
            <a:ext cx="6400800" cy="4555094"/>
          </a:xfrm>
          <a:prstGeom prst="rect">
            <a:avLst/>
          </a:prstGeom>
          <a:noFill/>
        </p:spPr>
        <p:txBody>
          <a:bodyPr wrap="square" rtlCol="0">
            <a:spAutoFit/>
          </a:bodyPr>
          <a:lstStyle/>
          <a:p>
            <a:pPr algn="just"/>
            <a:r>
              <a:rPr lang="en-US" sz="1400" dirty="0" smtClean="0"/>
              <a:t>Syracuse University recognizes success in teaching among its tenured faculty to be of vital importance and values innovation and intellectual pursuit embedded within teaching. Teaching involves the art and skill required for the diffusion of knowledge and guidance toward its effective and independent use. The successful teacher, among other things, instructs in consonance with the School/College mission, has knowledge of subject matter, skillfully communicates and contributes to student learning and development, acts professionally and ethically, and strives continuously to improve. Quality teaching includes providing substantive feedback to students, revising curriculum to reflect developments in the field, and mastering appropriate pedagogical approaches. In addition to the instruction of individual courses, activities under the heading of teaching may include supervising independent study projects; advising; arranging and supervising internships, clinical placements or student research; serving on graduate examination committees and thesis, dissertation, dossier, and portfolio review committees; providing professional development for teaching assistants; </a:t>
            </a:r>
            <a:r>
              <a:rPr lang="en-US" sz="2000" dirty="0" smtClean="0">
                <a:solidFill>
                  <a:srgbClr val="FF0000"/>
                </a:solidFill>
              </a:rPr>
              <a:t>involving students in community engagement projects; and instructing non-SU students or community members in a variety of venues.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Diversity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Our Public Mission</a:t>
            </a:r>
            <a:endParaRPr lang="en-US" sz="3500" dirty="0">
              <a:solidFill>
                <a:srgbClr val="000066"/>
              </a:solidFill>
              <a:latin typeface="Arial Black" pitchFamily="34" charset="0"/>
            </a:endParaRPr>
          </a:p>
        </p:txBody>
      </p:sp>
      <p:sp>
        <p:nvSpPr>
          <p:cNvPr id="7" name="TextBox 6"/>
          <p:cNvSpPr txBox="1"/>
          <p:nvPr/>
        </p:nvSpPr>
        <p:spPr>
          <a:xfrm>
            <a:off x="1" y="1436924"/>
            <a:ext cx="9144000" cy="4770536"/>
          </a:xfrm>
          <a:prstGeom prst="rect">
            <a:avLst/>
          </a:prstGeom>
          <a:noFill/>
        </p:spPr>
        <p:txBody>
          <a:bodyPr wrap="square" rtlCol="0">
            <a:spAutoFit/>
          </a:bodyPr>
          <a:lstStyle/>
          <a:p>
            <a:pPr marL="231775" lvl="1" indent="-231775">
              <a:spcAft>
                <a:spcPts val="1200"/>
              </a:spcAft>
              <a:buFont typeface="Arial" pitchFamily="34" charset="0"/>
              <a:buChar char="•"/>
            </a:pPr>
            <a:r>
              <a:rPr lang="en-US" sz="2200" b="1" dirty="0" smtClean="0">
                <a:solidFill>
                  <a:srgbClr val="C00000"/>
                </a:solidFill>
              </a:rPr>
              <a:t>Create opportunities and social mobility for underserved and fast-growing populations</a:t>
            </a:r>
          </a:p>
          <a:p>
            <a:pPr marL="231775" lvl="1" indent="-231775">
              <a:spcAft>
                <a:spcPts val="1200"/>
              </a:spcAft>
              <a:buFont typeface="Arial" pitchFamily="34" charset="0"/>
              <a:buChar char="•"/>
            </a:pPr>
            <a:r>
              <a:rPr lang="en-US" sz="2200" b="1" dirty="0" smtClean="0">
                <a:solidFill>
                  <a:schemeClr val="bg1">
                    <a:lumMod val="75000"/>
                  </a:schemeClr>
                </a:solidFill>
              </a:rPr>
              <a:t>Change the face of our faculties and break the glass ceiling to tap into a wider talent pool and increase competitiveness globally</a:t>
            </a:r>
          </a:p>
          <a:p>
            <a:pPr marL="231775" lvl="1" indent="-231775">
              <a:spcAft>
                <a:spcPts val="1200"/>
              </a:spcAft>
              <a:buFont typeface="Arial" pitchFamily="34" charset="0"/>
              <a:buChar char="•"/>
            </a:pPr>
            <a:r>
              <a:rPr lang="en-US" sz="2200" b="1" dirty="0" smtClean="0">
                <a:solidFill>
                  <a:schemeClr val="bg1">
                    <a:lumMod val="75000"/>
                  </a:schemeClr>
                </a:solidFill>
              </a:rPr>
              <a:t>Increase faculty diversity </a:t>
            </a:r>
            <a:r>
              <a:rPr lang="en-US" sz="2200" b="1" dirty="0" smtClean="0">
                <a:solidFill>
                  <a:schemeClr val="bg1">
                    <a:lumMod val="75000"/>
                  </a:schemeClr>
                </a:solidFill>
                <a:sym typeface="Wingdings"/>
              </a:rPr>
              <a:t> increase academic success of previously underrepresented/underserved groups</a:t>
            </a:r>
          </a:p>
          <a:p>
            <a:pPr marL="231775" lvl="1" indent="-231775">
              <a:spcAft>
                <a:spcPts val="1200"/>
              </a:spcAft>
              <a:buFont typeface="Arial" pitchFamily="34" charset="0"/>
              <a:buChar char="•"/>
            </a:pPr>
            <a:r>
              <a:rPr lang="en-US" sz="2200" b="1" dirty="0" smtClean="0">
                <a:solidFill>
                  <a:schemeClr val="bg1">
                    <a:lumMod val="75000"/>
                  </a:schemeClr>
                </a:solidFill>
                <a:sym typeface="Wingdings"/>
              </a:rPr>
              <a:t>Create diverse learning environment that f</a:t>
            </a:r>
            <a:r>
              <a:rPr lang="en-US" sz="2200" b="1" dirty="0" smtClean="0">
                <a:solidFill>
                  <a:schemeClr val="bg1">
                    <a:lumMod val="75000"/>
                  </a:schemeClr>
                </a:solidFill>
              </a:rPr>
              <a:t>osters civic learning and better prepares students for the complex global world</a:t>
            </a:r>
          </a:p>
          <a:p>
            <a:pPr marL="231775" lvl="1" indent="-231775">
              <a:spcAft>
                <a:spcPts val="1200"/>
              </a:spcAft>
              <a:buFont typeface="Arial" pitchFamily="34" charset="0"/>
              <a:buChar char="•"/>
            </a:pPr>
            <a:r>
              <a:rPr lang="en-US" sz="2200" b="1" dirty="0" smtClean="0">
                <a:solidFill>
                  <a:schemeClr val="bg1">
                    <a:lumMod val="75000"/>
                  </a:schemeClr>
                </a:solidFill>
              </a:rPr>
              <a:t>Energize our disciplines—diverse faculty better positions institution to address pressing issues; research shows women and faculty of color</a:t>
            </a:r>
            <a:r>
              <a:rPr lang="en-US" sz="2200" b="1" dirty="0" smtClean="0">
                <a:solidFill>
                  <a:schemeClr val="bg1">
                    <a:lumMod val="75000"/>
                  </a:schemeClr>
                </a:solidFill>
              </a:rPr>
              <a:t> are </a:t>
            </a:r>
            <a:r>
              <a:rPr lang="en-US" sz="2200" b="1" dirty="0" smtClean="0">
                <a:solidFill>
                  <a:schemeClr val="bg1">
                    <a:lumMod val="75000"/>
                  </a:schemeClr>
                </a:solidFill>
              </a:rPr>
              <a:t>more likely to build publicly-tuned research agendas</a:t>
            </a:r>
            <a:endParaRPr lang="en-US" sz="22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sz="1900" dirty="0" smtClean="0"/>
              <a:t>Syracuse University is committed to longstanding traditions of scholarship as well as evolving perspectives on scholarship. Syracuse University recognizes that the role of academia is not static and that methodologies, topics of interest, and boundaries within and between disciplines change over time. The University will continue to support scholars in all of these traditions, including faculty who choose to participate in publicly engaged scholarship. </a:t>
            </a:r>
            <a:r>
              <a:rPr lang="en-US" sz="1900" dirty="0" smtClean="0">
                <a:solidFill>
                  <a:srgbClr val="FF0000"/>
                </a:solidFill>
              </a:rPr>
              <a:t>Publicly engaged scholarship may involve partnerships of University knowledge and resources with those of the public and private sectors to enrich scholarship, research, creative activity, and public knowledge; enhance curriculum, teaching and learning; prepare educated, engaged citizens; strengthen democratic values and civic responsibility; address and help solve critical social problems; and contribute to the public good.</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r">
              <a:spcBef>
                <a:spcPct val="50000"/>
              </a:spcBef>
            </a:pPr>
            <a:r>
              <a:rPr lang="en-US" sz="3600" b="1" dirty="0" smtClean="0">
                <a:solidFill>
                  <a:srgbClr val="000066"/>
                </a:solidFill>
                <a:latin typeface="Arial Black" pitchFamily="34" charset="0"/>
              </a:rPr>
              <a:t>Generating Opportunity</a:t>
            </a:r>
          </a:p>
        </p:txBody>
      </p:sp>
      <p:graphicFrame>
        <p:nvGraphicFramePr>
          <p:cNvPr id="39" name="Diagram 38"/>
          <p:cNvGraphicFramePr/>
          <p:nvPr/>
        </p:nvGraphicFramePr>
        <p:xfrm>
          <a:off x="0" y="667657"/>
          <a:ext cx="9144000" cy="603358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6" descr="MPj04306420000[1]"/>
          <p:cNvPicPr>
            <a:picLocks noChangeAspect="1" noChangeArrowheads="1"/>
          </p:cNvPicPr>
          <p:nvPr/>
        </p:nvPicPr>
        <p:blipFill>
          <a:blip r:embed="rId3" cstate="print"/>
          <a:srcRect l="8622" r="2628"/>
          <a:stretch>
            <a:fillRect/>
          </a:stretch>
        </p:blipFill>
        <p:spPr bwMode="auto">
          <a:xfrm>
            <a:off x="0" y="1"/>
            <a:ext cx="9144000" cy="6858000"/>
          </a:xfrm>
          <a:prstGeom prst="rect">
            <a:avLst/>
          </a:prstGeom>
          <a:noFill/>
          <a:ln>
            <a:noFill/>
          </a:ln>
        </p:spPr>
      </p:pic>
      <p:sp>
        <p:nvSpPr>
          <p:cNvPr id="8" name="Text Box 2"/>
          <p:cNvSpPr txBox="1">
            <a:spLocks noChangeArrowheads="1"/>
          </p:cNvSpPr>
          <p:nvPr/>
        </p:nvSpPr>
        <p:spPr bwMode="auto">
          <a:xfrm>
            <a:off x="0" y="1162595"/>
            <a:ext cx="9144000" cy="1569660"/>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bg1"/>
                </a:solidFill>
                <a:latin typeface="Arial Black" pitchFamily="34" charset="0"/>
              </a:rPr>
              <a:t>Valuing Diversity in</a:t>
            </a:r>
            <a:br>
              <a:rPr lang="en-US" sz="4800" b="1" dirty="0" smtClean="0">
                <a:solidFill>
                  <a:schemeClr val="bg1"/>
                </a:solidFill>
                <a:latin typeface="Arial Black" pitchFamily="34" charset="0"/>
              </a:rPr>
            </a:br>
            <a:r>
              <a:rPr lang="en-US" sz="4800" b="1" dirty="0" smtClean="0">
                <a:solidFill>
                  <a:schemeClr val="bg1"/>
                </a:solidFill>
                <a:latin typeface="Arial Black" pitchFamily="34" charset="0"/>
              </a:rPr>
              <a:t>Higher Education</a:t>
            </a:r>
          </a:p>
        </p:txBody>
      </p:sp>
      <p:sp>
        <p:nvSpPr>
          <p:cNvPr id="6" name="Text Box 7"/>
          <p:cNvSpPr txBox="1">
            <a:spLocks noChangeArrowheads="1"/>
          </p:cNvSpPr>
          <p:nvPr/>
        </p:nvSpPr>
        <p:spPr bwMode="auto">
          <a:xfrm>
            <a:off x="4532811" y="5249044"/>
            <a:ext cx="4611189" cy="1615827"/>
          </a:xfrm>
          <a:prstGeom prst="rect">
            <a:avLst/>
          </a:prstGeom>
          <a:noFill/>
          <a:ln w="9525">
            <a:noFill/>
            <a:miter lim="800000"/>
            <a:headEnd/>
            <a:tailEnd/>
          </a:ln>
          <a:effectLst/>
        </p:spPr>
        <p:txBody>
          <a:bodyPr wrap="square">
            <a:spAutoFit/>
          </a:bodyPr>
          <a:lstStyle/>
          <a:p>
            <a:pPr>
              <a:spcBef>
                <a:spcPct val="50000"/>
              </a:spcBef>
            </a:pPr>
            <a:r>
              <a:rPr lang="en-US" dirty="0">
                <a:solidFill>
                  <a:schemeClr val="bg1"/>
                </a:solidFill>
              </a:rPr>
              <a:t>Nancy </a:t>
            </a:r>
            <a:r>
              <a:rPr lang="en-US" dirty="0" smtClean="0">
                <a:solidFill>
                  <a:schemeClr val="bg1"/>
                </a:solidFill>
              </a:rPr>
              <a:t>Cantor, Chancellor </a:t>
            </a:r>
            <a:r>
              <a:rPr lang="en-US" dirty="0">
                <a:solidFill>
                  <a:schemeClr val="bg1"/>
                </a:solidFill>
              </a:rPr>
              <a:t>and President</a:t>
            </a:r>
            <a:br>
              <a:rPr lang="en-US" dirty="0">
                <a:solidFill>
                  <a:schemeClr val="bg1"/>
                </a:solidFill>
              </a:rPr>
            </a:br>
            <a:r>
              <a:rPr lang="en-US" dirty="0" smtClean="0">
                <a:solidFill>
                  <a:schemeClr val="bg1"/>
                </a:solidFill>
              </a:rPr>
              <a:t>Kal Alston, Associate Provost</a:t>
            </a:r>
            <a:br>
              <a:rPr lang="en-US" dirty="0" smtClean="0">
                <a:solidFill>
                  <a:schemeClr val="bg1"/>
                </a:solidFill>
              </a:rPr>
            </a:br>
            <a:r>
              <a:rPr lang="en-US" dirty="0" smtClean="0">
                <a:solidFill>
                  <a:schemeClr val="bg1"/>
                </a:solidFill>
              </a:rPr>
              <a:t>Syracuse University</a:t>
            </a:r>
          </a:p>
          <a:p>
            <a:pPr>
              <a:spcBef>
                <a:spcPct val="50000"/>
              </a:spcBef>
            </a:pPr>
            <a:r>
              <a:rPr lang="en-US" dirty="0" smtClean="0">
                <a:solidFill>
                  <a:schemeClr val="bg1"/>
                </a:solidFill>
              </a:rPr>
              <a:t>Texas A&amp;M University</a:t>
            </a:r>
            <a:r>
              <a:rPr lang="en-US" dirty="0">
                <a:solidFill>
                  <a:schemeClr val="bg1"/>
                </a:solidFill>
              </a:rPr>
              <a:t/>
            </a:r>
            <a:br>
              <a:rPr lang="en-US" dirty="0">
                <a:solidFill>
                  <a:schemeClr val="bg1"/>
                </a:solidFill>
              </a:rPr>
            </a:br>
            <a:r>
              <a:rPr lang="en-US" dirty="0" smtClean="0">
                <a:solidFill>
                  <a:schemeClr val="bg1"/>
                </a:solidFill>
              </a:rPr>
              <a:t>October 1, 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630942"/>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The More Diverse Future is Now</a:t>
            </a:r>
            <a:endParaRPr lang="en-US" sz="3500" dirty="0">
              <a:solidFill>
                <a:srgbClr val="000066"/>
              </a:solidFill>
              <a:latin typeface="Arial Black" pitchFamily="34" charset="0"/>
            </a:endParaRPr>
          </a:p>
        </p:txBody>
      </p:sp>
      <p:pic>
        <p:nvPicPr>
          <p:cNvPr id="7" name="Picture 6" descr="A Diverse Generation.jpg"/>
          <p:cNvPicPr>
            <a:picLocks noChangeAspect="1"/>
          </p:cNvPicPr>
          <p:nvPr/>
        </p:nvPicPr>
        <p:blipFill>
          <a:blip r:embed="rId3" cstate="print"/>
          <a:stretch>
            <a:fillRect/>
          </a:stretch>
        </p:blipFill>
        <p:spPr>
          <a:xfrm>
            <a:off x="1272144" y="680493"/>
            <a:ext cx="6578639" cy="5719809"/>
          </a:xfrm>
          <a:prstGeom prst="rect">
            <a:avLst/>
          </a:prstGeom>
          <a:ln>
            <a:solidFill>
              <a:srgbClr val="000066"/>
            </a:solidFill>
          </a:ln>
        </p:spPr>
      </p:pic>
      <p:sp>
        <p:nvSpPr>
          <p:cNvPr id="8" name="TextBox 7"/>
          <p:cNvSpPr txBox="1"/>
          <p:nvPr/>
        </p:nvSpPr>
        <p:spPr>
          <a:xfrm>
            <a:off x="0" y="6609807"/>
            <a:ext cx="9144000" cy="246221"/>
          </a:xfrm>
          <a:prstGeom prst="rect">
            <a:avLst/>
          </a:prstGeom>
          <a:noFill/>
        </p:spPr>
        <p:txBody>
          <a:bodyPr wrap="square" rtlCol="0">
            <a:spAutoFit/>
          </a:bodyPr>
          <a:lstStyle/>
          <a:p>
            <a:r>
              <a:rPr lang="en-US" sz="1000" dirty="0" smtClean="0"/>
              <a:t>Chart source: </a:t>
            </a:r>
            <a:r>
              <a:rPr lang="en-US" sz="1000" dirty="0" err="1" smtClean="0"/>
              <a:t>Conor</a:t>
            </a:r>
            <a:r>
              <a:rPr lang="en-US" sz="1000" dirty="0" smtClean="0"/>
              <a:t> Dougherty, “U.S. Nears Racial Milestone,” </a:t>
            </a:r>
            <a:r>
              <a:rPr lang="en-US" sz="1000" i="1" dirty="0" smtClean="0"/>
              <a:t>The Wall Street Journal</a:t>
            </a:r>
            <a:r>
              <a:rPr lang="en-US" sz="1000" dirty="0" smtClean="0"/>
              <a:t>, June 11, 2010</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Diversity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Our Public Mission</a:t>
            </a:r>
            <a:endParaRPr lang="en-US" sz="3500" dirty="0">
              <a:solidFill>
                <a:srgbClr val="000066"/>
              </a:solidFill>
              <a:latin typeface="Arial Black" pitchFamily="34" charset="0"/>
            </a:endParaRPr>
          </a:p>
        </p:txBody>
      </p:sp>
      <p:sp>
        <p:nvSpPr>
          <p:cNvPr id="7" name="TextBox 6"/>
          <p:cNvSpPr txBox="1"/>
          <p:nvPr/>
        </p:nvSpPr>
        <p:spPr>
          <a:xfrm>
            <a:off x="1" y="1436924"/>
            <a:ext cx="9144000" cy="4770536"/>
          </a:xfrm>
          <a:prstGeom prst="rect">
            <a:avLst/>
          </a:prstGeom>
          <a:noFill/>
        </p:spPr>
        <p:txBody>
          <a:bodyPr wrap="square" rtlCol="0">
            <a:spAutoFit/>
          </a:bodyPr>
          <a:lstStyle/>
          <a:p>
            <a:pPr marL="231775" lvl="1" indent="-231775">
              <a:spcAft>
                <a:spcPts val="1200"/>
              </a:spcAft>
              <a:buFont typeface="Arial" pitchFamily="34" charset="0"/>
              <a:buChar char="•"/>
            </a:pPr>
            <a:r>
              <a:rPr lang="en-US" sz="2200" b="1" dirty="0" smtClean="0">
                <a:solidFill>
                  <a:schemeClr val="bg1">
                    <a:lumMod val="75000"/>
                  </a:schemeClr>
                </a:solidFill>
              </a:rPr>
              <a:t>Create opportunities and social mobility for underserved and fast-growing populations</a:t>
            </a:r>
          </a:p>
          <a:p>
            <a:pPr marL="231775" lvl="1" indent="-231775">
              <a:spcAft>
                <a:spcPts val="1200"/>
              </a:spcAft>
              <a:buFont typeface="Arial" pitchFamily="34" charset="0"/>
              <a:buChar char="•"/>
            </a:pPr>
            <a:r>
              <a:rPr lang="en-US" sz="2200" b="1" dirty="0" smtClean="0">
                <a:solidFill>
                  <a:srgbClr val="C00000"/>
                </a:solidFill>
              </a:rPr>
              <a:t>Change the face of our faculties and break the glass ceiling to tap into a wider talent pool and increase competitiveness globally</a:t>
            </a:r>
          </a:p>
          <a:p>
            <a:pPr marL="231775" lvl="1" indent="-231775">
              <a:spcAft>
                <a:spcPts val="1200"/>
              </a:spcAft>
              <a:buFont typeface="Arial" pitchFamily="34" charset="0"/>
              <a:buChar char="•"/>
            </a:pPr>
            <a:r>
              <a:rPr lang="en-US" sz="2200" b="1" dirty="0" smtClean="0">
                <a:solidFill>
                  <a:schemeClr val="bg1">
                    <a:lumMod val="75000"/>
                  </a:schemeClr>
                </a:solidFill>
              </a:rPr>
              <a:t>Increase faculty diversity </a:t>
            </a:r>
            <a:r>
              <a:rPr lang="en-US" sz="2200" b="1" dirty="0" smtClean="0">
                <a:solidFill>
                  <a:schemeClr val="bg1">
                    <a:lumMod val="75000"/>
                  </a:schemeClr>
                </a:solidFill>
                <a:sym typeface="Wingdings"/>
              </a:rPr>
              <a:t> increase academic success of previously underrepresented/underserved groups</a:t>
            </a:r>
          </a:p>
          <a:p>
            <a:pPr marL="231775" lvl="1" indent="-231775">
              <a:spcAft>
                <a:spcPts val="1200"/>
              </a:spcAft>
              <a:buFont typeface="Arial" pitchFamily="34" charset="0"/>
              <a:buChar char="•"/>
            </a:pPr>
            <a:r>
              <a:rPr lang="en-US" sz="2200" b="1" dirty="0" smtClean="0">
                <a:solidFill>
                  <a:schemeClr val="bg1">
                    <a:lumMod val="75000"/>
                  </a:schemeClr>
                </a:solidFill>
                <a:sym typeface="Wingdings"/>
              </a:rPr>
              <a:t>Create diverse learning environment that f</a:t>
            </a:r>
            <a:r>
              <a:rPr lang="en-US" sz="2200" b="1" dirty="0" smtClean="0">
                <a:solidFill>
                  <a:schemeClr val="bg1">
                    <a:lumMod val="75000"/>
                  </a:schemeClr>
                </a:solidFill>
              </a:rPr>
              <a:t>osters civic learning and better prepares students for the complex global world</a:t>
            </a:r>
          </a:p>
          <a:p>
            <a:pPr marL="231775" lvl="1" indent="-231775">
              <a:spcAft>
                <a:spcPts val="1200"/>
              </a:spcAft>
              <a:buFont typeface="Arial" pitchFamily="34" charset="0"/>
              <a:buChar char="•"/>
            </a:pPr>
            <a:r>
              <a:rPr lang="en-US" sz="2200" b="1" dirty="0" smtClean="0">
                <a:solidFill>
                  <a:schemeClr val="bg1">
                    <a:lumMod val="75000"/>
                  </a:schemeClr>
                </a:solidFill>
              </a:rPr>
              <a:t>Energize our disciplines—diverse faculty better positions institution to address pressing issues; research shows women and faculty of color</a:t>
            </a:r>
            <a:r>
              <a:rPr lang="en-US" sz="2200" b="1" dirty="0" smtClean="0">
                <a:solidFill>
                  <a:schemeClr val="bg1">
                    <a:lumMod val="75000"/>
                  </a:schemeClr>
                </a:solidFill>
              </a:rPr>
              <a:t> are </a:t>
            </a:r>
            <a:r>
              <a:rPr lang="en-US" sz="2200" b="1" dirty="0" smtClean="0">
                <a:solidFill>
                  <a:schemeClr val="bg1">
                    <a:lumMod val="75000"/>
                  </a:schemeClr>
                </a:solidFill>
              </a:rPr>
              <a:t>more likely to build publicly-tuned research agendas</a:t>
            </a:r>
            <a:endParaRPr lang="en-US" sz="22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630942"/>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Inching Toward Faculty Diversity</a:t>
            </a:r>
            <a:endParaRPr lang="en-US" sz="3500" dirty="0">
              <a:solidFill>
                <a:srgbClr val="000066"/>
              </a:solidFill>
              <a:latin typeface="Arial Black" pitchFamily="34" charset="0"/>
            </a:endParaRPr>
          </a:p>
        </p:txBody>
      </p:sp>
      <p:pic>
        <p:nvPicPr>
          <p:cNvPr id="35842" name="Picture 2" descr="Chronicle of Higher Education"/>
          <p:cNvPicPr>
            <a:picLocks noChangeAspect="1" noChangeArrowheads="1"/>
          </p:cNvPicPr>
          <p:nvPr/>
        </p:nvPicPr>
        <p:blipFill>
          <a:blip r:embed="rId2" cstate="print"/>
          <a:srcRect/>
          <a:stretch>
            <a:fillRect/>
          </a:stretch>
        </p:blipFill>
        <p:spPr bwMode="auto">
          <a:xfrm>
            <a:off x="188685" y="680005"/>
            <a:ext cx="8955315" cy="2723600"/>
          </a:xfrm>
          <a:prstGeom prst="rect">
            <a:avLst/>
          </a:prstGeom>
          <a:noFill/>
        </p:spPr>
      </p:pic>
      <p:sp>
        <p:nvSpPr>
          <p:cNvPr id="5" name="TextBox 4"/>
          <p:cNvSpPr txBox="1"/>
          <p:nvPr/>
        </p:nvSpPr>
        <p:spPr>
          <a:xfrm>
            <a:off x="0" y="6581001"/>
            <a:ext cx="9144000" cy="246221"/>
          </a:xfrm>
          <a:prstGeom prst="rect">
            <a:avLst/>
          </a:prstGeom>
          <a:noFill/>
        </p:spPr>
        <p:txBody>
          <a:bodyPr wrap="square" rtlCol="0">
            <a:spAutoFit/>
          </a:bodyPr>
          <a:lstStyle/>
          <a:p>
            <a:r>
              <a:rPr lang="en-US" sz="1000" dirty="0" smtClean="0"/>
              <a:t>Source: </a:t>
            </a:r>
            <a:r>
              <a:rPr lang="en-US" sz="1000" i="1" dirty="0" smtClean="0"/>
              <a:t>The Chronicle of Higher Education</a:t>
            </a:r>
            <a:r>
              <a:rPr lang="en-US" sz="1000" dirty="0" smtClean="0"/>
              <a:t>, Diversity in Academe supplement, September 24, 2010; aggregate social sciences data for women N/A</a:t>
            </a:r>
            <a:endParaRPr lang="en-US" sz="1000" dirty="0"/>
          </a:p>
        </p:txBody>
      </p:sp>
      <p:graphicFrame>
        <p:nvGraphicFramePr>
          <p:cNvPr id="6" name="Table 5"/>
          <p:cNvGraphicFramePr>
            <a:graphicFrameLocks noGrp="1"/>
          </p:cNvGraphicFramePr>
          <p:nvPr/>
        </p:nvGraphicFramePr>
        <p:xfrm>
          <a:off x="2206173" y="3976915"/>
          <a:ext cx="4717144" cy="2438400"/>
        </p:xfrm>
        <a:graphic>
          <a:graphicData uri="http://schemas.openxmlformats.org/drawingml/2006/table">
            <a:tbl>
              <a:tblPr/>
              <a:tblGrid>
                <a:gridCol w="3578036"/>
                <a:gridCol w="1139108"/>
              </a:tblGrid>
              <a:tr h="304800">
                <a:tc>
                  <a:txBody>
                    <a:bodyPr/>
                    <a:lstStyle/>
                    <a:p>
                      <a:pPr algn="l" fontAlgn="b"/>
                      <a:r>
                        <a:rPr lang="en-US" sz="1600" b="1" i="0" u="none" strike="noStrike" dirty="0">
                          <a:solidFill>
                            <a:srgbClr val="000000"/>
                          </a:solidFill>
                          <a:latin typeface="+mn-lt"/>
                        </a:rPr>
                        <a:t>TOTAL, ALL FIELDS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latin typeface="+mn-lt"/>
                        </a:rPr>
                        <a:t>52.10%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latin typeface="+mn-lt"/>
                        </a:rPr>
                        <a:t>Education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solidFill>
                            <a:srgbClr val="000000"/>
                          </a:solidFill>
                          <a:latin typeface="+mn-lt"/>
                        </a:rPr>
                        <a:t>67.70%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latin typeface="+mn-lt"/>
                        </a:rPr>
                        <a:t>Engineering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latin typeface="+mn-lt"/>
                        </a:rPr>
                        <a:t>25.50%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latin typeface="+mn-lt"/>
                        </a:rPr>
                        <a:t>Humanities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solidFill>
                            <a:srgbClr val="000000"/>
                          </a:solidFill>
                          <a:latin typeface="+mn-lt"/>
                        </a:rPr>
                        <a:t>51.30%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latin typeface="+mn-lt"/>
                        </a:rPr>
                        <a:t>Biological/biomedical sciences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solidFill>
                            <a:srgbClr val="000000"/>
                          </a:solidFill>
                          <a:latin typeface="+mn-lt"/>
                        </a:rPr>
                        <a:t>51.10%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latin typeface="+mn-lt"/>
                        </a:rPr>
                        <a:t>Health sciences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solidFill>
                            <a:srgbClr val="000000"/>
                          </a:solidFill>
                          <a:latin typeface="+mn-lt"/>
                        </a:rPr>
                        <a:t>74.30%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latin typeface="+mn-lt"/>
                        </a:rPr>
                        <a:t>Physical sciences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solidFill>
                            <a:srgbClr val="000000"/>
                          </a:solidFill>
                          <a:latin typeface="+mn-lt"/>
                        </a:rPr>
                        <a:t>29.00%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r>
                        <a:rPr lang="en-US" sz="1600" b="1" i="0" u="none" strike="noStrike" dirty="0">
                          <a:solidFill>
                            <a:srgbClr val="000000"/>
                          </a:solidFill>
                          <a:latin typeface="+mn-lt"/>
                        </a:rPr>
                        <a:t>Psychology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rgbClr val="000000"/>
                          </a:solidFill>
                          <a:latin typeface="+mn-lt"/>
                        </a:rPr>
                        <a:t>71.30%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1190178" y="3599543"/>
            <a:ext cx="6734628" cy="369332"/>
          </a:xfrm>
          <a:prstGeom prst="rect">
            <a:avLst/>
          </a:prstGeom>
          <a:noFill/>
        </p:spPr>
        <p:txBody>
          <a:bodyPr wrap="square" rtlCol="0">
            <a:spAutoFit/>
          </a:bodyPr>
          <a:lstStyle/>
          <a:p>
            <a:r>
              <a:rPr lang="en-US" b="1" dirty="0" smtClean="0"/>
              <a:t>Doctorates Earned by Women Who Are U.S. Citizens, 2008</a:t>
            </a:r>
            <a:endParaRPr lang="en-US" b="1" dirty="0"/>
          </a:p>
        </p:txBody>
      </p:sp>
      <p:cxnSp>
        <p:nvCxnSpPr>
          <p:cNvPr id="9" name="Straight Connector 8"/>
          <p:cNvCxnSpPr/>
          <p:nvPr/>
        </p:nvCxnSpPr>
        <p:spPr bwMode="auto">
          <a:xfrm flipV="1">
            <a:off x="0" y="3410857"/>
            <a:ext cx="9144000" cy="14514"/>
          </a:xfrm>
          <a:prstGeom prst="line">
            <a:avLst/>
          </a:prstGeom>
          <a:solidFill>
            <a:schemeClr val="accent1"/>
          </a:solidFill>
          <a:ln w="38100" cap="flat" cmpd="sng" algn="ctr">
            <a:solidFill>
              <a:srgbClr val="000066"/>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Diversity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Our Public Mission</a:t>
            </a:r>
            <a:endParaRPr lang="en-US" sz="3500" dirty="0">
              <a:solidFill>
                <a:srgbClr val="000066"/>
              </a:solidFill>
              <a:latin typeface="Arial Black" pitchFamily="34" charset="0"/>
            </a:endParaRPr>
          </a:p>
        </p:txBody>
      </p:sp>
      <p:sp>
        <p:nvSpPr>
          <p:cNvPr id="7" name="TextBox 6"/>
          <p:cNvSpPr txBox="1"/>
          <p:nvPr/>
        </p:nvSpPr>
        <p:spPr>
          <a:xfrm>
            <a:off x="1" y="1436924"/>
            <a:ext cx="9144000" cy="4770536"/>
          </a:xfrm>
          <a:prstGeom prst="rect">
            <a:avLst/>
          </a:prstGeom>
          <a:noFill/>
        </p:spPr>
        <p:txBody>
          <a:bodyPr wrap="square" rtlCol="0">
            <a:spAutoFit/>
          </a:bodyPr>
          <a:lstStyle/>
          <a:p>
            <a:pPr marL="231775" lvl="1" indent="-231775">
              <a:spcAft>
                <a:spcPts val="1200"/>
              </a:spcAft>
              <a:buFont typeface="Arial" pitchFamily="34" charset="0"/>
              <a:buChar char="•"/>
            </a:pPr>
            <a:r>
              <a:rPr lang="en-US" sz="2200" b="1" dirty="0" smtClean="0">
                <a:solidFill>
                  <a:schemeClr val="bg1">
                    <a:lumMod val="75000"/>
                  </a:schemeClr>
                </a:solidFill>
              </a:rPr>
              <a:t>Create opportunities and social mobility for underserved and fast-growing populations</a:t>
            </a:r>
          </a:p>
          <a:p>
            <a:pPr marL="231775" lvl="1" indent="-231775">
              <a:spcAft>
                <a:spcPts val="1200"/>
              </a:spcAft>
              <a:buFont typeface="Arial" pitchFamily="34" charset="0"/>
              <a:buChar char="•"/>
            </a:pPr>
            <a:r>
              <a:rPr lang="en-US" sz="2200" b="1" dirty="0" smtClean="0">
                <a:solidFill>
                  <a:schemeClr val="bg1">
                    <a:lumMod val="75000"/>
                  </a:schemeClr>
                </a:solidFill>
              </a:rPr>
              <a:t>Change the face of our faculties and break the glass ceiling to tap into a wider talent pool and increase competitiveness globally</a:t>
            </a:r>
          </a:p>
          <a:p>
            <a:pPr marL="231775" lvl="1" indent="-231775">
              <a:spcAft>
                <a:spcPts val="1200"/>
              </a:spcAft>
              <a:buFont typeface="Arial" pitchFamily="34" charset="0"/>
              <a:buChar char="•"/>
            </a:pPr>
            <a:r>
              <a:rPr lang="en-US" sz="2200" b="1" dirty="0" smtClean="0">
                <a:solidFill>
                  <a:srgbClr val="C00000"/>
                </a:solidFill>
              </a:rPr>
              <a:t>Increase faculty diversity </a:t>
            </a:r>
            <a:r>
              <a:rPr lang="en-US" sz="2200" b="1" dirty="0" smtClean="0">
                <a:solidFill>
                  <a:srgbClr val="C00000"/>
                </a:solidFill>
                <a:sym typeface="Wingdings"/>
              </a:rPr>
              <a:t> increase academic success of previously underrepresented/underserved groups</a:t>
            </a:r>
          </a:p>
          <a:p>
            <a:pPr marL="231775" lvl="1" indent="-231775">
              <a:spcAft>
                <a:spcPts val="1200"/>
              </a:spcAft>
              <a:buFont typeface="Arial" pitchFamily="34" charset="0"/>
              <a:buChar char="•"/>
            </a:pPr>
            <a:r>
              <a:rPr lang="en-US" sz="2200" b="1" dirty="0" smtClean="0">
                <a:solidFill>
                  <a:schemeClr val="bg1">
                    <a:lumMod val="75000"/>
                  </a:schemeClr>
                </a:solidFill>
                <a:sym typeface="Wingdings"/>
              </a:rPr>
              <a:t>Create diverse learning environment that f</a:t>
            </a:r>
            <a:r>
              <a:rPr lang="en-US" sz="2200" b="1" dirty="0" smtClean="0">
                <a:solidFill>
                  <a:schemeClr val="bg1">
                    <a:lumMod val="75000"/>
                  </a:schemeClr>
                </a:solidFill>
              </a:rPr>
              <a:t>osters civic learning and better prepares students for the complex global world</a:t>
            </a:r>
          </a:p>
          <a:p>
            <a:pPr marL="231775" lvl="1" indent="-231775">
              <a:spcAft>
                <a:spcPts val="1200"/>
              </a:spcAft>
              <a:buFont typeface="Arial" pitchFamily="34" charset="0"/>
              <a:buChar char="•"/>
            </a:pPr>
            <a:r>
              <a:rPr lang="en-US" sz="2200" b="1" dirty="0" smtClean="0">
                <a:solidFill>
                  <a:schemeClr val="bg1">
                    <a:lumMod val="75000"/>
                  </a:schemeClr>
                </a:solidFill>
              </a:rPr>
              <a:t>Energize our disciplines—diverse faculty better positions institution to address pressing issues; research shows women and faculty of color</a:t>
            </a:r>
            <a:r>
              <a:rPr lang="en-US" sz="2200" b="1" dirty="0" smtClean="0">
                <a:solidFill>
                  <a:schemeClr val="bg1">
                    <a:lumMod val="75000"/>
                  </a:schemeClr>
                </a:solidFill>
              </a:rPr>
              <a:t> are </a:t>
            </a:r>
            <a:r>
              <a:rPr lang="en-US" sz="2200" b="1" dirty="0" smtClean="0">
                <a:solidFill>
                  <a:schemeClr val="bg1">
                    <a:lumMod val="75000"/>
                  </a:schemeClr>
                </a:solidFill>
              </a:rPr>
              <a:t>more likely to build publicly-tuned research agendas</a:t>
            </a:r>
            <a:endParaRPr lang="en-US" sz="22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Diversity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Our Public Mission</a:t>
            </a:r>
            <a:endParaRPr lang="en-US" sz="3500" dirty="0">
              <a:solidFill>
                <a:srgbClr val="000066"/>
              </a:solidFill>
              <a:latin typeface="Arial Black" pitchFamily="34" charset="0"/>
            </a:endParaRPr>
          </a:p>
        </p:txBody>
      </p:sp>
      <p:sp>
        <p:nvSpPr>
          <p:cNvPr id="7" name="TextBox 6"/>
          <p:cNvSpPr txBox="1"/>
          <p:nvPr/>
        </p:nvSpPr>
        <p:spPr>
          <a:xfrm>
            <a:off x="1" y="1436924"/>
            <a:ext cx="9144000" cy="4770536"/>
          </a:xfrm>
          <a:prstGeom prst="rect">
            <a:avLst/>
          </a:prstGeom>
          <a:noFill/>
        </p:spPr>
        <p:txBody>
          <a:bodyPr wrap="square" rtlCol="0">
            <a:spAutoFit/>
          </a:bodyPr>
          <a:lstStyle/>
          <a:p>
            <a:pPr marL="231775" lvl="1" indent="-231775">
              <a:spcAft>
                <a:spcPts val="1200"/>
              </a:spcAft>
              <a:buFont typeface="Arial" pitchFamily="34" charset="0"/>
              <a:buChar char="•"/>
            </a:pPr>
            <a:r>
              <a:rPr lang="en-US" sz="2200" b="1" dirty="0" smtClean="0">
                <a:solidFill>
                  <a:schemeClr val="bg1">
                    <a:lumMod val="75000"/>
                  </a:schemeClr>
                </a:solidFill>
              </a:rPr>
              <a:t>Create opportunities and social mobility for underserved and fast-growing populations</a:t>
            </a:r>
          </a:p>
          <a:p>
            <a:pPr marL="231775" lvl="1" indent="-231775">
              <a:spcAft>
                <a:spcPts val="1200"/>
              </a:spcAft>
              <a:buFont typeface="Arial" pitchFamily="34" charset="0"/>
              <a:buChar char="•"/>
            </a:pPr>
            <a:r>
              <a:rPr lang="en-US" sz="2200" b="1" dirty="0" smtClean="0">
                <a:solidFill>
                  <a:schemeClr val="bg1">
                    <a:lumMod val="75000"/>
                  </a:schemeClr>
                </a:solidFill>
              </a:rPr>
              <a:t>Change the face of our faculties and break the glass ceiling to tap into a wider talent pool and increase competitiveness globally</a:t>
            </a:r>
          </a:p>
          <a:p>
            <a:pPr marL="231775" lvl="1" indent="-231775">
              <a:spcAft>
                <a:spcPts val="1200"/>
              </a:spcAft>
              <a:buFont typeface="Arial" pitchFamily="34" charset="0"/>
              <a:buChar char="•"/>
            </a:pPr>
            <a:r>
              <a:rPr lang="en-US" sz="2200" b="1" dirty="0" smtClean="0">
                <a:solidFill>
                  <a:schemeClr val="bg1">
                    <a:lumMod val="75000"/>
                  </a:schemeClr>
                </a:solidFill>
              </a:rPr>
              <a:t>Increase faculty diversity </a:t>
            </a:r>
            <a:r>
              <a:rPr lang="en-US" sz="2200" b="1" dirty="0" smtClean="0">
                <a:solidFill>
                  <a:schemeClr val="bg1">
                    <a:lumMod val="75000"/>
                  </a:schemeClr>
                </a:solidFill>
                <a:sym typeface="Wingdings"/>
              </a:rPr>
              <a:t> increase academic success of previously underrepresented/underserved groups</a:t>
            </a:r>
          </a:p>
          <a:p>
            <a:pPr marL="231775" lvl="1" indent="-231775">
              <a:spcAft>
                <a:spcPts val="1200"/>
              </a:spcAft>
              <a:buFont typeface="Arial" pitchFamily="34" charset="0"/>
              <a:buChar char="•"/>
            </a:pPr>
            <a:r>
              <a:rPr lang="en-US" sz="2200" b="1" dirty="0" smtClean="0">
                <a:solidFill>
                  <a:srgbClr val="C00000"/>
                </a:solidFill>
                <a:sym typeface="Wingdings"/>
              </a:rPr>
              <a:t>Create diverse learning environment that f</a:t>
            </a:r>
            <a:r>
              <a:rPr lang="en-US" sz="2200" b="1" dirty="0" smtClean="0">
                <a:solidFill>
                  <a:srgbClr val="C00000"/>
                </a:solidFill>
              </a:rPr>
              <a:t>osters civic learning and better prepares students for the complex global world</a:t>
            </a:r>
          </a:p>
          <a:p>
            <a:pPr marL="231775" lvl="1" indent="-231775">
              <a:spcAft>
                <a:spcPts val="1200"/>
              </a:spcAft>
              <a:buFont typeface="Arial" pitchFamily="34" charset="0"/>
              <a:buChar char="•"/>
            </a:pPr>
            <a:r>
              <a:rPr lang="en-US" sz="2200" b="1" dirty="0" smtClean="0">
                <a:solidFill>
                  <a:schemeClr val="bg1">
                    <a:lumMod val="75000"/>
                  </a:schemeClr>
                </a:solidFill>
              </a:rPr>
              <a:t>Energize our disciplines—diverse faculty better positions institution to address pressing issues; research shows women and faculty of color</a:t>
            </a:r>
            <a:r>
              <a:rPr lang="en-US" sz="2200" b="1" dirty="0" smtClean="0">
                <a:solidFill>
                  <a:schemeClr val="bg1">
                    <a:lumMod val="75000"/>
                  </a:schemeClr>
                </a:solidFill>
              </a:rPr>
              <a:t> are </a:t>
            </a:r>
            <a:r>
              <a:rPr lang="en-US" sz="2200" b="1" dirty="0" smtClean="0">
                <a:solidFill>
                  <a:schemeClr val="bg1">
                    <a:lumMod val="75000"/>
                  </a:schemeClr>
                </a:solidFill>
              </a:rPr>
              <a:t>more likely to build publicly-tuned research agendas</a:t>
            </a:r>
            <a:endParaRPr lang="en-US" sz="22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1169551"/>
          </a:xfrm>
          <a:prstGeom prst="rect">
            <a:avLst/>
          </a:prstGeom>
          <a:noFill/>
          <a:ln w="9525">
            <a:noFill/>
            <a:miter lim="800000"/>
            <a:headEnd/>
            <a:tailEnd/>
          </a:ln>
        </p:spPr>
        <p:txBody>
          <a:bodyPr>
            <a:spAutoFit/>
          </a:bodyPr>
          <a:lstStyle/>
          <a:p>
            <a:pPr algn="r">
              <a:spcBef>
                <a:spcPct val="50000"/>
              </a:spcBef>
            </a:pPr>
            <a:r>
              <a:rPr lang="en-US" sz="3500" b="1" dirty="0" smtClean="0">
                <a:solidFill>
                  <a:srgbClr val="000066"/>
                </a:solidFill>
                <a:latin typeface="Arial Black" pitchFamily="34" charset="0"/>
              </a:rPr>
              <a:t>Valuing Diversity =</a:t>
            </a:r>
            <a:br>
              <a:rPr lang="en-US" sz="3500" b="1" dirty="0" smtClean="0">
                <a:solidFill>
                  <a:srgbClr val="000066"/>
                </a:solidFill>
                <a:latin typeface="Arial Black" pitchFamily="34" charset="0"/>
              </a:rPr>
            </a:br>
            <a:r>
              <a:rPr lang="en-US" sz="3500" b="1" dirty="0" smtClean="0">
                <a:solidFill>
                  <a:srgbClr val="000066"/>
                </a:solidFill>
                <a:latin typeface="Arial Black" pitchFamily="34" charset="0"/>
              </a:rPr>
              <a:t>Valuing Our Public Mission</a:t>
            </a:r>
            <a:endParaRPr lang="en-US" sz="3500" dirty="0">
              <a:solidFill>
                <a:srgbClr val="000066"/>
              </a:solidFill>
              <a:latin typeface="Arial Black" pitchFamily="34" charset="0"/>
            </a:endParaRPr>
          </a:p>
        </p:txBody>
      </p:sp>
      <p:sp>
        <p:nvSpPr>
          <p:cNvPr id="7" name="TextBox 6"/>
          <p:cNvSpPr txBox="1"/>
          <p:nvPr/>
        </p:nvSpPr>
        <p:spPr>
          <a:xfrm>
            <a:off x="1" y="1436924"/>
            <a:ext cx="9144000" cy="5109091"/>
          </a:xfrm>
          <a:prstGeom prst="rect">
            <a:avLst/>
          </a:prstGeom>
          <a:noFill/>
        </p:spPr>
        <p:txBody>
          <a:bodyPr wrap="square" rtlCol="0">
            <a:spAutoFit/>
          </a:bodyPr>
          <a:lstStyle/>
          <a:p>
            <a:pPr marL="231775" lvl="1" indent="-231775">
              <a:spcAft>
                <a:spcPts val="1200"/>
              </a:spcAft>
              <a:buFont typeface="Arial" pitchFamily="34" charset="0"/>
              <a:buChar char="•"/>
            </a:pPr>
            <a:r>
              <a:rPr lang="en-US" sz="2200" b="1" dirty="0" smtClean="0">
                <a:solidFill>
                  <a:schemeClr val="bg1">
                    <a:lumMod val="75000"/>
                  </a:schemeClr>
                </a:solidFill>
              </a:rPr>
              <a:t>Create opportunities and social mobility for underserved and fast-growing populations</a:t>
            </a:r>
          </a:p>
          <a:p>
            <a:pPr marL="231775" lvl="1" indent="-231775">
              <a:spcAft>
                <a:spcPts val="1200"/>
              </a:spcAft>
              <a:buFont typeface="Arial" pitchFamily="34" charset="0"/>
              <a:buChar char="•"/>
            </a:pPr>
            <a:r>
              <a:rPr lang="en-US" sz="2200" b="1" dirty="0" smtClean="0">
                <a:solidFill>
                  <a:schemeClr val="bg1">
                    <a:lumMod val="75000"/>
                  </a:schemeClr>
                </a:solidFill>
              </a:rPr>
              <a:t>Change the face of our faculties and break the glass ceiling to tap into a wider talent pool and increase competitiveness globally</a:t>
            </a:r>
          </a:p>
          <a:p>
            <a:pPr marL="231775" lvl="1" indent="-231775">
              <a:spcAft>
                <a:spcPts val="1200"/>
              </a:spcAft>
              <a:buFont typeface="Arial" pitchFamily="34" charset="0"/>
              <a:buChar char="•"/>
            </a:pPr>
            <a:r>
              <a:rPr lang="en-US" sz="2200" b="1" dirty="0" smtClean="0">
                <a:solidFill>
                  <a:schemeClr val="bg1">
                    <a:lumMod val="75000"/>
                  </a:schemeClr>
                </a:solidFill>
              </a:rPr>
              <a:t>Increase faculty diversity </a:t>
            </a:r>
            <a:r>
              <a:rPr lang="en-US" sz="2200" b="1" dirty="0" smtClean="0">
                <a:solidFill>
                  <a:schemeClr val="bg1">
                    <a:lumMod val="75000"/>
                  </a:schemeClr>
                </a:solidFill>
                <a:sym typeface="Wingdings"/>
              </a:rPr>
              <a:t> increase academic success of previously underrepresented/underserved groups</a:t>
            </a:r>
          </a:p>
          <a:p>
            <a:pPr marL="231775" lvl="1" indent="-231775">
              <a:spcAft>
                <a:spcPts val="1200"/>
              </a:spcAft>
              <a:buFont typeface="Arial" pitchFamily="34" charset="0"/>
              <a:buChar char="•"/>
            </a:pPr>
            <a:r>
              <a:rPr lang="en-US" sz="2200" b="1" dirty="0" smtClean="0">
                <a:solidFill>
                  <a:schemeClr val="bg1">
                    <a:lumMod val="75000"/>
                  </a:schemeClr>
                </a:solidFill>
                <a:sym typeface="Wingdings"/>
              </a:rPr>
              <a:t>Create diverse learning environment that f</a:t>
            </a:r>
            <a:r>
              <a:rPr lang="en-US" sz="2200" b="1" dirty="0" smtClean="0">
                <a:solidFill>
                  <a:schemeClr val="bg1">
                    <a:lumMod val="75000"/>
                  </a:schemeClr>
                </a:solidFill>
              </a:rPr>
              <a:t>osters civic learning and better prepares students for the complex global world</a:t>
            </a:r>
          </a:p>
          <a:p>
            <a:pPr marL="231775" lvl="1" indent="-231775">
              <a:spcAft>
                <a:spcPts val="1200"/>
              </a:spcAft>
              <a:buFont typeface="Arial" pitchFamily="34" charset="0"/>
              <a:buChar char="•"/>
            </a:pPr>
            <a:r>
              <a:rPr lang="en-US" sz="2200" b="1" dirty="0" smtClean="0">
                <a:solidFill>
                  <a:srgbClr val="C00000"/>
                </a:solidFill>
              </a:rPr>
              <a:t>Energize our disciplines—diverse faculty better positions institution to address pressing issues; research shows women and faculty of color are more likely to build publicly-tuned research agendas</a:t>
            </a:r>
            <a:endParaRPr lang="en-US" sz="22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11567</TotalTime>
  <Words>2651</Words>
  <Application>Microsoft Office PowerPoint</Application>
  <PresentationFormat>On-screen Show (4:3)</PresentationFormat>
  <Paragraphs>252</Paragraphs>
  <Slides>32</Slides>
  <Notes>18</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Dean's Message</vt:lpstr>
      <vt:lpstr>Slide 24</vt:lpstr>
      <vt:lpstr>Slide 25</vt:lpstr>
      <vt:lpstr>Slide 26</vt:lpstr>
      <vt:lpstr>Slide 27</vt:lpstr>
      <vt:lpstr>Slide 28</vt:lpstr>
      <vt:lpstr>Slide 29</vt:lpstr>
      <vt:lpstr>Slide 30</vt:lpstr>
      <vt:lpstr>Slide 31</vt:lpstr>
      <vt:lpstr>Slide 32</vt:lpstr>
    </vt:vector>
  </TitlesOfParts>
  <Company>Syracuse University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Englot</dc:creator>
  <cp:lastModifiedBy>sebastien frisson</cp:lastModifiedBy>
  <cp:revision>996</cp:revision>
  <dcterms:created xsi:type="dcterms:W3CDTF">2010-09-30T23:23:34Z</dcterms:created>
  <dcterms:modified xsi:type="dcterms:W3CDTF">2010-10-01T11:41:11Z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-1023517683</vt:i4>
  </property>
  <property fmtid="{D5CDD505-2E9C-101B-9397-08002B2CF9AE}" pid="3" name="_NewReviewCycle">
    <vt:lpwstr/>
  </property>
  <property fmtid="{D5CDD505-2E9C-101B-9397-08002B2CF9AE}" pid="4" name="_EmailSubject">
    <vt:lpwstr>UPenn version 17</vt:lpwstr>
  </property>
  <property fmtid="{D5CDD505-2E9C-101B-9397-08002B2CF9AE}" pid="5" name="_AuthorEmail">
    <vt:lpwstr>ptenglot@syr.edu</vt:lpwstr>
  </property>
  <property fmtid="{D5CDD505-2E9C-101B-9397-08002B2CF9AE}" pid="6" name="_AuthorEmailDisplayName">
    <vt:lpwstr>Peter T Englot</vt:lpwstr>
  </property>
</Properties>
</file>