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7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1" r:id="rId17"/>
    <p:sldId id="263" r:id="rId18"/>
    <p:sldId id="277" r:id="rId19"/>
    <p:sldId id="278" r:id="rId20"/>
    <p:sldId id="264" r:id="rId21"/>
    <p:sldId id="275" r:id="rId22"/>
    <p:sldId id="265" r:id="rId23"/>
    <p:sldId id="266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FFFFFF"/>
    <a:srgbClr val="00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CBF53-4825-4762-BD19-5ACE14DCE46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19969-1CF5-488F-800A-21579D53217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3C7B-13D2-48E7-BD19-C5FF9BD68C2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B7970-1662-4FD6-B094-5A9E976CE4A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A02DA-DF72-4D22-9083-305A7FDB7C3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43E92-5ABB-45D9-BDC4-F4F2884AA1B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32495-1B95-46DF-AC7A-8689BEE4F53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4041D-1293-4966-96C0-2B2C0D04126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D1339-47EE-4AA6-B596-8AD0D331733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AB043-0BFB-43F9-A6B0-1ECD14FACFC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D576-8C7F-4583-ACD3-41AF54A63DB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EA2A4F-3CA4-4CBA-ACA2-A8B02E70D2D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12yn4"/>
          <p:cNvPicPr>
            <a:picLocks noChangeAspect="1" noChangeArrowheads="1"/>
          </p:cNvPicPr>
          <p:nvPr/>
        </p:nvPicPr>
        <p:blipFill>
          <a:blip r:embed="rId2" cstate="print"/>
          <a:srcRect b="2754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4319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600" b="1">
                <a:solidFill>
                  <a:schemeClr val="bg1"/>
                </a:solidFill>
              </a:rPr>
              <a:t>Educación Virtual</a:t>
            </a:r>
            <a:endParaRPr lang="es-ES" sz="3600" b="1">
              <a:solidFill>
                <a:schemeClr val="bg1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2780928"/>
            <a:ext cx="4788024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 dirty="0">
                <a:solidFill>
                  <a:schemeClr val="accent1"/>
                </a:solidFill>
                <a:latin typeface="LCD" pitchFamily="2" charset="0"/>
              </a:rPr>
              <a:t>Desafío</a:t>
            </a:r>
          </a:p>
          <a:p>
            <a:pPr algn="ctr">
              <a:spcBef>
                <a:spcPct val="50000"/>
              </a:spcBef>
            </a:pPr>
            <a:r>
              <a:rPr lang="es-MX" sz="4000" b="1" dirty="0">
                <a:solidFill>
                  <a:schemeClr val="accent1"/>
                </a:solidFill>
                <a:latin typeface="LCD" pitchFamily="2" charset="0"/>
              </a:rPr>
              <a:t> y</a:t>
            </a:r>
          </a:p>
          <a:p>
            <a:pPr algn="ctr">
              <a:spcBef>
                <a:spcPct val="50000"/>
              </a:spcBef>
            </a:pPr>
            <a:r>
              <a:rPr lang="es-MX" sz="4000" b="1" dirty="0">
                <a:solidFill>
                  <a:schemeClr val="accent1"/>
                </a:solidFill>
                <a:latin typeface="LCD" pitchFamily="2" charset="0"/>
              </a:rPr>
              <a:t> Oportunidad</a:t>
            </a:r>
            <a:endParaRPr lang="es-ES" sz="4000" b="1" dirty="0">
              <a:solidFill>
                <a:schemeClr val="accent1"/>
              </a:solidFill>
              <a:latin typeface="LC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207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/>
              <a:t>Cambios en el Mundo que sugieren (obligan) a buscar otros Modelos</a:t>
            </a:r>
            <a:endParaRPr lang="es-ES" sz="3600" b="1"/>
          </a:p>
        </p:txBody>
      </p:sp>
      <p:pic>
        <p:nvPicPr>
          <p:cNvPr id="15363" name="Picture 3" descr="culs045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775" y="2636838"/>
            <a:ext cx="3313113" cy="3789362"/>
          </a:xfrm>
          <a:prstGeom prst="rect">
            <a:avLst/>
          </a:prstGeom>
          <a:noFill/>
        </p:spPr>
      </p:pic>
      <p:pic>
        <p:nvPicPr>
          <p:cNvPr id="15364" name="Picture 4" descr="ptg003202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36838"/>
            <a:ext cx="3771900" cy="3771900"/>
          </a:xfrm>
          <a:prstGeom prst="rect">
            <a:avLst/>
          </a:prstGeom>
          <a:noFill/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732588" y="476250"/>
            <a:ext cx="129540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6804025" y="476250"/>
            <a:ext cx="1008063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e0070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268413"/>
            <a:ext cx="5256213" cy="5002212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08175" y="260350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/>
              <a:t>Cambios Globales</a:t>
            </a:r>
            <a:endParaRPr lang="es-ES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maj024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2781300"/>
            <a:ext cx="7993063" cy="10223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tint val="0"/>
                  <a:invGamma/>
                </a:srgbClr>
              </a:gs>
            </a:gsLst>
            <a:lin ang="5400000" scaled="1"/>
          </a:gradFill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sz="2800" b="1"/>
              <a:t>Desarrollo de Tecnologías (Computadoras, teléfonos celulares, equipos…)</a:t>
            </a:r>
            <a:endParaRPr lang="es-ES" sz="2800" b="1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356100" y="0"/>
            <a:ext cx="4787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>
                <a:solidFill>
                  <a:schemeClr val="bg1"/>
                </a:solidFill>
              </a:rPr>
              <a:t>Grandes Olas que cambiaron el mundo</a:t>
            </a:r>
            <a:endParaRPr lang="es-E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j024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31913" y="2997200"/>
            <a:ext cx="7056437" cy="1022350"/>
          </a:xfrm>
          <a:prstGeom prst="rect">
            <a:avLst/>
          </a:prstGeom>
          <a:solidFill>
            <a:srgbClr val="FFFFFF">
              <a:alpha val="92000"/>
            </a:srgbClr>
          </a:solidFill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MX" sz="2800" b="1"/>
              <a:t>2. Desarrollo de Conectividad entre estas tecnologías (Internet y redes)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56100" y="0"/>
            <a:ext cx="4787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>
                <a:solidFill>
                  <a:schemeClr val="bg1"/>
                </a:solidFill>
              </a:rPr>
              <a:t>Grandes Olas que cambiaron el mundo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5795963" y="4076700"/>
            <a:ext cx="2232025" cy="2016125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 b="1"/>
              <a:t>WEB 2.0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j024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356100" y="0"/>
            <a:ext cx="4787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>
                <a:solidFill>
                  <a:schemeClr val="bg1"/>
                </a:solidFill>
              </a:rPr>
              <a:t>Grandes Olas que cambiaron el mundo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2997200"/>
            <a:ext cx="8353425" cy="1022350"/>
          </a:xfrm>
          <a:prstGeom prst="rect">
            <a:avLst/>
          </a:prstGeom>
          <a:solidFill>
            <a:srgbClr val="FFFFFF">
              <a:alpha val="92000"/>
            </a:srgbClr>
          </a:solidFill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MX" sz="2800" b="1"/>
              <a:t>3. Movilidad (equipos portátiles y sistemas que se acceden en donde se esté)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j024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4213" y="2852738"/>
            <a:ext cx="7991475" cy="14493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MX" sz="2800" b="1"/>
              <a:t>4. Acceso para cualquiera que pueda pagarlo (la buena noticia es que… cada día cuesta menos)</a:t>
            </a:r>
            <a:endParaRPr lang="es-ES" sz="2800" b="1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356100" y="0"/>
            <a:ext cx="4787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>
                <a:solidFill>
                  <a:schemeClr val="bg1"/>
                </a:solidFill>
              </a:rPr>
              <a:t>Grandes Olas que cambiaron el mundo</a:t>
            </a:r>
            <a:endParaRPr lang="es-E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j024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43438" y="0"/>
            <a:ext cx="40322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>
                <a:solidFill>
                  <a:schemeClr val="bg1"/>
                </a:solidFill>
              </a:rPr>
              <a:t>Aprovechar estas Olas para diseñar un nuevo barco…</a:t>
            </a:r>
            <a:endParaRPr lang="es-E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041400" y="2133600"/>
            <a:ext cx="7273925" cy="2374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66FF">
                  <a:alpha val="70000"/>
                </a:srgbClr>
              </a:gs>
              <a:gs pos="100000">
                <a:srgbClr val="0066FF">
                  <a:gamma/>
                  <a:shade val="30196"/>
                  <a:invGamma/>
                </a:srgbClr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63713" y="404813"/>
            <a:ext cx="5903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400" b="1"/>
              <a:t>Educación Virtual</a:t>
            </a:r>
            <a:endParaRPr lang="es-ES" sz="4400" b="1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1978025" y="2133600"/>
            <a:ext cx="2016125" cy="1728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b="1">
                <a:solidFill>
                  <a:schemeClr val="bg1"/>
                </a:solidFill>
              </a:rPr>
              <a:t>AMBIENTES</a:t>
            </a:r>
          </a:p>
          <a:p>
            <a:pPr algn="ctr"/>
            <a:r>
              <a:rPr lang="es-MX" b="1">
                <a:solidFill>
                  <a:schemeClr val="bg1"/>
                </a:solidFill>
              </a:rPr>
              <a:t>(PLATAFORMAS </a:t>
            </a:r>
          </a:p>
          <a:p>
            <a:pPr algn="ctr"/>
            <a:r>
              <a:rPr lang="es-MX" b="1">
                <a:solidFill>
                  <a:schemeClr val="bg1"/>
                </a:solidFill>
              </a:rPr>
              <a:t>WEB)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635375" y="1412875"/>
            <a:ext cx="1943100" cy="16557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b="1"/>
              <a:t>E-LEARNING</a:t>
            </a:r>
            <a:endParaRPr lang="es-ES" b="1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849688" y="2636838"/>
            <a:ext cx="1944687" cy="18002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b="1">
                <a:solidFill>
                  <a:schemeClr val="bg1"/>
                </a:solidFill>
              </a:rPr>
              <a:t>EDUCACIÓN A </a:t>
            </a:r>
          </a:p>
          <a:p>
            <a:pPr algn="ctr"/>
            <a:r>
              <a:rPr lang="es-MX" b="1">
                <a:solidFill>
                  <a:schemeClr val="bg1"/>
                </a:solidFill>
              </a:rPr>
              <a:t>DISTANCIA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563938" y="4581525"/>
            <a:ext cx="2376487" cy="2016125"/>
          </a:xfrm>
          <a:prstGeom prst="ellipse">
            <a:avLst/>
          </a:prstGeom>
          <a:gradFill rotWithShape="1">
            <a:gsLst>
              <a:gs pos="0">
                <a:schemeClr val="bg1">
                  <a:alpha val="85001"/>
                </a:schemeClr>
              </a:gs>
              <a:gs pos="50000">
                <a:schemeClr val="bg1">
                  <a:gamma/>
                  <a:shade val="94118"/>
                  <a:invGamma/>
                </a:schemeClr>
              </a:gs>
              <a:gs pos="100000">
                <a:schemeClr val="bg1">
                  <a:alpha val="85001"/>
                </a:schemeClr>
              </a:gs>
            </a:gsLst>
            <a:lin ang="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b="1"/>
              <a:t>AUTOAPRENDIZAJE</a:t>
            </a:r>
            <a:endParaRPr lang="es-ES" b="1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5508625" y="1916113"/>
            <a:ext cx="1944688" cy="1800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b="1"/>
              <a:t>TUTOR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4" grpId="0" animBg="1"/>
      <p:bldP spid="12296" grpId="0" animBg="1"/>
      <p:bldP spid="122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2275" y="260350"/>
            <a:ext cx="5832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800" b="1"/>
              <a:t>Desventajas</a:t>
            </a:r>
            <a:endParaRPr lang="es-ES" sz="4800" b="1"/>
          </a:p>
        </p:txBody>
      </p:sp>
      <p:pic>
        <p:nvPicPr>
          <p:cNvPr id="23555" name="Picture 3" descr="pe0070099"/>
          <p:cNvPicPr>
            <a:picLocks noChangeAspect="1" noChangeArrowheads="1"/>
          </p:cNvPicPr>
          <p:nvPr/>
        </p:nvPicPr>
        <p:blipFill>
          <a:blip r:embed="rId2" cstate="print"/>
          <a:srcRect r="21889"/>
          <a:stretch>
            <a:fillRect/>
          </a:stretch>
        </p:blipFill>
        <p:spPr bwMode="auto">
          <a:xfrm>
            <a:off x="468313" y="1773238"/>
            <a:ext cx="4464050" cy="4286250"/>
          </a:xfrm>
          <a:prstGeom prst="rect">
            <a:avLst/>
          </a:prstGeo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64163" y="1989138"/>
            <a:ext cx="35274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>
                <a:solidFill>
                  <a:srgbClr val="0066FF"/>
                </a:solidFill>
              </a:rPr>
              <a:t>Es un tipo de aprendizaje bastante impersonal y que depende mucho de la disposición del estudiante</a:t>
            </a:r>
            <a:endParaRPr lang="es-ES" sz="2800" b="1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92275" y="260350"/>
            <a:ext cx="5832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800" b="1"/>
              <a:t>Desventajas</a:t>
            </a:r>
            <a:endParaRPr lang="es-ES" sz="4800" b="1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64163" y="1989138"/>
            <a:ext cx="35274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>
                <a:solidFill>
                  <a:srgbClr val="0066FF"/>
                </a:solidFill>
              </a:rPr>
              <a:t>La única forma de acceder a los contenidos es a través de la tecnología </a:t>
            </a:r>
          </a:p>
          <a:p>
            <a:pPr>
              <a:spcBef>
                <a:spcPct val="50000"/>
              </a:spcBef>
            </a:pPr>
            <a:r>
              <a:rPr lang="es-MX" sz="2800" b="1">
                <a:solidFill>
                  <a:srgbClr val="0066FF"/>
                </a:solidFill>
              </a:rPr>
              <a:t>Y si esta falla, no hay acceso. </a:t>
            </a:r>
            <a:endParaRPr lang="es-ES" sz="2800" b="1">
              <a:solidFill>
                <a:srgbClr val="0066FF"/>
              </a:solidFill>
            </a:endParaRPr>
          </a:p>
        </p:txBody>
      </p:sp>
      <p:pic>
        <p:nvPicPr>
          <p:cNvPr id="24581" name="Picture 5" descr="computadora_ani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3810000" cy="387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nseñanza medie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4608513" cy="3802062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/>
              <a:t>Edad Media</a:t>
            </a:r>
            <a:endParaRPr lang="es-ES" sz="4000" b="1"/>
          </a:p>
        </p:txBody>
      </p:sp>
      <p:pic>
        <p:nvPicPr>
          <p:cNvPr id="3078" name="Picture 6" descr="profesor-y-alum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89363"/>
            <a:ext cx="4248150" cy="2767012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932363" y="2276475"/>
            <a:ext cx="3313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/>
              <a:t>Siglos XVIII, XIX</a:t>
            </a:r>
            <a:endParaRPr lang="es-E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92275" y="260350"/>
            <a:ext cx="5832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800" b="1"/>
              <a:t>Ventajas</a:t>
            </a:r>
            <a:endParaRPr lang="es-ES" sz="4800" b="1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148263" y="1844675"/>
            <a:ext cx="3527425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>
                <a:solidFill>
                  <a:srgbClr val="0066FF"/>
                </a:solidFill>
              </a:rPr>
              <a:t>No tiene que ser en un tiempo predefinido. </a:t>
            </a:r>
          </a:p>
          <a:p>
            <a:pPr>
              <a:spcBef>
                <a:spcPct val="50000"/>
              </a:spcBef>
            </a:pPr>
            <a:r>
              <a:rPr lang="es-MX" sz="2800" b="1">
                <a:solidFill>
                  <a:srgbClr val="0066FF"/>
                </a:solidFill>
              </a:rPr>
              <a:t>El tiempo de aprender lo decide el estudiante</a:t>
            </a:r>
          </a:p>
          <a:p>
            <a:pPr>
              <a:spcBef>
                <a:spcPct val="50000"/>
              </a:spcBef>
            </a:pPr>
            <a:r>
              <a:rPr lang="es-MX" sz="2800" b="1">
                <a:solidFill>
                  <a:srgbClr val="0066FF"/>
                </a:solidFill>
              </a:rPr>
              <a:t>Los contenidos están disponibles siempre</a:t>
            </a:r>
            <a:endParaRPr lang="es-ES" sz="2800" b="1">
              <a:solidFill>
                <a:srgbClr val="0066FF"/>
              </a:solidFill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1403350" y="1268413"/>
            <a:ext cx="3138488" cy="5111750"/>
            <a:chOff x="884" y="754"/>
            <a:chExt cx="1977" cy="3220"/>
          </a:xfrm>
        </p:grpSpPr>
        <p:pic>
          <p:nvPicPr>
            <p:cNvPr id="11267" name="Picture 3" descr="art016476"/>
            <p:cNvPicPr>
              <a:picLocks noChangeAspect="1" noChangeArrowheads="1"/>
            </p:cNvPicPr>
            <p:nvPr/>
          </p:nvPicPr>
          <p:blipFill>
            <a:blip r:embed="rId2" cstate="print"/>
            <a:srcRect r="10237"/>
            <a:stretch>
              <a:fillRect/>
            </a:stretch>
          </p:blipFill>
          <p:spPr bwMode="auto">
            <a:xfrm>
              <a:off x="884" y="845"/>
              <a:ext cx="1815" cy="3025"/>
            </a:xfrm>
            <a:prstGeom prst="rect">
              <a:avLst/>
            </a:prstGeom>
            <a:noFill/>
          </p:spPr>
        </p:pic>
        <p:pic>
          <p:nvPicPr>
            <p:cNvPr id="11271" name="Picture 7" descr="art016476"/>
            <p:cNvPicPr>
              <a:picLocks noChangeAspect="1" noChangeArrowheads="1"/>
            </p:cNvPicPr>
            <p:nvPr/>
          </p:nvPicPr>
          <p:blipFill>
            <a:blip r:embed="rId2" cstate="print"/>
            <a:srcRect l="44856"/>
            <a:stretch>
              <a:fillRect/>
            </a:stretch>
          </p:blipFill>
          <p:spPr bwMode="auto">
            <a:xfrm rot="284317">
              <a:off x="1746" y="799"/>
              <a:ext cx="1115" cy="3116"/>
            </a:xfrm>
            <a:prstGeom prst="rect">
              <a:avLst/>
            </a:prstGeom>
            <a:noFill/>
          </p:spPr>
        </p:pic>
        <p:sp>
          <p:nvSpPr>
            <p:cNvPr id="11268" name="Freeform 4"/>
            <p:cNvSpPr>
              <a:spLocks/>
            </p:cNvSpPr>
            <p:nvPr/>
          </p:nvSpPr>
          <p:spPr bwMode="auto">
            <a:xfrm rot="-179453">
              <a:off x="1655" y="754"/>
              <a:ext cx="318" cy="3220"/>
            </a:xfrm>
            <a:custGeom>
              <a:avLst/>
              <a:gdLst/>
              <a:ahLst/>
              <a:cxnLst>
                <a:cxn ang="0">
                  <a:pos x="483" y="23"/>
                </a:cxn>
                <a:cxn ang="0">
                  <a:pos x="445" y="320"/>
                </a:cxn>
                <a:cxn ang="0">
                  <a:pos x="368" y="378"/>
                </a:cxn>
                <a:cxn ang="0">
                  <a:pos x="330" y="484"/>
                </a:cxn>
                <a:cxn ang="0">
                  <a:pos x="186" y="896"/>
                </a:cxn>
                <a:cxn ang="0">
                  <a:pos x="157" y="1213"/>
                </a:cxn>
                <a:cxn ang="0">
                  <a:pos x="70" y="1376"/>
                </a:cxn>
                <a:cxn ang="0">
                  <a:pos x="22" y="1472"/>
                </a:cxn>
                <a:cxn ang="0">
                  <a:pos x="3" y="1530"/>
                </a:cxn>
                <a:cxn ang="0">
                  <a:pos x="13" y="1626"/>
                </a:cxn>
                <a:cxn ang="0">
                  <a:pos x="70" y="1684"/>
                </a:cxn>
                <a:cxn ang="0">
                  <a:pos x="138" y="1760"/>
                </a:cxn>
                <a:cxn ang="0">
                  <a:pos x="118" y="1924"/>
                </a:cxn>
                <a:cxn ang="0">
                  <a:pos x="109" y="1952"/>
                </a:cxn>
                <a:cxn ang="0">
                  <a:pos x="243" y="2068"/>
                </a:cxn>
                <a:cxn ang="0">
                  <a:pos x="291" y="2116"/>
                </a:cxn>
                <a:cxn ang="0">
                  <a:pos x="253" y="2231"/>
                </a:cxn>
                <a:cxn ang="0">
                  <a:pos x="214" y="2279"/>
                </a:cxn>
                <a:cxn ang="0">
                  <a:pos x="157" y="2404"/>
                </a:cxn>
                <a:cxn ang="0">
                  <a:pos x="224" y="2576"/>
                </a:cxn>
                <a:cxn ang="0">
                  <a:pos x="186" y="2730"/>
                </a:cxn>
                <a:cxn ang="0">
                  <a:pos x="186" y="3008"/>
                </a:cxn>
              </a:cxnLst>
              <a:rect l="0" t="0" r="r" b="b"/>
              <a:pathLst>
                <a:path w="489" h="3008">
                  <a:moveTo>
                    <a:pt x="483" y="23"/>
                  </a:moveTo>
                  <a:cubicBezTo>
                    <a:pt x="421" y="146"/>
                    <a:pt x="489" y="0"/>
                    <a:pt x="445" y="320"/>
                  </a:cubicBezTo>
                  <a:cubicBezTo>
                    <a:pt x="441" y="352"/>
                    <a:pt x="368" y="378"/>
                    <a:pt x="368" y="378"/>
                  </a:cubicBezTo>
                  <a:cubicBezTo>
                    <a:pt x="356" y="414"/>
                    <a:pt x="344" y="449"/>
                    <a:pt x="330" y="484"/>
                  </a:cubicBezTo>
                  <a:cubicBezTo>
                    <a:pt x="322" y="722"/>
                    <a:pt x="389" y="831"/>
                    <a:pt x="186" y="896"/>
                  </a:cubicBezTo>
                  <a:cubicBezTo>
                    <a:pt x="135" y="1043"/>
                    <a:pt x="177" y="902"/>
                    <a:pt x="157" y="1213"/>
                  </a:cubicBezTo>
                  <a:cubicBezTo>
                    <a:pt x="154" y="1251"/>
                    <a:pt x="92" y="1347"/>
                    <a:pt x="70" y="1376"/>
                  </a:cubicBezTo>
                  <a:cubicBezTo>
                    <a:pt x="59" y="1412"/>
                    <a:pt x="36" y="1437"/>
                    <a:pt x="22" y="1472"/>
                  </a:cubicBezTo>
                  <a:cubicBezTo>
                    <a:pt x="14" y="1491"/>
                    <a:pt x="3" y="1530"/>
                    <a:pt x="3" y="1530"/>
                  </a:cubicBezTo>
                  <a:cubicBezTo>
                    <a:pt x="6" y="1562"/>
                    <a:pt x="0" y="1596"/>
                    <a:pt x="13" y="1626"/>
                  </a:cubicBezTo>
                  <a:cubicBezTo>
                    <a:pt x="24" y="1651"/>
                    <a:pt x="51" y="1665"/>
                    <a:pt x="70" y="1684"/>
                  </a:cubicBezTo>
                  <a:cubicBezTo>
                    <a:pt x="95" y="1709"/>
                    <a:pt x="113" y="1735"/>
                    <a:pt x="138" y="1760"/>
                  </a:cubicBezTo>
                  <a:cubicBezTo>
                    <a:pt x="151" y="1818"/>
                    <a:pt x="153" y="1873"/>
                    <a:pt x="118" y="1924"/>
                  </a:cubicBezTo>
                  <a:cubicBezTo>
                    <a:pt x="115" y="1933"/>
                    <a:pt x="106" y="1943"/>
                    <a:pt x="109" y="1952"/>
                  </a:cubicBezTo>
                  <a:cubicBezTo>
                    <a:pt x="125" y="2006"/>
                    <a:pt x="205" y="2034"/>
                    <a:pt x="243" y="2068"/>
                  </a:cubicBezTo>
                  <a:cubicBezTo>
                    <a:pt x="260" y="2083"/>
                    <a:pt x="291" y="2116"/>
                    <a:pt x="291" y="2116"/>
                  </a:cubicBezTo>
                  <a:cubicBezTo>
                    <a:pt x="285" y="2139"/>
                    <a:pt x="268" y="2207"/>
                    <a:pt x="253" y="2231"/>
                  </a:cubicBezTo>
                  <a:cubicBezTo>
                    <a:pt x="242" y="2249"/>
                    <a:pt x="226" y="2263"/>
                    <a:pt x="214" y="2279"/>
                  </a:cubicBezTo>
                  <a:cubicBezTo>
                    <a:pt x="185" y="2317"/>
                    <a:pt x="171" y="2359"/>
                    <a:pt x="157" y="2404"/>
                  </a:cubicBezTo>
                  <a:cubicBezTo>
                    <a:pt x="164" y="2482"/>
                    <a:pt x="158" y="2532"/>
                    <a:pt x="224" y="2576"/>
                  </a:cubicBezTo>
                  <a:cubicBezTo>
                    <a:pt x="245" y="2636"/>
                    <a:pt x="188" y="2674"/>
                    <a:pt x="186" y="2730"/>
                  </a:cubicBezTo>
                  <a:cubicBezTo>
                    <a:pt x="183" y="2823"/>
                    <a:pt x="186" y="2915"/>
                    <a:pt x="186" y="3008"/>
                  </a:cubicBezTo>
                </a:path>
              </a:pathLst>
            </a:custGeom>
            <a:noFill/>
            <a:ln w="26670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wf066228"/>
          <p:cNvPicPr>
            <a:picLocks noChangeAspect="1" noChangeArrowheads="1"/>
          </p:cNvPicPr>
          <p:nvPr/>
        </p:nvPicPr>
        <p:blipFill>
          <a:blip r:embed="rId2" cstate="print"/>
          <a:srcRect l="14865" r="4051"/>
          <a:stretch>
            <a:fillRect/>
          </a:stretch>
        </p:blipFill>
        <p:spPr bwMode="auto">
          <a:xfrm>
            <a:off x="611188" y="2276475"/>
            <a:ext cx="4321175" cy="3552825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692275" y="260350"/>
            <a:ext cx="5832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800" b="1"/>
              <a:t>Ventajas</a:t>
            </a:r>
            <a:endParaRPr lang="es-ES" sz="4800" b="1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148263" y="1844675"/>
            <a:ext cx="35274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>
                <a:solidFill>
                  <a:srgbClr val="0066FF"/>
                </a:solidFill>
              </a:rPr>
              <a:t>No tiene que ser en un espacio predefinido. </a:t>
            </a:r>
          </a:p>
          <a:p>
            <a:pPr>
              <a:spcBef>
                <a:spcPct val="50000"/>
              </a:spcBef>
            </a:pPr>
            <a:r>
              <a:rPr lang="es-MX" sz="2800" b="1">
                <a:solidFill>
                  <a:srgbClr val="0066FF"/>
                </a:solidFill>
              </a:rPr>
              <a:t>Desde cualquier computadora con Internet se tiene acceso</a:t>
            </a:r>
          </a:p>
          <a:p>
            <a:pPr>
              <a:spcBef>
                <a:spcPct val="50000"/>
              </a:spcBef>
            </a:pPr>
            <a:r>
              <a:rPr lang="es-MX" sz="2800" b="1">
                <a:solidFill>
                  <a:srgbClr val="0066FF"/>
                </a:solidFill>
              </a:rPr>
              <a:t>Los contenidos están disponibles siempre</a:t>
            </a:r>
            <a:endParaRPr lang="es-ES" sz="2800" b="1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92275" y="260350"/>
            <a:ext cx="5832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800" b="1"/>
              <a:t>Ventajas</a:t>
            </a:r>
            <a:endParaRPr lang="es-ES" sz="4800" b="1"/>
          </a:p>
        </p:txBody>
      </p:sp>
      <p:pic>
        <p:nvPicPr>
          <p:cNvPr id="10243" name="Picture 3" descr="AHHC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628775"/>
            <a:ext cx="2847975" cy="4286250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00563" y="1484313"/>
            <a:ext cx="3527425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>
                <a:solidFill>
                  <a:srgbClr val="0066FF"/>
                </a:solidFill>
              </a:rPr>
              <a:t>El aprendizaje está sujeto al ritmo del estudiante…</a:t>
            </a:r>
          </a:p>
          <a:p>
            <a:pPr>
              <a:spcBef>
                <a:spcPct val="50000"/>
              </a:spcBef>
            </a:pPr>
            <a:r>
              <a:rPr lang="es-MX" sz="2800" b="1">
                <a:solidFill>
                  <a:srgbClr val="0066FF"/>
                </a:solidFill>
              </a:rPr>
              <a:t>Puede rearmar la clase cuantas veces lo desee…</a:t>
            </a:r>
          </a:p>
          <a:p>
            <a:pPr>
              <a:spcBef>
                <a:spcPct val="50000"/>
              </a:spcBef>
            </a:pPr>
            <a:r>
              <a:rPr lang="es-MX" sz="2800" b="1">
                <a:solidFill>
                  <a:srgbClr val="0066FF"/>
                </a:solidFill>
              </a:rPr>
              <a:t>Se tiene control sobre lo que se aprende</a:t>
            </a:r>
            <a:endParaRPr lang="es-ES" sz="2800" b="1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92275" y="260350"/>
            <a:ext cx="5832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800" b="1"/>
              <a:t>Ventajas</a:t>
            </a:r>
            <a:endParaRPr lang="es-ES" sz="4800" b="1"/>
          </a:p>
        </p:txBody>
      </p:sp>
      <p:pic>
        <p:nvPicPr>
          <p:cNvPr id="9219" name="Picture 3" descr="Multimedia o multimed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3810000" cy="3810000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932363" y="2133600"/>
            <a:ext cx="35274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>
                <a:solidFill>
                  <a:srgbClr val="0066FF"/>
                </a:solidFill>
              </a:rPr>
              <a:t>Es posible que los recursos que se utilicen sean llamativos e interactivos</a:t>
            </a:r>
            <a:endParaRPr lang="es-ES" sz="2800" b="1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0562">
            <a:off x="5344743" y="292300"/>
            <a:ext cx="3389956" cy="254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54161">
            <a:off x="927861" y="344266"/>
            <a:ext cx="2778963" cy="208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12976"/>
            <a:ext cx="3563888" cy="267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81906">
            <a:off x="433609" y="2697456"/>
            <a:ext cx="3657420" cy="27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nade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060848"/>
            <a:ext cx="2552378" cy="2689814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81395">
            <a:off x="2753088" y="3901398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11760" y="4437112"/>
            <a:ext cx="6732240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Gracias…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aula-cl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4114800" cy="2730500"/>
          </a:xfrm>
          <a:prstGeom prst="rect">
            <a:avLst/>
          </a:prstGeom>
          <a:noFill/>
        </p:spPr>
      </p:pic>
      <p:pic>
        <p:nvPicPr>
          <p:cNvPr id="4100" name="Picture 4" descr="docentes1196_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349500"/>
            <a:ext cx="3810000" cy="25908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76375" y="188913"/>
            <a:ext cx="655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/>
              <a:t>Y en la Actualidad</a:t>
            </a:r>
            <a:endParaRPr lang="es-ES" sz="3200" b="1"/>
          </a:p>
        </p:txBody>
      </p:sp>
      <p:pic>
        <p:nvPicPr>
          <p:cNvPr id="4102" name="Picture 6" descr="Evaluaciones en el aula de cla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933825"/>
            <a:ext cx="3756025" cy="254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58888" y="2420938"/>
            <a:ext cx="72009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000" b="1"/>
              <a:t>Al Comparar los Modelos presentan muchas similitudes</a:t>
            </a:r>
            <a:endParaRPr lang="es-E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aj403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844675"/>
            <a:ext cx="5715000" cy="3810000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4213" y="476250"/>
            <a:ext cx="8064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/>
              <a:t>Existe un espacio y tiempo reales en donde ocurre la enseñanza</a:t>
            </a:r>
            <a:endParaRPr lang="es-E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c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628775"/>
            <a:ext cx="4968875" cy="4968875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71550" y="260350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/>
              <a:t>Existe una persona quien es la responsable de enseñar</a:t>
            </a:r>
            <a:endParaRPr lang="es-E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uls033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276475"/>
            <a:ext cx="5715000" cy="381000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5650" y="692150"/>
            <a:ext cx="8064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/>
              <a:t>Y el resto de las personas son las que “aprenden”…si tienen suerte</a:t>
            </a:r>
            <a:endParaRPr lang="es-E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2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4175125" cy="3132138"/>
          </a:xfrm>
          <a:prstGeom prst="rect">
            <a:avLst/>
          </a:prstGeom>
          <a:noFill/>
        </p:spPr>
      </p:pic>
      <p:pic>
        <p:nvPicPr>
          <p:cNvPr id="22533" name="Picture 5" descr="EDUCACION_Maestro con computado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357563"/>
            <a:ext cx="4576762" cy="3054350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84213" y="404813"/>
            <a:ext cx="8064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/>
              <a:t>La Tecnología por sí sola no resuelve el asunto</a:t>
            </a:r>
            <a:endParaRPr lang="es-E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 rot="-649109">
            <a:off x="179388" y="333375"/>
            <a:ext cx="568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/>
              <a:t>¿Siempre que hay enseñanza hay aprendizaje?</a:t>
            </a:r>
            <a:endParaRPr lang="es-ES" sz="3600" b="1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 rot="327040">
            <a:off x="468313" y="3573463"/>
            <a:ext cx="568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/>
              <a:t>¿Puede haber aprendizaje sin que alguien enseñe?</a:t>
            </a:r>
            <a:endParaRPr lang="es-ES" sz="3600" b="1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998950">
            <a:off x="3995738" y="1628775"/>
            <a:ext cx="4800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 b="1"/>
              <a:t>¿Puede alguien enseñar y no lograr que otro aprenda?</a:t>
            </a:r>
            <a:endParaRPr lang="es-ES" sz="3200" b="1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372225" y="3717925"/>
            <a:ext cx="17462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0" b="1">
                <a:solidFill>
                  <a:srgbClr val="FF0000"/>
                </a:solidFill>
              </a:rPr>
              <a:t>?</a:t>
            </a:r>
            <a:endParaRPr lang="es-ES" sz="20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349</Words>
  <Application>Microsoft Office PowerPoint</Application>
  <PresentationFormat>Presentación en pantalla (4:3)</PresentationFormat>
  <Paragraphs>57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Arial</vt:lpstr>
      <vt:lpstr>LCD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casa</dc:creator>
  <cp:lastModifiedBy>esanchez</cp:lastModifiedBy>
  <cp:revision>3</cp:revision>
  <dcterms:created xsi:type="dcterms:W3CDTF">2010-05-21T04:26:31Z</dcterms:created>
  <dcterms:modified xsi:type="dcterms:W3CDTF">2010-08-04T14:43:58Z</dcterms:modified>
</cp:coreProperties>
</file>