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79" r:id="rId2"/>
    <p:sldId id="376" r:id="rId3"/>
    <p:sldId id="367" r:id="rId4"/>
    <p:sldId id="348" r:id="rId5"/>
    <p:sldId id="352" r:id="rId6"/>
    <p:sldId id="353" r:id="rId7"/>
    <p:sldId id="349" r:id="rId8"/>
    <p:sldId id="363" r:id="rId9"/>
    <p:sldId id="364" r:id="rId10"/>
    <p:sldId id="365" r:id="rId11"/>
    <p:sldId id="366" r:id="rId12"/>
    <p:sldId id="326" r:id="rId13"/>
    <p:sldId id="359" r:id="rId14"/>
    <p:sldId id="360" r:id="rId15"/>
    <p:sldId id="325" r:id="rId16"/>
    <p:sldId id="377" r:id="rId17"/>
    <p:sldId id="369" r:id="rId18"/>
    <p:sldId id="370" r:id="rId19"/>
    <p:sldId id="371" r:id="rId20"/>
    <p:sldId id="372" r:id="rId21"/>
    <p:sldId id="373" r:id="rId22"/>
    <p:sldId id="375" r:id="rId23"/>
    <p:sldId id="3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4" d="100"/>
          <a:sy n="104" d="100"/>
        </p:scale>
        <p:origin x="-48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48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474654-641A-4DDD-93D7-1D0CDBEE18B4}" type="datetimeFigureOut">
              <a:rPr lang="en-US" smtClean="0"/>
              <a:pPr/>
              <a:t>11/6/2010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04AF44-7EB3-4A63-B8A6-56495768AA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B1CAAF-C4D7-4A84-BCA5-1C43AC16E0BF}" type="slidenum">
              <a:rPr lang="en-US"/>
              <a:pPr/>
              <a:t>17</a:t>
            </a:fld>
            <a:endParaRPr 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B71442-F94F-483C-99CE-A4EE8B1A9F39}" type="slidenum">
              <a:rPr lang="en-US"/>
              <a:pPr/>
              <a:t>18</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0F2052-A47D-4351-8A06-A61628DD03A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429B09E4-9F62-4AF7-B117-2D1D6587DE36}" type="slidenum">
              <a:rPr lang="en-US">
                <a:latin typeface="Times New Roman" pitchFamily="18" charset="0"/>
              </a:rPr>
              <a:pPr/>
              <a:t>3</a:t>
            </a:fld>
            <a:endParaRPr lang="en-US">
              <a:latin typeface="Times New Roman"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686421" y="4344025"/>
            <a:ext cx="5485158" cy="4114488"/>
          </a:xfrm>
          <a:noFill/>
          <a:ln w="9525"/>
        </p:spPr>
        <p:txBody>
          <a:bodyPr/>
          <a:lstStyle/>
          <a:p>
            <a:pPr eaLnBrk="1" hangingPunct="1"/>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0F2052-A47D-4351-8A06-A61628DD03A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04AF44-7EB3-4A63-B8A6-56495768AA4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86B370-38FC-454B-BF76-022A6D181DEA}"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B370-38FC-454B-BF76-022A6D181DEA}"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B370-38FC-454B-BF76-022A6D181DEA}"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B370-38FC-454B-BF76-022A6D181DEA}"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6B370-38FC-454B-BF76-022A6D181DEA}" type="datetimeFigureOut">
              <a:rPr lang="en-US" smtClean="0"/>
              <a:pPr/>
              <a:t>11/6/2010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86B370-38FC-454B-BF76-022A6D181DEA}" type="datetimeFigureOut">
              <a:rPr lang="en-US" smtClean="0"/>
              <a:pPr/>
              <a:t>11/6/2010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86B370-38FC-454B-BF76-022A6D181DEA}" type="datetimeFigureOut">
              <a:rPr lang="en-US" smtClean="0"/>
              <a:pPr/>
              <a:t>11/6/2010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86B370-38FC-454B-BF76-022A6D181DEA}" type="datetimeFigureOut">
              <a:rPr lang="en-US" smtClean="0"/>
              <a:pPr/>
              <a:t>11/6/2010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6B370-38FC-454B-BF76-022A6D181DEA}" type="datetimeFigureOut">
              <a:rPr lang="en-US" smtClean="0"/>
              <a:pPr/>
              <a:t>11/6/2010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6B370-38FC-454B-BF76-022A6D181DEA}" type="datetimeFigureOut">
              <a:rPr lang="en-US" smtClean="0"/>
              <a:pPr/>
              <a:t>11/6/2010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6B370-38FC-454B-BF76-022A6D181DEA}" type="datetimeFigureOut">
              <a:rPr lang="en-US" smtClean="0"/>
              <a:pPr/>
              <a:t>11/6/2010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43BFF-9CF7-435A-897E-BFC10A42E74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6B370-38FC-454B-BF76-022A6D181DEA}" type="datetimeFigureOut">
              <a:rPr lang="en-US" smtClean="0"/>
              <a:pPr/>
              <a:t>11/6/2010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43BFF-9CF7-435A-897E-BFC10A42E74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Compass Learning Community Meeting</a:t>
            </a:r>
            <a:endParaRPr lang="en-US" dirty="0"/>
          </a:p>
        </p:txBody>
      </p:sp>
      <p:sp>
        <p:nvSpPr>
          <p:cNvPr id="3" name="Subtitle 2"/>
          <p:cNvSpPr>
            <a:spLocks noGrp="1"/>
          </p:cNvSpPr>
          <p:nvPr>
            <p:ph type="subTitle" idx="1"/>
          </p:nvPr>
        </p:nvSpPr>
        <p:spPr/>
        <p:txBody>
          <a:bodyPr/>
          <a:lstStyle/>
          <a:p>
            <a:r>
              <a:rPr lang="en-US" dirty="0" smtClean="0"/>
              <a:t>November 6, 2010</a:t>
            </a:r>
          </a:p>
          <a:p>
            <a:r>
              <a:rPr lang="en-US" dirty="0" smtClean="0"/>
              <a:t>Framingham, MA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b="1" dirty="0" smtClean="0"/>
              <a:t>What Determines Faculty-Engaged Scholarship?</a:t>
            </a:r>
            <a:r>
              <a:rPr lang="en-US" sz="1600" dirty="0" smtClean="0"/>
              <a:t/>
            </a:r>
            <a:br>
              <a:rPr lang="en-US" sz="1600" dirty="0" smtClean="0"/>
            </a:br>
            <a:r>
              <a:rPr lang="en-US" sz="1600" i="1" dirty="0" smtClean="0"/>
              <a:t>Lori J. Vogelgesang, </a:t>
            </a:r>
            <a:r>
              <a:rPr lang="en-US" sz="1600" i="1" dirty="0" err="1" smtClean="0"/>
              <a:t>Nida</a:t>
            </a:r>
            <a:r>
              <a:rPr lang="en-US" sz="1600" i="1" dirty="0" smtClean="0"/>
              <a:t> Denson, and </a:t>
            </a:r>
            <a:r>
              <a:rPr lang="en-US" sz="1600" i="1" dirty="0" err="1" smtClean="0"/>
              <a:t>Uma</a:t>
            </a:r>
            <a:r>
              <a:rPr lang="en-US" sz="1600" i="1" dirty="0" smtClean="0"/>
              <a:t> M. </a:t>
            </a:r>
            <a:r>
              <a:rPr lang="en-US" sz="1600" i="1" dirty="0" err="1" smtClean="0"/>
              <a:t>Jayakumar</a:t>
            </a:r>
            <a:r>
              <a:rPr lang="en-US" sz="1600" i="1" dirty="0" smtClean="0"/>
              <a:t>.  The Review of Higher Education</a:t>
            </a:r>
            <a:r>
              <a:rPr lang="en-US" sz="1600" dirty="0" smtClean="0"/>
              <a:t/>
            </a:r>
            <a:br>
              <a:rPr lang="en-US" sz="1600" dirty="0" smtClean="0"/>
            </a:br>
            <a:r>
              <a:rPr lang="en-US" sz="1600" dirty="0" smtClean="0"/>
              <a:t>Summer 2010, Volume 33, No. 4, pp. 437–472</a:t>
            </a:r>
            <a:r>
              <a:rPr lang="en-US" sz="1200" dirty="0" smtClean="0"/>
              <a:t/>
            </a:r>
            <a:br>
              <a:rPr lang="en-US" sz="1200" dirty="0" smtClean="0"/>
            </a:br>
            <a:endParaRPr lang="en-US" sz="1400"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“What </a:t>
            </a:r>
            <a:r>
              <a:rPr lang="en-US" dirty="0" smtClean="0"/>
              <a:t>is particularly noteworthy is that—even after personal characteristics, departmental, and institutional characteristics were taken into consideration— there was still a unique positive effect of “Perceived Institutional Commitment to Community Engagement” on the degree to which faculty use their scholarship to address local community needs. For this outcome measure, then, </a:t>
            </a:r>
            <a:r>
              <a:rPr lang="en-US" dirty="0" smtClean="0">
                <a:solidFill>
                  <a:srgbClr val="FFC000"/>
                </a:solidFill>
              </a:rPr>
              <a:t>perception of institutional support matters, even </a:t>
            </a:r>
            <a:r>
              <a:rPr lang="en-US" i="1" dirty="0" smtClean="0">
                <a:solidFill>
                  <a:srgbClr val="FFC000"/>
                </a:solidFill>
              </a:rPr>
              <a:t>above and</a:t>
            </a:r>
            <a:r>
              <a:rPr lang="en-US" dirty="0" smtClean="0">
                <a:solidFill>
                  <a:srgbClr val="FFC000"/>
                </a:solidFill>
              </a:rPr>
              <a:t> </a:t>
            </a:r>
            <a:r>
              <a:rPr lang="en-US" i="1" dirty="0" smtClean="0">
                <a:solidFill>
                  <a:srgbClr val="FFC000"/>
                </a:solidFill>
              </a:rPr>
              <a:t>beyond </a:t>
            </a:r>
            <a:r>
              <a:rPr lang="en-US" dirty="0" smtClean="0">
                <a:solidFill>
                  <a:srgbClr val="FFC000"/>
                </a:solidFill>
              </a:rPr>
              <a:t>the individual dispositions of faculty members, and even when disciplinary culture is accounted for</a:t>
            </a:r>
            <a:r>
              <a:rPr lang="en-US"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934200"/>
          </a:xfrm>
        </p:spPr>
        <p:txBody>
          <a:bodyPr>
            <a:normAutofit fontScale="70000" lnSpcReduction="20000"/>
          </a:bodyPr>
          <a:lstStyle/>
          <a:p>
            <a:pPr>
              <a:buNone/>
            </a:pPr>
            <a:r>
              <a:rPr lang="en-US" b="1" dirty="0" smtClean="0">
                <a:solidFill>
                  <a:srgbClr val="FFC000"/>
                </a:solidFill>
              </a:rPr>
              <a:t>     The </a:t>
            </a:r>
            <a:r>
              <a:rPr lang="en-US" b="1" dirty="0" smtClean="0">
                <a:solidFill>
                  <a:srgbClr val="FFC000"/>
                </a:solidFill>
              </a:rPr>
              <a:t>literature suggests that the next generation of faculty approaches engagement with a strong connection to, even seamlessness with, the work of diversity on campus. </a:t>
            </a:r>
            <a:endParaRPr lang="en-US" b="1" dirty="0" smtClean="0">
              <a:solidFill>
                <a:srgbClr val="FFC000"/>
              </a:solidFill>
            </a:endParaRPr>
          </a:p>
          <a:p>
            <a:pPr marL="514350" indent="-514350">
              <a:buFont typeface="+mj-lt"/>
              <a:buAutoNum type="arabicPeriod"/>
            </a:pPr>
            <a:r>
              <a:rPr lang="en-US" dirty="0" smtClean="0"/>
              <a:t>Asset-based </a:t>
            </a:r>
            <a:r>
              <a:rPr lang="en-US" dirty="0" smtClean="0"/>
              <a:t>approaches that validate the contributions of culturally, socially, economically, racially, ethnically, and sexually diverse students includes valuing their community experiences and bringing those experiences to bear on their education. </a:t>
            </a:r>
            <a:endParaRPr lang="en-US" dirty="0" smtClean="0"/>
          </a:p>
          <a:p>
            <a:pPr marL="514350" indent="-514350">
              <a:buFont typeface="+mj-lt"/>
              <a:buAutoNum type="arabicPeriod"/>
            </a:pPr>
            <a:r>
              <a:rPr lang="en-US" dirty="0" smtClean="0"/>
              <a:t>A </a:t>
            </a:r>
            <a:r>
              <a:rPr lang="en-US" dirty="0" smtClean="0"/>
              <a:t>greater diversity of students also brings a greater diversity – and awareness of – learning styles and attention to how student learn as it relates to whether students persist and succeed academically. </a:t>
            </a:r>
            <a:endParaRPr lang="en-US" dirty="0" smtClean="0"/>
          </a:p>
          <a:p>
            <a:pPr marL="514350" indent="-514350">
              <a:buFont typeface="+mj-lt"/>
              <a:buAutoNum type="arabicPeriod"/>
            </a:pPr>
            <a:r>
              <a:rPr lang="en-US" dirty="0" smtClean="0"/>
              <a:t>It </a:t>
            </a:r>
            <a:r>
              <a:rPr lang="en-US" dirty="0" smtClean="0"/>
              <a:t>is also clear that culturally, ethnically, and racially diverse faculty express tendencies toward shaping their research agenda and academic careers with attention to social issues and community connections, and are seeking academic homes that validate their scholarly identities. </a:t>
            </a:r>
            <a:endParaRPr lang="en-US" dirty="0" smtClean="0"/>
          </a:p>
          <a:p>
            <a:pPr marL="514350" indent="-514350">
              <a:buFont typeface="+mj-lt"/>
              <a:buAutoNum type="arabicPeriod"/>
            </a:pPr>
            <a:r>
              <a:rPr lang="en-US" dirty="0" smtClean="0"/>
              <a:t>The </a:t>
            </a:r>
            <a:r>
              <a:rPr lang="en-US" dirty="0" smtClean="0"/>
              <a:t>next generation of faculty takes it as axiomatic that civic engagement cannot be done effectively without a strong commitment to diversity and that diversity on campus cannot be meaningfully accomplished without a strong commitment to community engagement. Next generation scholars weave together diversity and engagement as the foundation for educational participation and success in a diverse democracy.</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400" b="1" dirty="0" smtClean="0"/>
              <a:t>Full Participation</a:t>
            </a:r>
          </a:p>
          <a:p>
            <a:pPr>
              <a:buNone/>
            </a:pPr>
            <a:r>
              <a:rPr lang="en-US" sz="4400" dirty="0" smtClean="0"/>
              <a:t>(as a term to capture the connections between diversity, engagement, and the success of underserved students in higher education)</a:t>
            </a:r>
            <a:endParaRPr lang="en-US" sz="4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5516563"/>
          </a:xfrm>
        </p:spPr>
        <p:txBody>
          <a:bodyPr>
            <a:normAutofit/>
          </a:bodyPr>
          <a:lstStyle/>
          <a:p>
            <a:pPr>
              <a:buNone/>
            </a:pPr>
            <a:r>
              <a:rPr lang="en-US" i="1" dirty="0" smtClean="0"/>
              <a:t>    Full </a:t>
            </a:r>
            <a:r>
              <a:rPr lang="en-US" i="1" dirty="0" smtClean="0"/>
              <a:t>participation of diverse students and diverse faculty in higher education and the wider democracy asks the question of </a:t>
            </a:r>
            <a:r>
              <a:rPr lang="en-US" i="1" dirty="0" smtClean="0">
                <a:solidFill>
                  <a:srgbClr val="FFC000"/>
                </a:solidFill>
              </a:rPr>
              <a:t>what is the connection between </a:t>
            </a:r>
            <a:endParaRPr lang="en-US" i="1" dirty="0" smtClean="0">
              <a:solidFill>
                <a:srgbClr val="FFC000"/>
              </a:solidFill>
            </a:endParaRPr>
          </a:p>
          <a:p>
            <a:pPr marL="514350" indent="-514350">
              <a:buFont typeface="+mj-lt"/>
              <a:buAutoNum type="arabicPeriod"/>
            </a:pPr>
            <a:r>
              <a:rPr lang="en-US" i="1" dirty="0" smtClean="0">
                <a:solidFill>
                  <a:srgbClr val="FFC000"/>
                </a:solidFill>
              </a:rPr>
              <a:t>active </a:t>
            </a:r>
            <a:r>
              <a:rPr lang="en-US" i="1" dirty="0" smtClean="0">
                <a:solidFill>
                  <a:srgbClr val="FFC000"/>
                </a:solidFill>
              </a:rPr>
              <a:t>and collaborative teaching and learning, </a:t>
            </a:r>
            <a:endParaRPr lang="en-US" i="1" dirty="0" smtClean="0">
              <a:solidFill>
                <a:srgbClr val="FFC000"/>
              </a:solidFill>
            </a:endParaRPr>
          </a:p>
          <a:p>
            <a:pPr marL="514350" indent="-514350">
              <a:buFont typeface="+mj-lt"/>
              <a:buAutoNum type="arabicPeriod"/>
            </a:pPr>
            <a:r>
              <a:rPr lang="en-US" i="1" dirty="0" smtClean="0">
                <a:solidFill>
                  <a:srgbClr val="FFC000"/>
                </a:solidFill>
              </a:rPr>
              <a:t>collaborative </a:t>
            </a:r>
            <a:r>
              <a:rPr lang="en-US" i="1" dirty="0" smtClean="0">
                <a:solidFill>
                  <a:srgbClr val="FFC000"/>
                </a:solidFill>
              </a:rPr>
              <a:t>knowledge generation and discovery, and </a:t>
            </a:r>
            <a:endParaRPr lang="en-US" i="1" dirty="0" smtClean="0">
              <a:solidFill>
                <a:srgbClr val="FFC000"/>
              </a:solidFill>
            </a:endParaRPr>
          </a:p>
          <a:p>
            <a:pPr marL="514350" indent="-514350">
              <a:buFont typeface="+mj-lt"/>
              <a:buAutoNum type="arabicPeriod"/>
            </a:pPr>
            <a:r>
              <a:rPr lang="en-US" i="1" dirty="0" smtClean="0">
                <a:solidFill>
                  <a:srgbClr val="FFC000"/>
                </a:solidFill>
              </a:rPr>
              <a:t>the </a:t>
            </a:r>
            <a:r>
              <a:rPr lang="en-US" i="1" dirty="0" smtClean="0">
                <a:solidFill>
                  <a:srgbClr val="FFC000"/>
                </a:solidFill>
              </a:rPr>
              <a:t>academic success of underserved students?</a:t>
            </a:r>
            <a:endParaRPr lang="en-US" dirty="0" smtClean="0">
              <a:solidFill>
                <a:srgbClr val="FFC000"/>
              </a:solidFill>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smtClean="0"/>
              <a:t>Full Participation explores connecting, in a systemic way </a:t>
            </a:r>
            <a:endParaRPr lang="en-US" sz="36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student </a:t>
            </a:r>
            <a:r>
              <a:rPr lang="en-US" dirty="0" smtClean="0"/>
              <a:t>success with faculty diversity, </a:t>
            </a:r>
            <a:endParaRPr lang="en-US" dirty="0" smtClean="0"/>
          </a:p>
          <a:p>
            <a:pPr marL="514350" indent="-514350">
              <a:buFont typeface="+mj-lt"/>
              <a:buAutoNum type="arabicPeriod"/>
            </a:pPr>
            <a:r>
              <a:rPr lang="en-US" dirty="0" smtClean="0"/>
              <a:t>faculty </a:t>
            </a:r>
            <a:r>
              <a:rPr lang="en-US" dirty="0" smtClean="0"/>
              <a:t>diversity with community engagement and inclusive pedagogical practices, </a:t>
            </a:r>
            <a:endParaRPr lang="en-US" dirty="0" smtClean="0"/>
          </a:p>
          <a:p>
            <a:pPr marL="514350" indent="-514350">
              <a:buAutoNum type="arabicPeriod"/>
            </a:pPr>
            <a:r>
              <a:rPr lang="en-US" dirty="0" smtClean="0"/>
              <a:t>faculty </a:t>
            </a:r>
            <a:r>
              <a:rPr lang="en-US" dirty="0" smtClean="0"/>
              <a:t>diversity with engaged scholarship, and </a:t>
            </a:r>
            <a:endParaRPr lang="en-US" dirty="0" smtClean="0"/>
          </a:p>
          <a:p>
            <a:pPr marL="514350" indent="-514350">
              <a:buAutoNum type="arabicPeriod"/>
            </a:pPr>
            <a:r>
              <a:rPr lang="en-US" dirty="0" smtClean="0"/>
              <a:t>engaged </a:t>
            </a:r>
            <a:r>
              <a:rPr lang="en-US" dirty="0" smtClean="0"/>
              <a:t>scholarship with institutional rewards and supportive institutional cultures.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sz="3200" dirty="0" smtClean="0"/>
              <a:t/>
            </a:r>
            <a:br>
              <a:rPr lang="en-US" sz="3200" dirty="0" smtClean="0"/>
            </a:br>
            <a:r>
              <a:rPr lang="en-US" sz="2700" dirty="0" smtClean="0"/>
              <a:t>Data Points (There is a body of research for each data point):</a:t>
            </a:r>
            <a:r>
              <a:rPr lang="en-US" dirty="0" smtClean="0"/>
              <a:t/>
            </a:r>
            <a:br>
              <a:rPr lang="en-US" dirty="0" smtClean="0"/>
            </a:br>
            <a:endParaRPr lang="en-US" dirty="0"/>
          </a:p>
        </p:txBody>
      </p:sp>
      <p:sp>
        <p:nvSpPr>
          <p:cNvPr id="3" name="Content Placeholder 2"/>
          <p:cNvSpPr>
            <a:spLocks noGrp="1"/>
          </p:cNvSpPr>
          <p:nvPr>
            <p:ph idx="1"/>
          </p:nvPr>
        </p:nvSpPr>
        <p:spPr>
          <a:xfrm>
            <a:off x="152400" y="533400"/>
            <a:ext cx="8763000" cy="6019800"/>
          </a:xfrm>
        </p:spPr>
        <p:txBody>
          <a:bodyPr numCol="2">
            <a:noAutofit/>
          </a:bodyPr>
          <a:lstStyle/>
          <a:p>
            <a:pPr lvl="0"/>
            <a:r>
              <a:rPr lang="en-US" sz="1500" b="1" dirty="0" smtClean="0">
                <a:solidFill>
                  <a:srgbClr val="FFC000"/>
                </a:solidFill>
              </a:rPr>
              <a:t>The </a:t>
            </a:r>
            <a:r>
              <a:rPr lang="en-US" sz="1500" b="1" dirty="0" err="1" smtClean="0">
                <a:solidFill>
                  <a:srgbClr val="FFC000"/>
                </a:solidFill>
              </a:rPr>
              <a:t>aspirational</a:t>
            </a:r>
            <a:r>
              <a:rPr lang="en-US" sz="1500" b="1" dirty="0" smtClean="0">
                <a:solidFill>
                  <a:srgbClr val="FFC000"/>
                </a:solidFill>
              </a:rPr>
              <a:t> mission of higher education </a:t>
            </a:r>
            <a:r>
              <a:rPr lang="en-US" sz="1500" dirty="0" smtClean="0"/>
              <a:t>is “to serve the people of {the state} and the world through preeminence in creating, communicating, preserving and applying knowledge, art, and academic values, and in developing leaders and citizens who will challenge the present and enrich the future</a:t>
            </a:r>
            <a:r>
              <a:rPr lang="en-US" sz="1500" dirty="0" smtClean="0"/>
              <a:t>.”</a:t>
            </a:r>
          </a:p>
          <a:p>
            <a:pPr lvl="0">
              <a:buNone/>
            </a:pPr>
            <a:endParaRPr lang="en-US" sz="1500" dirty="0" smtClean="0"/>
          </a:p>
          <a:p>
            <a:pPr lvl="0"/>
            <a:r>
              <a:rPr lang="en-US" sz="1500" b="1" dirty="0" smtClean="0">
                <a:solidFill>
                  <a:srgbClr val="FFC000"/>
                </a:solidFill>
              </a:rPr>
              <a:t>Demographics of students</a:t>
            </a:r>
            <a:r>
              <a:rPr lang="en-US" sz="1500" dirty="0" smtClean="0"/>
              <a:t>: greater diversity (ethic, racial, cultural) and increasing numbers of underserved students (first-generation, low income, students of color</a:t>
            </a:r>
            <a:r>
              <a:rPr lang="en-US" sz="1500" dirty="0" smtClean="0"/>
              <a:t>).</a:t>
            </a:r>
          </a:p>
          <a:p>
            <a:pPr lvl="0">
              <a:buNone/>
            </a:pPr>
            <a:endParaRPr lang="en-US" sz="1500" dirty="0" smtClean="0"/>
          </a:p>
          <a:p>
            <a:pPr lvl="0"/>
            <a:r>
              <a:rPr lang="en-US" sz="1500" b="1" dirty="0" smtClean="0">
                <a:solidFill>
                  <a:srgbClr val="FFC000"/>
                </a:solidFill>
              </a:rPr>
              <a:t>The academic success of underserved students </a:t>
            </a:r>
            <a:r>
              <a:rPr lang="en-US" sz="1500" dirty="0" smtClean="0"/>
              <a:t>is enhanced by increased opportunities to identify with faculty and staff who represent ethnic, racial, gender, and cultural diversity</a:t>
            </a:r>
            <a:r>
              <a:rPr lang="en-US" sz="1500" dirty="0" smtClean="0"/>
              <a:t>.</a:t>
            </a:r>
          </a:p>
          <a:p>
            <a:pPr lvl="0">
              <a:buNone/>
            </a:pPr>
            <a:endParaRPr lang="en-US" sz="1500" dirty="0" smtClean="0"/>
          </a:p>
          <a:p>
            <a:pPr lvl="0"/>
            <a:r>
              <a:rPr lang="en-US" sz="1500" dirty="0" smtClean="0"/>
              <a:t>The academic success of underserved students is enhanced by increased opportunities to participate in </a:t>
            </a:r>
            <a:r>
              <a:rPr lang="en-US" sz="1500" b="1" dirty="0" smtClean="0">
                <a:solidFill>
                  <a:srgbClr val="FFC000"/>
                </a:solidFill>
              </a:rPr>
              <a:t>high-impact teaching and learning practices </a:t>
            </a:r>
            <a:r>
              <a:rPr lang="en-US" sz="1500" dirty="0" smtClean="0"/>
              <a:t>- practices that involved greater engagement in </a:t>
            </a:r>
            <a:r>
              <a:rPr lang="en-US" sz="1500" dirty="0" smtClean="0"/>
              <a:t>learning</a:t>
            </a:r>
            <a:endParaRPr lang="en-US" sz="1500" dirty="0" smtClean="0"/>
          </a:p>
          <a:p>
            <a:pPr lvl="0"/>
            <a:endParaRPr lang="en-US" sz="1500" b="1" dirty="0" smtClean="0">
              <a:solidFill>
                <a:srgbClr val="FFC000"/>
              </a:solidFill>
            </a:endParaRPr>
          </a:p>
          <a:p>
            <a:pPr lvl="0"/>
            <a:r>
              <a:rPr lang="en-US" sz="1500" b="1" dirty="0" smtClean="0">
                <a:solidFill>
                  <a:srgbClr val="FFC000"/>
                </a:solidFill>
              </a:rPr>
              <a:t>Demographics </a:t>
            </a:r>
            <a:r>
              <a:rPr lang="en-US" sz="1500" b="1" dirty="0" smtClean="0">
                <a:solidFill>
                  <a:srgbClr val="FFC000"/>
                </a:solidFill>
              </a:rPr>
              <a:t>of faculty</a:t>
            </a:r>
            <a:r>
              <a:rPr lang="en-US" sz="1500" dirty="0" smtClean="0"/>
              <a:t>: greater diversity of graduate students and early career faculty – and a rotating door for careers in higher education – attracting more under-represented faculty into the academy than ever before and those faculty are leaving in greater numbers than coming in</a:t>
            </a:r>
            <a:r>
              <a:rPr lang="en-US" sz="1500" dirty="0" smtClean="0"/>
              <a:t>.</a:t>
            </a:r>
          </a:p>
          <a:p>
            <a:pPr lvl="0"/>
            <a:endParaRPr lang="en-US" sz="1500" dirty="0" smtClean="0"/>
          </a:p>
          <a:p>
            <a:pPr lvl="0"/>
            <a:r>
              <a:rPr lang="en-US" sz="1500" dirty="0" smtClean="0"/>
              <a:t>Research has documented that women and faculty of color are more likely to engage in both </a:t>
            </a:r>
            <a:r>
              <a:rPr lang="en-US" sz="1500" b="1" dirty="0" smtClean="0">
                <a:solidFill>
                  <a:srgbClr val="FFC000"/>
                </a:solidFill>
              </a:rPr>
              <a:t>interdisciplinary and community-service-related behaviors</a:t>
            </a:r>
            <a:r>
              <a:rPr lang="en-US" sz="1500" dirty="0" smtClean="0"/>
              <a:t>, including community engaged and inclusive pedagogical practice in teaching and learning and building research agendas related to public problem-solving in local communities and are more likely to cite such experiences as critical to their purpose in the academy</a:t>
            </a:r>
            <a:r>
              <a:rPr lang="en-US" sz="1500" dirty="0" smtClean="0"/>
              <a:t>.</a:t>
            </a:r>
          </a:p>
          <a:p>
            <a:pPr lvl="0">
              <a:buNone/>
            </a:pPr>
            <a:endParaRPr lang="en-US" sz="1500" dirty="0" smtClean="0"/>
          </a:p>
          <a:p>
            <a:pPr lvl="0"/>
            <a:r>
              <a:rPr lang="en-US" sz="1500" b="1" dirty="0" smtClean="0">
                <a:solidFill>
                  <a:srgbClr val="FFC000"/>
                </a:solidFill>
              </a:rPr>
              <a:t>Faculty roles and rewards </a:t>
            </a:r>
            <a:r>
              <a:rPr lang="en-US" sz="1500" dirty="0" smtClean="0"/>
              <a:t>– and criteria for research/scholarship – either 1) reward community engagement as service (counting it for little in promotion and tenure) or 2) do not specifically reward community engagement in teaching, research and creative activity, or in service. </a:t>
            </a:r>
            <a:endParaRPr lang="en-US" sz="15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400" dirty="0" smtClean="0"/>
              <a:t>   “Full participation” is not something done </a:t>
            </a:r>
            <a:r>
              <a:rPr lang="en-US" sz="4400" u="sng" dirty="0" smtClean="0"/>
              <a:t>to</a:t>
            </a:r>
            <a:r>
              <a:rPr lang="en-US" sz="4400" dirty="0" smtClean="0"/>
              <a:t> students and communities or </a:t>
            </a:r>
            <a:r>
              <a:rPr lang="en-US" sz="4400" u="sng" dirty="0" smtClean="0"/>
              <a:t>for</a:t>
            </a:r>
            <a:r>
              <a:rPr lang="en-US" sz="4400" dirty="0" smtClean="0"/>
              <a:t> students and communities, but is accomplished </a:t>
            </a:r>
            <a:r>
              <a:rPr lang="en-US" sz="4400" u="sng" dirty="0" smtClean="0"/>
              <a:t>with</a:t>
            </a:r>
            <a:r>
              <a:rPr lang="en-US" sz="4400" dirty="0" smtClean="0"/>
              <a:t> students and communities.</a:t>
            </a:r>
            <a:endParaRPr lang="en-US" sz="4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b="1" dirty="0"/>
              <a:t>The Learning Paradigm</a:t>
            </a:r>
          </a:p>
        </p:txBody>
      </p:sp>
      <p:sp>
        <p:nvSpPr>
          <p:cNvPr id="158723" name="Rectangle 3"/>
          <p:cNvSpPr>
            <a:spLocks noGrp="1" noChangeArrowheads="1"/>
          </p:cNvSpPr>
          <p:nvPr>
            <p:ph type="body" idx="1"/>
          </p:nvPr>
        </p:nvSpPr>
        <p:spPr/>
        <p:txBody>
          <a:bodyPr/>
          <a:lstStyle/>
          <a:p>
            <a:r>
              <a:rPr lang="en-US" sz="2800"/>
              <a:t>The “purpose is not to transfer knowledge but to create environments and experiences that bring students to discover and construct knowledge for themselves, to make students members of communities of learners that make discoveries and solve problems.”</a:t>
            </a:r>
          </a:p>
          <a:p>
            <a:pPr>
              <a:buFont typeface="Wingdings" pitchFamily="2" charset="2"/>
              <a:buNone/>
            </a:pPr>
            <a:endParaRPr lang="en-US" sz="2800"/>
          </a:p>
          <a:p>
            <a:pPr>
              <a:buFont typeface="Wingdings" pitchFamily="2" charset="2"/>
              <a:buNone/>
            </a:pPr>
            <a:r>
              <a:rPr lang="en-US" sz="2800"/>
              <a:t>   </a:t>
            </a:r>
            <a:r>
              <a:rPr lang="en-US" sz="1600"/>
              <a:t>Robert Barr and John Tagg “From Teaching to Learning,” 1995 (</a:t>
            </a:r>
            <a:r>
              <a:rPr lang="en-US" sz="1600" i="1"/>
              <a:t>Change</a:t>
            </a:r>
            <a:r>
              <a:rPr lang="en-US" sz="1600"/>
              <a:t>, Nov./Dec.)</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b="1" dirty="0"/>
              <a:t>The Learning Paradigm</a:t>
            </a:r>
          </a:p>
        </p:txBody>
      </p:sp>
      <p:sp>
        <p:nvSpPr>
          <p:cNvPr id="160771" name="Rectangle 3"/>
          <p:cNvSpPr>
            <a:spLocks noGrp="1" noChangeArrowheads="1"/>
          </p:cNvSpPr>
          <p:nvPr>
            <p:ph type="body" idx="1"/>
          </p:nvPr>
        </p:nvSpPr>
        <p:spPr/>
        <p:txBody>
          <a:bodyPr/>
          <a:lstStyle/>
          <a:p>
            <a:pPr>
              <a:lnSpc>
                <a:spcPct val="90000"/>
              </a:lnSpc>
            </a:pPr>
            <a:r>
              <a:rPr lang="en-US" sz="2800"/>
              <a:t>“Under the Learning Paradigm, the goal for underrepresented students (and </a:t>
            </a:r>
            <a:r>
              <a:rPr lang="en-US" sz="2800" i="1"/>
              <a:t>all</a:t>
            </a:r>
            <a:r>
              <a:rPr lang="en-US" sz="2800"/>
              <a:t> students) becomes not simply access but success. By “success” we mean the achievement of overall educational objectives…[aiming] for ever-higher graduation rates while maintaining or even increasing learning standards.”</a:t>
            </a:r>
          </a:p>
          <a:p>
            <a:pPr>
              <a:lnSpc>
                <a:spcPct val="90000"/>
              </a:lnSpc>
              <a:buFont typeface="Wingdings" pitchFamily="2" charset="2"/>
              <a:buNone/>
            </a:pPr>
            <a:endParaRPr lang="en-US" sz="2800"/>
          </a:p>
          <a:p>
            <a:pPr>
              <a:lnSpc>
                <a:spcPct val="90000"/>
              </a:lnSpc>
              <a:buFont typeface="Wingdings" pitchFamily="2" charset="2"/>
              <a:buNone/>
            </a:pPr>
            <a:r>
              <a:rPr lang="en-US" sz="2800"/>
              <a:t>   </a:t>
            </a:r>
            <a:r>
              <a:rPr lang="en-US" sz="1600"/>
              <a:t>Robert Barr and John Tagg “From Teaching to Learning,” 1995 (</a:t>
            </a:r>
            <a:r>
              <a:rPr lang="en-US" sz="1600" i="1"/>
              <a:t>Change</a:t>
            </a:r>
            <a:r>
              <a:rPr lang="en-US" sz="1600"/>
              <a:t>, Nov./Dec.)</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cstate="print"/>
          <a:srcRect/>
          <a:stretch>
            <a:fillRect/>
          </a:stretch>
        </p:blipFill>
        <p:spPr bwMode="auto">
          <a:xfrm>
            <a:off x="1600200" y="304800"/>
            <a:ext cx="5943600" cy="632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dirty="0" smtClean="0"/>
              <a:t> Where does </a:t>
            </a:r>
          </a:p>
          <a:p>
            <a:pPr marL="742950" indent="-742950">
              <a:buAutoNum type="arabicParenR"/>
            </a:pPr>
            <a:r>
              <a:rPr lang="en-US" sz="4000" dirty="0" smtClean="0"/>
              <a:t>the </a:t>
            </a:r>
            <a:r>
              <a:rPr lang="en-US" sz="4000" dirty="0" smtClean="0"/>
              <a:t>deeper involvement of students as </a:t>
            </a:r>
            <a:r>
              <a:rPr lang="en-US" sz="4000" dirty="0" smtClean="0"/>
              <a:t>collaborators, and </a:t>
            </a:r>
          </a:p>
          <a:p>
            <a:pPr marL="742950" indent="-742950">
              <a:buAutoNum type="arabicParenR"/>
            </a:pPr>
            <a:r>
              <a:rPr lang="en-US" sz="4000" dirty="0" smtClean="0"/>
              <a:t>community engagement </a:t>
            </a:r>
          </a:p>
          <a:p>
            <a:pPr marL="742950" indent="-742950">
              <a:buNone/>
            </a:pPr>
            <a:r>
              <a:rPr lang="en-US" sz="4000" dirty="0" smtClean="0"/>
              <a:t>fit into the work of Project Compass going forward?</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cstate="print"/>
          <a:srcRect/>
          <a:stretch>
            <a:fillRect/>
          </a:stretch>
        </p:blipFill>
        <p:spPr bwMode="auto">
          <a:xfrm>
            <a:off x="1600200" y="228600"/>
            <a:ext cx="5943600" cy="6324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457200"/>
          <a:ext cx="7772400" cy="5844685"/>
        </p:xfrm>
        <a:graphic>
          <a:graphicData uri="http://schemas.openxmlformats.org/drawingml/2006/table">
            <a:tbl>
              <a:tblPr/>
              <a:tblGrid>
                <a:gridCol w="2590800"/>
                <a:gridCol w="2590800"/>
                <a:gridCol w="2590800"/>
              </a:tblGrid>
              <a:tr h="2138580">
                <a:tc>
                  <a:txBody>
                    <a:bodyPr/>
                    <a:lstStyle/>
                    <a:p>
                      <a:pPr marL="0" marR="0">
                        <a:lnSpc>
                          <a:spcPct val="115000"/>
                        </a:lnSpc>
                        <a:spcBef>
                          <a:spcPts val="0"/>
                        </a:spcBef>
                        <a:spcAft>
                          <a:spcPts val="0"/>
                        </a:spcAft>
                      </a:pPr>
                      <a:r>
                        <a:rPr lang="en-US" sz="1200" b="1" u="sng" dirty="0">
                          <a:solidFill>
                            <a:schemeClr val="bg1"/>
                          </a:solidFill>
                          <a:latin typeface="Albertus Extra Bold" pitchFamily="34" charset="0"/>
                          <a:ea typeface="Calibri"/>
                          <a:cs typeface="Times New Roman"/>
                        </a:rPr>
                        <a:t>Instructional </a:t>
                      </a:r>
                      <a:r>
                        <a:rPr lang="en-US" sz="1200" b="1" u="sng" dirty="0" smtClean="0">
                          <a:solidFill>
                            <a:schemeClr val="bg1"/>
                          </a:solidFill>
                          <a:latin typeface="Albertus Extra Bold" pitchFamily="34" charset="0"/>
                          <a:ea typeface="Calibri"/>
                          <a:cs typeface="Times New Roman"/>
                        </a:rPr>
                        <a:t>Paradigm</a:t>
                      </a:r>
                    </a:p>
                    <a:p>
                      <a:pPr marL="0" marR="0">
                        <a:lnSpc>
                          <a:spcPct val="115000"/>
                        </a:lnSpc>
                        <a:spcBef>
                          <a:spcPts val="0"/>
                        </a:spcBef>
                        <a:spcAft>
                          <a:spcPts val="0"/>
                        </a:spcAft>
                      </a:pPr>
                      <a:endParaRPr lang="en-US" sz="1200" dirty="0">
                        <a:solidFill>
                          <a:schemeClr val="bg1"/>
                        </a:solidFill>
                        <a:latin typeface="Albertus Extra Bold" pitchFamily="34" charset="0"/>
                        <a:ea typeface="Calibri"/>
                        <a:cs typeface="Times New Roman"/>
                      </a:endParaRPr>
                    </a:p>
                    <a:p>
                      <a:pPr marL="0" marR="0">
                        <a:lnSpc>
                          <a:spcPct val="115000"/>
                        </a:lnSpc>
                        <a:spcBef>
                          <a:spcPts val="0"/>
                        </a:spcBef>
                        <a:spcAft>
                          <a:spcPts val="0"/>
                        </a:spcAft>
                      </a:pPr>
                      <a:r>
                        <a:rPr lang="en-US" sz="1200" dirty="0">
                          <a:solidFill>
                            <a:schemeClr val="bg1"/>
                          </a:solidFill>
                          <a:latin typeface="Albertus Extra Bold" pitchFamily="34" charset="0"/>
                          <a:ea typeface="Calibri"/>
                          <a:cs typeface="Times New Roman"/>
                        </a:rPr>
                        <a:t>(The faculty determines the content and the way the content will be delivered.)</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b="1" u="sng" dirty="0">
                          <a:solidFill>
                            <a:schemeClr val="bg1"/>
                          </a:solidFill>
                          <a:latin typeface="Albertus Extra Bold" pitchFamily="34" charset="0"/>
                          <a:ea typeface="Calibri"/>
                          <a:cs typeface="Times New Roman"/>
                        </a:rPr>
                        <a:t>Learning </a:t>
                      </a:r>
                      <a:r>
                        <a:rPr lang="en-US" sz="1200" b="1" u="sng" dirty="0" smtClean="0">
                          <a:solidFill>
                            <a:schemeClr val="bg1"/>
                          </a:solidFill>
                          <a:latin typeface="Albertus Extra Bold" pitchFamily="34" charset="0"/>
                          <a:ea typeface="Calibri"/>
                          <a:cs typeface="Times New Roman"/>
                        </a:rPr>
                        <a:t>Paradigm</a:t>
                      </a:r>
                    </a:p>
                    <a:p>
                      <a:pPr marL="0" marR="0">
                        <a:lnSpc>
                          <a:spcPct val="115000"/>
                        </a:lnSpc>
                        <a:spcBef>
                          <a:spcPts val="0"/>
                        </a:spcBef>
                        <a:spcAft>
                          <a:spcPts val="0"/>
                        </a:spcAft>
                      </a:pPr>
                      <a:endParaRPr lang="en-US" sz="1200" dirty="0">
                        <a:solidFill>
                          <a:schemeClr val="bg1"/>
                        </a:solidFill>
                        <a:latin typeface="Albertus Extra Bold" pitchFamily="34" charset="0"/>
                        <a:ea typeface="Calibri"/>
                        <a:cs typeface="Times New Roman"/>
                      </a:endParaRPr>
                    </a:p>
                    <a:p>
                      <a:pPr marL="0" marR="0">
                        <a:lnSpc>
                          <a:spcPct val="115000"/>
                        </a:lnSpc>
                        <a:spcBef>
                          <a:spcPts val="0"/>
                        </a:spcBef>
                        <a:spcAft>
                          <a:spcPts val="0"/>
                        </a:spcAft>
                      </a:pPr>
                      <a:r>
                        <a:rPr lang="en-US" sz="1200" dirty="0">
                          <a:solidFill>
                            <a:schemeClr val="bg1"/>
                          </a:solidFill>
                          <a:latin typeface="Albertus Extra Bold" pitchFamily="34" charset="0"/>
                          <a:ea typeface="Calibri"/>
                          <a:cs typeface="Times New Roman"/>
                        </a:rPr>
                        <a:t>(The faculty </a:t>
                      </a:r>
                      <a:r>
                        <a:rPr lang="en-US" sz="1200" dirty="0" smtClean="0">
                          <a:solidFill>
                            <a:schemeClr val="bg1"/>
                          </a:solidFill>
                          <a:latin typeface="Albertus Extra Bold" pitchFamily="34" charset="0"/>
                          <a:ea typeface="Calibri"/>
                          <a:cs typeface="Times New Roman"/>
                        </a:rPr>
                        <a:t>creates </a:t>
                      </a:r>
                      <a:r>
                        <a:rPr lang="en-US" sz="1200" dirty="0">
                          <a:solidFill>
                            <a:schemeClr val="bg1"/>
                          </a:solidFill>
                          <a:latin typeface="Albertus Extra Bold" pitchFamily="34" charset="0"/>
                          <a:ea typeface="Calibri"/>
                          <a:cs typeface="Times New Roman"/>
                        </a:rPr>
                        <a:t>a learning environment in which students learn through active and collaborative teaching and learning practices.)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b="1" u="sng" dirty="0" smtClean="0">
                          <a:solidFill>
                            <a:schemeClr val="bg1"/>
                          </a:solidFill>
                          <a:latin typeface="Albertus Extra Bold" pitchFamily="34" charset="0"/>
                          <a:ea typeface="Calibri"/>
                          <a:cs typeface="Times New Roman"/>
                        </a:rPr>
                        <a:t>“Collaborative Paradigm”</a:t>
                      </a:r>
                    </a:p>
                    <a:p>
                      <a:pPr marL="0" marR="0">
                        <a:lnSpc>
                          <a:spcPct val="115000"/>
                        </a:lnSpc>
                        <a:spcBef>
                          <a:spcPts val="0"/>
                        </a:spcBef>
                        <a:spcAft>
                          <a:spcPts val="0"/>
                        </a:spcAft>
                      </a:pPr>
                      <a:endParaRPr lang="en-US" sz="1200" dirty="0" smtClean="0">
                        <a:solidFill>
                          <a:schemeClr val="bg1"/>
                        </a:solidFill>
                        <a:latin typeface="Albertus Extra Bold" pitchFamily="34" charset="0"/>
                        <a:ea typeface="Calibri"/>
                        <a:cs typeface="Times New Roman"/>
                      </a:endParaRPr>
                    </a:p>
                    <a:p>
                      <a:pPr marL="0" marR="0">
                        <a:lnSpc>
                          <a:spcPct val="115000"/>
                        </a:lnSpc>
                        <a:spcBef>
                          <a:spcPts val="0"/>
                        </a:spcBef>
                        <a:spcAft>
                          <a:spcPts val="0"/>
                        </a:spcAft>
                      </a:pPr>
                      <a:r>
                        <a:rPr lang="en-US" sz="1200" dirty="0" smtClean="0">
                          <a:solidFill>
                            <a:schemeClr val="bg1"/>
                          </a:solidFill>
                          <a:latin typeface="Albertus Extra Bold" pitchFamily="34" charset="0"/>
                          <a:ea typeface="Calibri"/>
                          <a:cs typeface="Times New Roman"/>
                        </a:rPr>
                        <a:t>(The faculty,</a:t>
                      </a:r>
                      <a:r>
                        <a:rPr lang="en-US" sz="1200" baseline="0" dirty="0" smtClean="0">
                          <a:solidFill>
                            <a:schemeClr val="bg1"/>
                          </a:solidFill>
                          <a:latin typeface="Albertus Extra Bold" pitchFamily="34" charset="0"/>
                          <a:ea typeface="Calibri"/>
                          <a:cs typeface="Times New Roman"/>
                        </a:rPr>
                        <a:t> </a:t>
                      </a:r>
                      <a:r>
                        <a:rPr lang="en-US" sz="1200" dirty="0" smtClean="0">
                          <a:solidFill>
                            <a:schemeClr val="bg1"/>
                          </a:solidFill>
                          <a:latin typeface="Albertus Extra Bold" pitchFamily="34" charset="0"/>
                          <a:ea typeface="Calibri"/>
                          <a:cs typeface="Times New Roman"/>
                        </a:rPr>
                        <a:t>students,</a:t>
                      </a:r>
                      <a:r>
                        <a:rPr lang="en-US" sz="1200" baseline="0" dirty="0" smtClean="0">
                          <a:solidFill>
                            <a:schemeClr val="bg1"/>
                          </a:solidFill>
                          <a:latin typeface="Albertus Extra Bold" pitchFamily="34" charset="0"/>
                          <a:ea typeface="Calibri"/>
                          <a:cs typeface="Times New Roman"/>
                        </a:rPr>
                        <a:t> and community partners </a:t>
                      </a:r>
                      <a:r>
                        <a:rPr lang="en-US" sz="1200" dirty="0" smtClean="0">
                          <a:solidFill>
                            <a:schemeClr val="bg1"/>
                          </a:solidFill>
                          <a:latin typeface="Albertus Extra Bold" pitchFamily="34" charset="0"/>
                          <a:ea typeface="Calibri"/>
                          <a:cs typeface="Times New Roman"/>
                        </a:rPr>
                        <a:t>collaboratively determine the content to be covered, the way in which the content is best learned, and are collectively responsible for learning.)</a:t>
                      </a:r>
                    </a:p>
                    <a:p>
                      <a:endParaRPr lang="en-US" dirty="0">
                        <a:latin typeface="Albertus Extra Bold" pitchFamily="34" charset="0"/>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29847">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Provide/deliver instruction</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Produce learning</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a:solidFill>
                            <a:schemeClr val="bg1"/>
                          </a:solidFill>
                          <a:latin typeface="+mj-lt"/>
                          <a:ea typeface="Calibri"/>
                          <a:cs typeface="Times New Roman"/>
                        </a:rPr>
                        <a:t>Co-produce learning</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59695">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Transfer knowledge </a:t>
                      </a:r>
                      <a:r>
                        <a:rPr lang="en-US" sz="1200" dirty="0" smtClean="0">
                          <a:solidFill>
                            <a:schemeClr val="bg1"/>
                          </a:solidFill>
                          <a:latin typeface="+mj-lt"/>
                          <a:ea typeface="Calibri"/>
                          <a:cs typeface="Times New Roman"/>
                        </a:rPr>
                        <a:t>from </a:t>
                      </a:r>
                      <a:r>
                        <a:rPr lang="en-US" sz="1200" dirty="0">
                          <a:solidFill>
                            <a:schemeClr val="bg1"/>
                          </a:solidFill>
                          <a:latin typeface="+mj-lt"/>
                          <a:ea typeface="Calibri"/>
                          <a:cs typeface="Times New Roman"/>
                        </a:rPr>
                        <a:t>faculty to students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Elicit student discovery and construction of knowledge</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Collaboratively </a:t>
                      </a:r>
                      <a:r>
                        <a:rPr lang="en-US" sz="1200" dirty="0" smtClean="0">
                          <a:solidFill>
                            <a:schemeClr val="bg1"/>
                          </a:solidFill>
                          <a:latin typeface="+mj-lt"/>
                          <a:ea typeface="Calibri"/>
                          <a:cs typeface="Times New Roman"/>
                        </a:rPr>
                        <a:t>discover</a:t>
                      </a:r>
                      <a:r>
                        <a:rPr lang="en-US" sz="1200" baseline="0" dirty="0" smtClean="0">
                          <a:solidFill>
                            <a:schemeClr val="bg1"/>
                          </a:solidFill>
                          <a:latin typeface="+mj-lt"/>
                          <a:ea typeface="Calibri"/>
                          <a:cs typeface="Times New Roman"/>
                        </a:rPr>
                        <a:t> </a:t>
                      </a:r>
                      <a:r>
                        <a:rPr lang="en-US" sz="1200" dirty="0" smtClean="0">
                          <a:solidFill>
                            <a:schemeClr val="bg1"/>
                          </a:solidFill>
                          <a:latin typeface="+mj-lt"/>
                          <a:ea typeface="Calibri"/>
                          <a:cs typeface="Times New Roman"/>
                        </a:rPr>
                        <a:t>and </a:t>
                      </a:r>
                      <a:r>
                        <a:rPr lang="en-US" sz="1200" dirty="0">
                          <a:solidFill>
                            <a:schemeClr val="bg1"/>
                          </a:solidFill>
                          <a:latin typeface="+mj-lt"/>
                          <a:ea typeface="Calibri"/>
                          <a:cs typeface="Times New Roman"/>
                        </a:rPr>
                        <a:t>construct knowledge</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689542">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Covering material</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Specified learning results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smtClean="0">
                          <a:solidFill>
                            <a:schemeClr val="bg1"/>
                          </a:solidFill>
                          <a:latin typeface="+mj-lt"/>
                          <a:ea typeface="Calibri"/>
                          <a:cs typeface="Times New Roman"/>
                        </a:rPr>
                        <a:t>Co-determine</a:t>
                      </a:r>
                      <a:r>
                        <a:rPr lang="en-US" sz="1200" baseline="0" dirty="0" smtClean="0">
                          <a:solidFill>
                            <a:schemeClr val="bg1"/>
                          </a:solidFill>
                          <a:latin typeface="+mj-lt"/>
                          <a:ea typeface="Calibri"/>
                          <a:cs typeface="Times New Roman"/>
                        </a:rPr>
                        <a:t> </a:t>
                      </a:r>
                      <a:r>
                        <a:rPr lang="en-US" sz="1200" dirty="0" smtClean="0">
                          <a:solidFill>
                            <a:schemeClr val="bg1"/>
                          </a:solidFill>
                          <a:latin typeface="+mj-lt"/>
                          <a:ea typeface="Calibri"/>
                          <a:cs typeface="Times New Roman"/>
                        </a:rPr>
                        <a:t>the </a:t>
                      </a:r>
                      <a:r>
                        <a:rPr lang="en-US" sz="1200" dirty="0">
                          <a:solidFill>
                            <a:schemeClr val="bg1"/>
                          </a:solidFill>
                          <a:latin typeface="+mj-lt"/>
                          <a:ea typeface="Calibri"/>
                          <a:cs typeface="Times New Roman"/>
                        </a:rPr>
                        <a:t>learning outcomes and </a:t>
                      </a:r>
                      <a:r>
                        <a:rPr lang="en-US" sz="1200" dirty="0" smtClean="0">
                          <a:solidFill>
                            <a:schemeClr val="bg1"/>
                          </a:solidFill>
                          <a:latin typeface="+mj-lt"/>
                          <a:ea typeface="Calibri"/>
                          <a:cs typeface="Times New Roman"/>
                        </a:rPr>
                        <a:t>collaborate</a:t>
                      </a:r>
                      <a:r>
                        <a:rPr lang="en-US" sz="1200" baseline="0" dirty="0" smtClean="0">
                          <a:solidFill>
                            <a:schemeClr val="bg1"/>
                          </a:solidFill>
                          <a:latin typeface="+mj-lt"/>
                          <a:ea typeface="Calibri"/>
                          <a:cs typeface="Times New Roman"/>
                        </a:rPr>
                        <a:t> </a:t>
                      </a:r>
                      <a:r>
                        <a:rPr lang="en-US" sz="1200" dirty="0" smtClean="0">
                          <a:solidFill>
                            <a:schemeClr val="bg1"/>
                          </a:solidFill>
                          <a:latin typeface="+mj-lt"/>
                          <a:ea typeface="Calibri"/>
                          <a:cs typeface="Times New Roman"/>
                        </a:rPr>
                        <a:t>in </a:t>
                      </a:r>
                      <a:r>
                        <a:rPr lang="en-US" sz="1200" dirty="0">
                          <a:solidFill>
                            <a:schemeClr val="bg1"/>
                          </a:solidFill>
                          <a:latin typeface="+mj-lt"/>
                          <a:ea typeface="Calibri"/>
                          <a:cs typeface="Times New Roman"/>
                        </a:rPr>
                        <a:t>the modes of </a:t>
                      </a:r>
                      <a:r>
                        <a:rPr lang="en-US" sz="1200" dirty="0" smtClean="0">
                          <a:solidFill>
                            <a:schemeClr val="bg1"/>
                          </a:solidFill>
                          <a:latin typeface="+mj-lt"/>
                          <a:ea typeface="Calibri"/>
                          <a:cs typeface="Times New Roman"/>
                        </a:rPr>
                        <a:t>instruction and assessment</a:t>
                      </a:r>
                      <a:endParaRPr lang="en-US" sz="1200" dirty="0">
                        <a:solidFill>
                          <a:schemeClr val="bg1"/>
                        </a:solidFill>
                        <a:latin typeface="+mj-lt"/>
                        <a:ea typeface="Calibri"/>
                        <a:cs typeface="Times New Roma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689542">
                <a:tc>
                  <a:txBody>
                    <a:bodyPr/>
                    <a:lstStyle/>
                    <a:p>
                      <a:pPr marL="0" marR="0">
                        <a:lnSpc>
                          <a:spcPct val="115000"/>
                        </a:lnSpc>
                        <a:spcBef>
                          <a:spcPts val="0"/>
                        </a:spcBef>
                        <a:spcAft>
                          <a:spcPts val="0"/>
                        </a:spcAft>
                      </a:pPr>
                      <a:r>
                        <a:rPr lang="en-US" sz="1200">
                          <a:solidFill>
                            <a:schemeClr val="bg1"/>
                          </a:solidFill>
                          <a:latin typeface="+mj-lt"/>
                          <a:ea typeface="Calibri"/>
                          <a:cs typeface="Times New Roman"/>
                        </a:rPr>
                        <a:t>End-of-course assessment</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Pre/during/post assessment</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Students </a:t>
                      </a:r>
                      <a:r>
                        <a:rPr lang="en-US" sz="1200" dirty="0" smtClean="0">
                          <a:solidFill>
                            <a:schemeClr val="bg1"/>
                          </a:solidFill>
                          <a:latin typeface="+mj-lt"/>
                          <a:ea typeface="Calibri"/>
                          <a:cs typeface="Times New Roman"/>
                        </a:rPr>
                        <a:t>and community partners collaborate in </a:t>
                      </a:r>
                      <a:r>
                        <a:rPr lang="en-US" sz="1200" dirty="0">
                          <a:solidFill>
                            <a:schemeClr val="bg1"/>
                          </a:solidFill>
                          <a:latin typeface="+mj-lt"/>
                          <a:ea typeface="Calibri"/>
                          <a:cs typeface="Times New Roman"/>
                        </a:rPr>
                        <a:t>formative and summative assessments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919389">
                <a:tc>
                  <a:txBody>
                    <a:bodyPr/>
                    <a:lstStyle/>
                    <a:p>
                      <a:pPr marL="0" marR="0">
                        <a:lnSpc>
                          <a:spcPct val="115000"/>
                        </a:lnSpc>
                        <a:spcBef>
                          <a:spcPts val="0"/>
                        </a:spcBef>
                        <a:spcAft>
                          <a:spcPts val="0"/>
                        </a:spcAft>
                      </a:pPr>
                      <a:r>
                        <a:rPr lang="en-US" sz="1200">
                          <a:solidFill>
                            <a:schemeClr val="bg1"/>
                          </a:solidFill>
                          <a:latin typeface="+mj-lt"/>
                          <a:ea typeface="Calibri"/>
                          <a:cs typeface="Times New Roman"/>
                        </a:rPr>
                        <a:t>Faculty are primarily lecturers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Faculty are primarily designers of learning methods and environments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kern="1200" dirty="0" smtClean="0">
                          <a:solidFill>
                            <a:schemeClr val="bg1"/>
                          </a:solidFill>
                          <a:latin typeface="+mj-lt"/>
                          <a:ea typeface="+mn-ea"/>
                          <a:cs typeface="+mn-cs"/>
                        </a:rPr>
                        <a:t>Faculty in collaboration with students  and community partners determine learning methods and create learning environments</a:t>
                      </a:r>
                      <a:endParaRPr lang="en-US" sz="1200" dirty="0">
                        <a:solidFill>
                          <a:schemeClr val="bg1"/>
                        </a:solidFill>
                        <a:latin typeface="+mj-lt"/>
                        <a:ea typeface="Calibri"/>
                        <a:cs typeface="Times New Roma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689542">
                <a:tc>
                  <a:txBody>
                    <a:bodyPr/>
                    <a:lstStyle/>
                    <a:p>
                      <a:pPr marL="0" marR="0">
                        <a:lnSpc>
                          <a:spcPct val="115000"/>
                        </a:lnSpc>
                        <a:spcBef>
                          <a:spcPts val="0"/>
                        </a:spcBef>
                        <a:spcAft>
                          <a:spcPts val="0"/>
                        </a:spcAft>
                      </a:pPr>
                      <a:r>
                        <a:rPr lang="en-US" sz="1200">
                          <a:solidFill>
                            <a:schemeClr val="bg1"/>
                          </a:solidFill>
                          <a:latin typeface="+mj-lt"/>
                          <a:ea typeface="Calibri"/>
                          <a:cs typeface="Times New Roman"/>
                        </a:rPr>
                        <a:t>Teachers classify and sort students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a:solidFill>
                            <a:schemeClr val="bg1"/>
                          </a:solidFill>
                          <a:latin typeface="+mj-lt"/>
                          <a:ea typeface="Calibri"/>
                          <a:cs typeface="Times New Roman"/>
                        </a:rPr>
                        <a:t>Teachers develop every students’ competencies and talents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nSpc>
                          <a:spcPct val="115000"/>
                        </a:lnSpc>
                        <a:spcBef>
                          <a:spcPts val="0"/>
                        </a:spcBef>
                        <a:spcAft>
                          <a:spcPts val="0"/>
                        </a:spcAft>
                      </a:pPr>
                      <a:r>
                        <a:rPr lang="en-US" sz="1200" dirty="0">
                          <a:solidFill>
                            <a:schemeClr val="bg1"/>
                          </a:solidFill>
                          <a:latin typeface="+mj-lt"/>
                          <a:ea typeface="Calibri"/>
                          <a:cs typeface="Times New Roman"/>
                        </a:rPr>
                        <a:t>Teachers and students </a:t>
                      </a:r>
                      <a:r>
                        <a:rPr lang="en-US" sz="1200" dirty="0" smtClean="0">
                          <a:solidFill>
                            <a:schemeClr val="bg1"/>
                          </a:solidFill>
                          <a:latin typeface="+mj-lt"/>
                          <a:ea typeface="Calibri"/>
                          <a:cs typeface="Times New Roman"/>
                        </a:rPr>
                        <a:t>and community partners together </a:t>
                      </a:r>
                      <a:r>
                        <a:rPr lang="en-US" sz="1200" dirty="0">
                          <a:solidFill>
                            <a:schemeClr val="bg1"/>
                          </a:solidFill>
                          <a:latin typeface="+mj-lt"/>
                          <a:ea typeface="Calibri"/>
                          <a:cs typeface="Times New Roman"/>
                        </a:rPr>
                        <a:t>enhance students’ competencies and talents</a:t>
                      </a: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
        <p:nvSpPr>
          <p:cNvPr id="696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52400"/>
          <a:ext cx="8839201" cy="7007512"/>
        </p:xfrm>
        <a:graphic>
          <a:graphicData uri="http://schemas.openxmlformats.org/drawingml/2006/table">
            <a:tbl>
              <a:tblPr/>
              <a:tblGrid>
                <a:gridCol w="2920885"/>
                <a:gridCol w="2959158"/>
                <a:gridCol w="2959158"/>
              </a:tblGrid>
              <a:tr h="344905">
                <a:tc>
                  <a:txBody>
                    <a:bodyPr/>
                    <a:lstStyle/>
                    <a:p>
                      <a:pPr marL="0" marR="0">
                        <a:lnSpc>
                          <a:spcPct val="115000"/>
                        </a:lnSpc>
                        <a:spcBef>
                          <a:spcPts val="0"/>
                        </a:spcBef>
                        <a:spcAft>
                          <a:spcPts val="0"/>
                        </a:spcAft>
                      </a:pP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ct val="115000"/>
                        </a:lnSpc>
                        <a:spcBef>
                          <a:spcPts val="0"/>
                        </a:spcBef>
                        <a:spcAft>
                          <a:spcPts val="0"/>
                        </a:spcAft>
                      </a:pPr>
                      <a:r>
                        <a:rPr lang="en-US" sz="1800" b="1" dirty="0" smtClean="0">
                          <a:solidFill>
                            <a:schemeClr val="bg1"/>
                          </a:solidFill>
                          <a:latin typeface="Times New Roman"/>
                          <a:ea typeface="Times New Roman"/>
                          <a:cs typeface="Calibri"/>
                        </a:rPr>
                        <a:t>Instructional Paradigm</a:t>
                      </a:r>
                      <a:endParaRPr lang="en-US" sz="1800" dirty="0">
                        <a:solidFill>
                          <a:schemeClr val="bg1"/>
                        </a:solidFill>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ct val="115000"/>
                        </a:lnSpc>
                        <a:spcBef>
                          <a:spcPts val="0"/>
                        </a:spcBef>
                        <a:spcAft>
                          <a:spcPts val="0"/>
                        </a:spcAft>
                      </a:pPr>
                      <a:r>
                        <a:rPr lang="en-US" sz="1800" b="1" dirty="0" smtClean="0">
                          <a:solidFill>
                            <a:schemeClr val="bg1"/>
                          </a:solidFill>
                          <a:latin typeface="Times New Roman"/>
                          <a:ea typeface="Times New Roman"/>
                          <a:cs typeface="Calibri"/>
                        </a:rPr>
                        <a:t>Collaborative Paradigm</a:t>
                      </a:r>
                      <a:endParaRPr lang="en-US" sz="1800" dirty="0">
                        <a:solidFill>
                          <a:schemeClr val="bg1"/>
                        </a:solidFill>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44905">
                <a:tc rowSpan="5">
                  <a:txBody>
                    <a:bodyPr/>
                    <a:lstStyle/>
                    <a:p>
                      <a:pPr marL="0" marR="0">
                        <a:lnSpc>
                          <a:spcPct val="115000"/>
                        </a:lnSpc>
                        <a:spcBef>
                          <a:spcPts val="0"/>
                        </a:spcBef>
                        <a:spcAft>
                          <a:spcPts val="0"/>
                        </a:spcAft>
                      </a:pPr>
                      <a:r>
                        <a:rPr lang="en-US" sz="1800" b="1" dirty="0">
                          <a:latin typeface="Times New Roman"/>
                          <a:ea typeface="Times New Roman"/>
                          <a:cs typeface="Calibri"/>
                        </a:rPr>
                        <a:t>Implications for </a:t>
                      </a:r>
                      <a:r>
                        <a:rPr lang="en-US" sz="1800" b="1" dirty="0" smtClean="0">
                          <a:latin typeface="Times New Roman"/>
                          <a:ea typeface="Times New Roman"/>
                          <a:cs typeface="Calibri"/>
                        </a:rPr>
                        <a:t>Faculty, Students, and Institutions</a:t>
                      </a:r>
                      <a:endParaRPr lang="en-US" sz="1800" dirty="0">
                        <a:latin typeface="Calibri"/>
                        <a:ea typeface="Times New Roman"/>
                        <a:cs typeface="Calibri"/>
                      </a:endParaRPr>
                    </a:p>
                  </a:txBody>
                  <a:tcPr marL="64787" marR="64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a:ea typeface="Times New Roman"/>
                          <a:cs typeface="Calibri"/>
                        </a:rPr>
                        <a:t>Student as knowledge consumer</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a:ea typeface="Times New Roman"/>
                          <a:cs typeface="Calibri"/>
                        </a:rPr>
                        <a:t>Student as knowledge </a:t>
                      </a:r>
                      <a:r>
                        <a:rPr lang="en-US" sz="1800" dirty="0" smtClean="0">
                          <a:latin typeface="Times New Roman"/>
                          <a:ea typeface="Times New Roman"/>
                          <a:cs typeface="Calibri"/>
                        </a:rPr>
                        <a:t>producer, co-creator.</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811">
                <a:tc vMerge="1">
                  <a:txBody>
                    <a:bodyPr/>
                    <a:lstStyle/>
                    <a:p>
                      <a:endParaRPr lang="en-US"/>
                    </a:p>
                  </a:txBody>
                  <a:tcPr/>
                </a:tc>
                <a:tc>
                  <a:txBody>
                    <a:bodyPr/>
                    <a:lstStyle/>
                    <a:p>
                      <a:pPr marL="0" marR="0">
                        <a:lnSpc>
                          <a:spcPct val="115000"/>
                        </a:lnSpc>
                        <a:spcBef>
                          <a:spcPts val="0"/>
                        </a:spcBef>
                        <a:spcAft>
                          <a:spcPts val="0"/>
                        </a:spcAft>
                      </a:pPr>
                      <a:r>
                        <a:rPr lang="en-US" sz="1800" dirty="0">
                          <a:latin typeface="Times New Roman"/>
                          <a:ea typeface="Times New Roman"/>
                          <a:cs typeface="Calibri"/>
                        </a:rPr>
                        <a:t>Knowledge is rational, analytic, positivist</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a:ea typeface="Times New Roman"/>
                          <a:cs typeface="Calibri"/>
                        </a:rPr>
                        <a:t>Knowledge is relational, contextual, socially </a:t>
                      </a:r>
                      <a:r>
                        <a:rPr lang="en-US" sz="1800" dirty="0" smtClean="0">
                          <a:latin typeface="Times New Roman"/>
                          <a:ea typeface="Times New Roman"/>
                          <a:cs typeface="Calibri"/>
                        </a:rPr>
                        <a:t>constructed.</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811">
                <a:tc vMerge="1">
                  <a:txBody>
                    <a:bodyPr/>
                    <a:lstStyle/>
                    <a:p>
                      <a:endParaRPr lang="en-US"/>
                    </a:p>
                  </a:txBody>
                  <a:tcPr/>
                </a:tc>
                <a:tc>
                  <a:txBody>
                    <a:bodyPr/>
                    <a:lstStyle/>
                    <a:p>
                      <a:pPr marL="0" marR="0">
                        <a:lnSpc>
                          <a:spcPct val="115000"/>
                        </a:lnSpc>
                        <a:spcBef>
                          <a:spcPts val="0"/>
                        </a:spcBef>
                        <a:spcAft>
                          <a:spcPts val="0"/>
                        </a:spcAft>
                      </a:pPr>
                      <a:r>
                        <a:rPr lang="en-US" sz="1800" dirty="0">
                          <a:latin typeface="Times New Roman"/>
                          <a:ea typeface="Times New Roman"/>
                          <a:cs typeface="Calibri"/>
                        </a:rPr>
                        <a:t>Instruction is passive, rote, disengaged</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Times New Roman"/>
                          <a:ea typeface="Times New Roman"/>
                          <a:cs typeface="Calibri"/>
                        </a:rPr>
                        <a:t>Learning is active, collaborative, experiential</a:t>
                      </a:r>
                      <a:endParaRPr lang="en-US" sz="180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811">
                <a:tc vMerge="1">
                  <a:txBody>
                    <a:bodyPr/>
                    <a:lstStyle/>
                    <a:p>
                      <a:pPr marL="0" marR="0">
                        <a:lnSpc>
                          <a:spcPct val="115000"/>
                        </a:lnSpc>
                        <a:spcBef>
                          <a:spcPts val="0"/>
                        </a:spcBef>
                        <a:spcAft>
                          <a:spcPts val="0"/>
                        </a:spcAft>
                      </a:pPr>
                      <a:endParaRPr lang="en-US" sz="1800" dirty="0">
                        <a:latin typeface="Calibri"/>
                        <a:ea typeface="Times New Roman"/>
                        <a:cs typeface="Calibri"/>
                      </a:endParaRPr>
                    </a:p>
                  </a:txBody>
                  <a:tcPr marL="64787" marR="64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a:ea typeface="Times New Roman"/>
                          <a:cs typeface="Calibri"/>
                        </a:rPr>
                        <a:t>Expert generation and application of knowledge</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a:ea typeface="Times New Roman"/>
                          <a:cs typeface="Calibri"/>
                        </a:rPr>
                        <a:t>Collaborative and reciprocal knowledge production and </a:t>
                      </a:r>
                      <a:r>
                        <a:rPr lang="en-US" sz="1800" dirty="0" smtClean="0">
                          <a:latin typeface="Times New Roman"/>
                          <a:ea typeface="Times New Roman"/>
                          <a:cs typeface="Calibri"/>
                        </a:rPr>
                        <a:t>use.</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9052">
                <a:tc vMerge="1">
                  <a:txBody>
                    <a:bodyPr/>
                    <a:lstStyle/>
                    <a:p>
                      <a:endParaRPr lang="en-US"/>
                    </a:p>
                  </a:txBody>
                  <a:tcPr/>
                </a:tc>
                <a:tc>
                  <a:txBody>
                    <a:bodyPr/>
                    <a:lstStyle/>
                    <a:p>
                      <a:pPr marL="0" marR="0">
                        <a:lnSpc>
                          <a:spcPct val="115000"/>
                        </a:lnSpc>
                        <a:spcBef>
                          <a:spcPts val="0"/>
                        </a:spcBef>
                        <a:spcAft>
                          <a:spcPts val="0"/>
                        </a:spcAft>
                      </a:pPr>
                      <a:r>
                        <a:rPr lang="en-US" sz="1800" dirty="0">
                          <a:latin typeface="Times New Roman"/>
                          <a:ea typeface="Times New Roman"/>
                          <a:cs typeface="Calibri"/>
                        </a:rPr>
                        <a:t>Traditional knowledge generation- the dominant position in the academy that all valid knowledge is rational, analytic, and positivist (pure, disciplinary, homogeneous, expert-led, supply-driven, hierarchical, peer reviewed, and almost exclusively university-based.</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Times New Roman"/>
                          <a:ea typeface="Times New Roman"/>
                          <a:cs typeface="Calibri"/>
                        </a:rPr>
                        <a:t>Engaged knowledge generation - problem-centered, trans-disciplinary, heterogeneous, hybrid, demand-driven, entrepreneurial, network-embedded etc..(Gibbons, 1994)</a:t>
                      </a:r>
                      <a:endParaRPr lang="en-US" sz="1800" dirty="0">
                        <a:latin typeface="Calibri"/>
                        <a:ea typeface="Times New Roman"/>
                        <a:cs typeface="Calibri"/>
                      </a:endParaRPr>
                    </a:p>
                  </a:txBody>
                  <a:tcPr marL="64787" marR="64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5"/>
            <a:r>
              <a:rPr lang="en-US" sz="2800" dirty="0" smtClean="0"/>
              <a:t>Students As Colleagues: Expanding the Circle of Service-Learning </a:t>
            </a:r>
            <a:r>
              <a:rPr lang="en-US" sz="2800" dirty="0" smtClean="0"/>
              <a:t>Leadership (2006)</a:t>
            </a:r>
            <a:r>
              <a:rPr lang="en-US" sz="2800" i="1" dirty="0" smtClean="0"/>
              <a:t> Edited by Edward Zlotkowski, Nicholas V. Longo, and James R. Williams</a:t>
            </a:r>
            <a:r>
              <a:rPr lang="en-US" sz="2800" dirty="0" smtClean="0"/>
              <a:t>.</a:t>
            </a:r>
          </a:p>
          <a:p>
            <a:pPr lvl="5">
              <a:buNone/>
            </a:pPr>
            <a:endParaRPr lang="en-US" sz="2800" dirty="0" smtClean="0"/>
          </a:p>
          <a:p>
            <a:pPr lvl="5"/>
            <a:r>
              <a:rPr lang="en-US" sz="2800" i="1" dirty="0" smtClean="0"/>
              <a:t>From Command to Community: A New Approach to Leadership Education in Colleges and Universities</a:t>
            </a:r>
            <a:r>
              <a:rPr lang="en-US" sz="2800" dirty="0" smtClean="0"/>
              <a:t>. Ed. Cynthia Gibson and Nicholas Longo. New England University Press, 2011.</a:t>
            </a:r>
            <a:endParaRPr lang="en-US" sz="2800" dirty="0"/>
          </a:p>
        </p:txBody>
      </p:sp>
      <p:pic>
        <p:nvPicPr>
          <p:cNvPr id="4" name="Picture 2"/>
          <p:cNvPicPr>
            <a:picLocks noChangeAspect="1" noChangeArrowheads="1"/>
          </p:cNvPicPr>
          <p:nvPr/>
        </p:nvPicPr>
        <p:blipFill>
          <a:blip r:embed="rId3" cstate="print"/>
          <a:srcRect/>
          <a:stretch>
            <a:fillRect/>
          </a:stretch>
        </p:blipFill>
        <p:spPr bwMode="auto">
          <a:xfrm>
            <a:off x="838200" y="914400"/>
            <a:ext cx="1714500" cy="2419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algn="ctr"/>
            <a:r>
              <a:rPr lang="en-US" sz="3200" dirty="0" smtClean="0">
                <a:solidFill>
                  <a:schemeClr val="tx1"/>
                </a:solidFill>
              </a:rPr>
              <a:t>Carnegie Elective Classification – </a:t>
            </a:r>
            <a:br>
              <a:rPr lang="en-US" sz="3200" dirty="0" smtClean="0">
                <a:solidFill>
                  <a:schemeClr val="tx1"/>
                </a:solidFill>
              </a:rPr>
            </a:br>
            <a:r>
              <a:rPr lang="en-US" sz="3200" b="1" dirty="0" smtClean="0">
                <a:solidFill>
                  <a:schemeClr val="tx1"/>
                </a:solidFill>
              </a:rPr>
              <a:t>Community Engagement</a:t>
            </a:r>
          </a:p>
        </p:txBody>
      </p:sp>
      <p:sp>
        <p:nvSpPr>
          <p:cNvPr id="5124" name="Rectangle 3"/>
          <p:cNvSpPr>
            <a:spLocks noGrp="1" noChangeArrowheads="1"/>
          </p:cNvSpPr>
          <p:nvPr>
            <p:ph type="body" idx="1"/>
          </p:nvPr>
        </p:nvSpPr>
        <p:spPr>
          <a:xfrm>
            <a:off x="685800" y="1752600"/>
            <a:ext cx="7772400" cy="4114800"/>
          </a:xfrm>
        </p:spPr>
        <p:txBody>
          <a:bodyPr/>
          <a:lstStyle/>
          <a:p>
            <a:pPr algn="ctr">
              <a:buFont typeface="Monotype Sorts"/>
              <a:buNone/>
            </a:pPr>
            <a:r>
              <a:rPr lang="en-US" u="sng" dirty="0" smtClean="0"/>
              <a:t>Central definition   </a:t>
            </a:r>
          </a:p>
          <a:p>
            <a:pPr>
              <a:buFont typeface="Monotype Sorts"/>
              <a:buNone/>
            </a:pPr>
            <a:r>
              <a:rPr lang="en-US" dirty="0" smtClean="0">
                <a:solidFill>
                  <a:schemeClr val="tx1"/>
                </a:solidFill>
              </a:rPr>
              <a:t>   “Community Engagement  describes the collaboration between higher education institutions and their larger communities (local, regional/state, national, global) for the mutually beneficial exchange of knowledge and resources in a context of partnership and reciprocity.”</a:t>
            </a:r>
          </a:p>
          <a:p>
            <a:endParaRPr lang="en-US" sz="3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lstStyle/>
          <a:p>
            <a:pPr>
              <a:buNone/>
            </a:pPr>
            <a:r>
              <a:rPr lang="en-US" dirty="0" smtClean="0"/>
              <a:t>   “</a:t>
            </a:r>
            <a:r>
              <a:rPr lang="en-US" dirty="0" smtClean="0"/>
              <a:t>The Students of Color Committee here would like to support their position that engaged faculty help to enhance diversity - from being minorities themselves to attracting minority students to study at the university- with some articles that point to compelling cases or statistics. Do you have any suggestions re: such articles or ideas about where they should look/who they might ask?”</a:t>
            </a:r>
            <a:endParaRPr lang="en-US" dirty="0"/>
          </a:p>
        </p:txBody>
      </p:sp>
      <p:sp>
        <p:nvSpPr>
          <p:cNvPr id="4097" name="Rectangle 1"/>
          <p:cNvSpPr>
            <a:spLocks noChangeArrowheads="1"/>
          </p:cNvSpPr>
          <p:nvPr/>
        </p:nvSpPr>
        <p:spPr bwMode="auto">
          <a:xfrm>
            <a:off x="0" y="97795"/>
            <a:ext cx="243978"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dirty="0" smtClean="0"/>
              <a:t>	“For the sake of creating new knowledge, what is the intellectual space for complementary epistemologies at Middlebury College?”</a:t>
            </a:r>
            <a:endParaRPr 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r>
              <a:rPr lang="en-US" dirty="0" smtClean="0"/>
              <a:t>I do participatory action research – is that valued by this university?”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553200"/>
          </a:xfrm>
        </p:spPr>
        <p:txBody>
          <a:bodyPr>
            <a:normAutofit fontScale="77500" lnSpcReduction="20000"/>
          </a:bodyPr>
          <a:lstStyle/>
          <a:p>
            <a:pPr>
              <a:buNone/>
            </a:pPr>
            <a:r>
              <a:rPr lang="en-US" sz="3400" dirty="0" smtClean="0"/>
              <a:t>    “</a:t>
            </a:r>
            <a:r>
              <a:rPr lang="en-US" sz="3400" dirty="0" smtClean="0"/>
              <a:t>My time as visiting scholar </a:t>
            </a:r>
            <a:r>
              <a:rPr lang="en-US" sz="3400" dirty="0" smtClean="0"/>
              <a:t>at </a:t>
            </a:r>
            <a:r>
              <a:rPr lang="en-US" sz="3400" dirty="0" smtClean="0"/>
              <a:t>MIT is coming to an end next January, and I am exploring a PhD program that gives me the opportunity to organize some of the ideas I have been working for a long time. </a:t>
            </a:r>
            <a:br>
              <a:rPr lang="en-US" sz="3400" dirty="0" smtClean="0"/>
            </a:br>
            <a:r>
              <a:rPr lang="en-US" sz="3400" dirty="0" smtClean="0"/>
              <a:t/>
            </a:r>
            <a:br>
              <a:rPr lang="en-US" sz="3400" dirty="0" smtClean="0"/>
            </a:br>
            <a:r>
              <a:rPr lang="en-US" sz="3400" dirty="0" smtClean="0"/>
              <a:t>I have an extensive experience working in processes of knowledge co-creation and innovation in communities and organizations in Latin America, more than 300 cases in 20 years, using approaches of reflective practice, facilitating processes of reframing and creativeness, before knowing the work of </a:t>
            </a:r>
            <a:r>
              <a:rPr lang="en-US" sz="3400" dirty="0" err="1" smtClean="0"/>
              <a:t>Schon</a:t>
            </a:r>
            <a:r>
              <a:rPr lang="en-US" sz="3400" dirty="0" smtClean="0"/>
              <a:t>. I have authored 3 books and co-authored two more.</a:t>
            </a:r>
          </a:p>
          <a:p>
            <a:pPr>
              <a:buNone/>
            </a:pPr>
            <a:r>
              <a:rPr lang="en-US" sz="3400" dirty="0" smtClean="0"/>
              <a:t/>
            </a:r>
            <a:br>
              <a:rPr lang="en-US" sz="3400" dirty="0" smtClean="0"/>
            </a:br>
            <a:r>
              <a:rPr lang="en-US" sz="3400" dirty="0" smtClean="0"/>
              <a:t>I have been here in MIT for 5 years working in the field of reflective practice, action research, practicum and innovation in communities.</a:t>
            </a:r>
            <a:br>
              <a:rPr lang="en-US" sz="3400" dirty="0" smtClean="0"/>
            </a:br>
            <a:r>
              <a:rPr lang="en-US" sz="3400" dirty="0" smtClean="0"/>
              <a:t/>
            </a:r>
            <a:br>
              <a:rPr lang="en-US" sz="3400" dirty="0" smtClean="0"/>
            </a:br>
            <a:r>
              <a:rPr lang="en-US" sz="3400" dirty="0" smtClean="0"/>
              <a:t>Could you suggest universities where I could find PhD programs for people like me with </a:t>
            </a:r>
            <a:r>
              <a:rPr lang="en-US" sz="3400" dirty="0" smtClean="0"/>
              <a:t>these </a:t>
            </a:r>
            <a:r>
              <a:rPr lang="en-US" sz="3400" dirty="0" smtClean="0"/>
              <a:t>kind of interests?”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553200"/>
          </a:xfrm>
        </p:spPr>
        <p:txBody>
          <a:bodyPr>
            <a:normAutofit fontScale="55000" lnSpcReduction="20000"/>
          </a:bodyPr>
          <a:lstStyle/>
          <a:p>
            <a:pPr>
              <a:buNone/>
            </a:pPr>
            <a:r>
              <a:rPr lang="en-US" dirty="0" smtClean="0"/>
              <a:t>       Antonio</a:t>
            </a:r>
            <a:r>
              <a:rPr lang="en-US" dirty="0" smtClean="0"/>
              <a:t>, A.L. (2002)Faculty of color reconsidered: reassessing contributions to scholarship. Journal of Higher Education.73.5 (Sept-Oct): p582(21).</a:t>
            </a:r>
            <a:br>
              <a:rPr lang="en-US" dirty="0" smtClean="0"/>
            </a:br>
            <a:r>
              <a:rPr lang="en-US" dirty="0" smtClean="0"/>
              <a:t/>
            </a:r>
            <a:br>
              <a:rPr lang="en-US" dirty="0" smtClean="0"/>
            </a:br>
            <a:r>
              <a:rPr lang="en-US" dirty="0" smtClean="0"/>
              <a:t>Gonzalez, K.P. and Padilla, R.V., Eds.(2008) Doing the Public Good: Latina/o Scholars Engage Civic Participation, Sterling, VA: Stylus.</a:t>
            </a:r>
            <a:br>
              <a:rPr lang="en-US" dirty="0" smtClean="0"/>
            </a:br>
            <a:r>
              <a:rPr lang="en-US" dirty="0" smtClean="0"/>
              <a:t/>
            </a:r>
            <a:br>
              <a:rPr lang="en-US" dirty="0" smtClean="0"/>
            </a:br>
            <a:r>
              <a:rPr lang="en-US" dirty="0" smtClean="0"/>
              <a:t>Hale, </a:t>
            </a:r>
            <a:r>
              <a:rPr lang="en-US" dirty="0" err="1" smtClean="0"/>
              <a:t>C.R.,Ed</a:t>
            </a:r>
            <a:r>
              <a:rPr lang="en-US" dirty="0" smtClean="0"/>
              <a:t>. 2008. Engaging Contradictions: Theory, Politics, and Methods of Activist Scholarship, Berkeley, CA: GAIA Books, Global, Area, and International Archive, University of California Press.</a:t>
            </a:r>
            <a:br>
              <a:rPr lang="en-US" dirty="0" smtClean="0"/>
            </a:br>
            <a:r>
              <a:rPr lang="en-US" dirty="0" smtClean="0"/>
              <a:t/>
            </a:r>
            <a:br>
              <a:rPr lang="en-US" dirty="0" smtClean="0"/>
            </a:br>
            <a:r>
              <a:rPr lang="en-US" dirty="0" smtClean="0"/>
              <a:t>hooks, b. 1994. Teaching to Transgress: Education as the Practice of Freedom. </a:t>
            </a:r>
            <a:r>
              <a:rPr lang="en-US" dirty="0" err="1" smtClean="0"/>
              <a:t>Routledge</a:t>
            </a:r>
            <a:r>
              <a:rPr lang="en-US" dirty="0" smtClean="0"/>
              <a:t>. </a:t>
            </a:r>
            <a:br>
              <a:rPr lang="en-US" dirty="0" smtClean="0"/>
            </a:br>
            <a:r>
              <a:rPr lang="en-US" dirty="0" smtClean="0"/>
              <a:t/>
            </a:r>
            <a:br>
              <a:rPr lang="en-US" dirty="0" smtClean="0"/>
            </a:br>
            <a:r>
              <a:rPr lang="en-US" dirty="0" smtClean="0"/>
              <a:t>Ibarra, R.A. 2001. Beyond Affirmative Action: Reframing the Context of Higher Education. University of Wisconsin Press. </a:t>
            </a:r>
            <a:br>
              <a:rPr lang="en-US" dirty="0" smtClean="0"/>
            </a:br>
            <a:r>
              <a:rPr lang="en-US" dirty="0" smtClean="0"/>
              <a:t/>
            </a:r>
            <a:br>
              <a:rPr lang="en-US" dirty="0" smtClean="0"/>
            </a:br>
            <a:r>
              <a:rPr lang="en-US" dirty="0" err="1" smtClean="0"/>
              <a:t>Rendón</a:t>
            </a:r>
            <a:r>
              <a:rPr lang="en-US" dirty="0" smtClean="0"/>
              <a:t>, L.I. (1992) From the Barrio to the Academy: Revelations of a Mexican American “Scholarship Girl.” In </a:t>
            </a:r>
            <a:r>
              <a:rPr lang="en-US" dirty="0" err="1" smtClean="0"/>
              <a:t>Zwerling</a:t>
            </a:r>
            <a:r>
              <a:rPr lang="en-US" dirty="0" smtClean="0"/>
              <a:t>, S.L. and London, H.B. eds. First Generation Students: Confronting the Cultural Issues. New Directions for Community Colleges, no. 80, winter. </a:t>
            </a:r>
            <a:r>
              <a:rPr lang="en-US" dirty="0" err="1" smtClean="0"/>
              <a:t>SanFrancisco</a:t>
            </a:r>
            <a:r>
              <a:rPr lang="en-US" dirty="0" smtClean="0"/>
              <a:t>: </a:t>
            </a:r>
            <a:r>
              <a:rPr lang="en-US" dirty="0" err="1" smtClean="0"/>
              <a:t>Jossey</a:t>
            </a:r>
            <a:r>
              <a:rPr lang="en-US" dirty="0" smtClean="0"/>
              <a:t>-Bass, p. 63.</a:t>
            </a:r>
            <a:br>
              <a:rPr lang="en-US" dirty="0" smtClean="0"/>
            </a:br>
            <a:r>
              <a:rPr lang="en-US" dirty="0" smtClean="0"/>
              <a:t/>
            </a:r>
            <a:br>
              <a:rPr lang="en-US" dirty="0" smtClean="0"/>
            </a:br>
            <a:r>
              <a:rPr lang="en-US" dirty="0" err="1" smtClean="0"/>
              <a:t>Rendon</a:t>
            </a:r>
            <a:r>
              <a:rPr lang="en-US" dirty="0" smtClean="0"/>
              <a:t>, L. 2008. </a:t>
            </a:r>
            <a:r>
              <a:rPr lang="en-US" dirty="0" err="1" smtClean="0"/>
              <a:t>Sentipensante</a:t>
            </a:r>
            <a:r>
              <a:rPr lang="en-US" dirty="0" smtClean="0"/>
              <a:t> Pedagogy: Educating for Wholeness, Social Justice and Liberation. Sterling, VA: Stylus Publishing. </a:t>
            </a:r>
            <a:br>
              <a:rPr lang="en-US" dirty="0" smtClean="0"/>
            </a:br>
            <a:r>
              <a:rPr lang="en-US" dirty="0" smtClean="0"/>
              <a:t/>
            </a:r>
            <a:br>
              <a:rPr lang="en-US" dirty="0" smtClean="0"/>
            </a:br>
            <a:r>
              <a:rPr lang="en-US" dirty="0" smtClean="0"/>
              <a:t>Rhoades, G. </a:t>
            </a:r>
            <a:r>
              <a:rPr lang="en-US" dirty="0" err="1" smtClean="0"/>
              <a:t>Kiyama</a:t>
            </a:r>
            <a:r>
              <a:rPr lang="en-US" dirty="0" smtClean="0"/>
              <a:t>, J.M., McCormick, R., and Quiroz, M. (2008) Local cosmopolitans and cosmopolitan locals: New models of professionals in the academy. The Review of Higher Education, 31, 2, 209-35.</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b="1" dirty="0" smtClean="0"/>
              <a:t>What Determines Faculty-Engaged Scholarship?</a:t>
            </a:r>
            <a:r>
              <a:rPr lang="en-US" sz="1600" dirty="0" smtClean="0"/>
              <a:t/>
            </a:r>
            <a:br>
              <a:rPr lang="en-US" sz="1600" dirty="0" smtClean="0"/>
            </a:br>
            <a:r>
              <a:rPr lang="en-US" sz="1600" i="1" dirty="0" smtClean="0"/>
              <a:t>Lori J. Vogelgesang, </a:t>
            </a:r>
            <a:r>
              <a:rPr lang="en-US" sz="1600" i="1" dirty="0" err="1" smtClean="0"/>
              <a:t>Nida</a:t>
            </a:r>
            <a:r>
              <a:rPr lang="en-US" sz="1600" i="1" dirty="0" smtClean="0"/>
              <a:t> Denson, and </a:t>
            </a:r>
            <a:r>
              <a:rPr lang="en-US" sz="1600" i="1" dirty="0" err="1" smtClean="0"/>
              <a:t>Uma</a:t>
            </a:r>
            <a:r>
              <a:rPr lang="en-US" sz="1600" i="1" dirty="0" smtClean="0"/>
              <a:t> M. </a:t>
            </a:r>
            <a:r>
              <a:rPr lang="en-US" sz="1600" i="1" dirty="0" err="1" smtClean="0"/>
              <a:t>Jayakumar</a:t>
            </a:r>
            <a:r>
              <a:rPr lang="en-US" sz="1600" i="1" dirty="0" smtClean="0"/>
              <a:t>.  The Review of Higher Education</a:t>
            </a:r>
            <a:r>
              <a:rPr lang="en-US" sz="1600" dirty="0" smtClean="0"/>
              <a:t/>
            </a:r>
            <a:br>
              <a:rPr lang="en-US" sz="1600" dirty="0" smtClean="0"/>
            </a:br>
            <a:r>
              <a:rPr lang="en-US" sz="1600" dirty="0" smtClean="0"/>
              <a:t>Summer 2010, Volume 33, No. 4, pp. 437–472</a:t>
            </a:r>
            <a:r>
              <a:rPr lang="en-US" sz="1400" dirty="0" smtClean="0"/>
              <a:t/>
            </a:r>
            <a:br>
              <a:rPr lang="en-US" sz="1400" dirty="0" smtClean="0"/>
            </a:br>
            <a:endParaRPr lang="en-US" sz="1400" dirty="0"/>
          </a:p>
        </p:txBody>
      </p:sp>
      <p:sp>
        <p:nvSpPr>
          <p:cNvPr id="3" name="Content Placeholder 2"/>
          <p:cNvSpPr>
            <a:spLocks noGrp="1"/>
          </p:cNvSpPr>
          <p:nvPr>
            <p:ph idx="1"/>
          </p:nvPr>
        </p:nvSpPr>
        <p:spPr>
          <a:xfrm>
            <a:off x="457200" y="1371600"/>
            <a:ext cx="8229600" cy="5410200"/>
          </a:xfrm>
        </p:spPr>
        <p:txBody>
          <a:bodyPr>
            <a:normAutofit fontScale="70000" lnSpcReduction="20000"/>
          </a:bodyPr>
          <a:lstStyle/>
          <a:p>
            <a:pPr>
              <a:buNone/>
            </a:pPr>
            <a:r>
              <a:rPr lang="en-US" sz="3400" dirty="0" smtClean="0"/>
              <a:t>     “Previous </a:t>
            </a:r>
            <a:r>
              <a:rPr lang="en-US" sz="3400" dirty="0" smtClean="0"/>
              <a:t>research has documented that women and faculty of color are more likely to engage in community-service-related behaviors, including advising student groups engaged in community service (Antonio, </a:t>
            </a:r>
            <a:r>
              <a:rPr lang="en-US" sz="3400" dirty="0" err="1" smtClean="0"/>
              <a:t>Astin</a:t>
            </a:r>
            <a:r>
              <a:rPr lang="en-US" sz="3400" dirty="0" smtClean="0"/>
              <a:t>, &amp; Cress, 2000; Baez, 2000). </a:t>
            </a:r>
            <a:r>
              <a:rPr lang="en-US" sz="3400" dirty="0" smtClean="0">
                <a:solidFill>
                  <a:srgbClr val="FFC000"/>
                </a:solidFill>
              </a:rPr>
              <a:t>Women and faculty of color are also more likely to cite such experiences as critical to their purpose in the academy </a:t>
            </a:r>
            <a:r>
              <a:rPr lang="en-US" sz="3400" dirty="0" smtClean="0"/>
              <a:t>(</a:t>
            </a:r>
            <a:r>
              <a:rPr lang="en-US" sz="3400" dirty="0" smtClean="0"/>
              <a:t>Thomas, 2001</a:t>
            </a:r>
            <a:r>
              <a:rPr lang="en-US" sz="3400" dirty="0" smtClean="0"/>
              <a:t>). While faculty of color may express strong commitments to their ethnic/ racial community, these commitments may often feel more like obligations considering how they detract from the kind of individual scholarly work that is rewarded in the professoriate (Tierney &amp; Bensimon, 1996; Turner, 2002; Turner &amp; Myers, 2000). This observation is a powerful example of how institutional values can shape faculty contributions to community. In the case of faculty of color, institutions are muting, instead of further enhancing, existing service-oriented values</a:t>
            </a:r>
            <a:r>
              <a:rPr lang="en-US" sz="3400" dirty="0" smtClean="0"/>
              <a:t>.”</a:t>
            </a:r>
            <a:endParaRPr lang="en-US" sz="3400"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243C75"/>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1954</TotalTime>
  <Words>1640</Words>
  <Application>Microsoft Office PowerPoint</Application>
  <PresentationFormat>On-screen Show (4:3)</PresentationFormat>
  <Paragraphs>127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Project Compass Learning Community Meeting</vt:lpstr>
      <vt:lpstr>Slide 2</vt:lpstr>
      <vt:lpstr>Carnegie Elective Classification –  Community Engagement</vt:lpstr>
      <vt:lpstr>Slide 4</vt:lpstr>
      <vt:lpstr>Slide 5</vt:lpstr>
      <vt:lpstr>Slide 6</vt:lpstr>
      <vt:lpstr>Slide 7</vt:lpstr>
      <vt:lpstr>Slide 8</vt:lpstr>
      <vt:lpstr>What Determines Faculty-Engaged Scholarship? Lori J. Vogelgesang, Nida Denson, and Uma M. Jayakumar.  The Review of Higher Education Summer 2010, Volume 33, No. 4, pp. 437–472 </vt:lpstr>
      <vt:lpstr>What Determines Faculty-Engaged Scholarship? Lori J. Vogelgesang, Nida Denson, and Uma M. Jayakumar.  The Review of Higher Education Summer 2010, Volume 33, No. 4, pp. 437–472 </vt:lpstr>
      <vt:lpstr>Slide 11</vt:lpstr>
      <vt:lpstr>Slide 12</vt:lpstr>
      <vt:lpstr>Slide 13</vt:lpstr>
      <vt:lpstr>Full Participation explores connecting, in a systemic way </vt:lpstr>
      <vt:lpstr> Data Points (There is a body of research for each data point): </vt:lpstr>
      <vt:lpstr>Slide 16</vt:lpstr>
      <vt:lpstr>The Learning Paradigm</vt:lpstr>
      <vt:lpstr>The Learning Paradigm</vt:lpstr>
      <vt:lpstr>Slide 19</vt:lpstr>
      <vt:lpstr>Slide 20</vt:lpstr>
      <vt:lpstr>Slide 21</vt:lpstr>
      <vt:lpstr>Slide 22</vt:lpstr>
      <vt:lpstr>Slide 23</vt:lpstr>
    </vt:vector>
  </TitlesOfParts>
  <Company>Umass/Boston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Saltmarsh</dc:creator>
  <cp:lastModifiedBy>John Saltmarsh</cp:lastModifiedBy>
  <cp:revision>9</cp:revision>
  <dcterms:created xsi:type="dcterms:W3CDTF">2010-09-23T12:41:08Z</dcterms:created>
  <dcterms:modified xsi:type="dcterms:W3CDTF">2010-11-07T12:43:53Z</dcterms:modified>
</cp:coreProperties>
</file>