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82" r:id="rId9"/>
    <p:sldId id="265" r:id="rId10"/>
    <p:sldId id="266" r:id="rId11"/>
    <p:sldId id="267"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84" r:id="rId26"/>
    <p:sldId id="283"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21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AA666D-CDF0-4B1E-B814-60EBAA534989}" type="doc">
      <dgm:prSet loTypeId="urn:microsoft.com/office/officeart/2005/8/layout/vList5" loCatId="list" qsTypeId="urn:microsoft.com/office/officeart/2005/8/quickstyle/simple3" qsCatId="simple" csTypeId="urn:microsoft.com/office/officeart/2005/8/colors/accent0_3" csCatId="mainScheme" phldr="1"/>
      <dgm:spPr/>
      <dgm:t>
        <a:bodyPr/>
        <a:lstStyle/>
        <a:p>
          <a:endParaRPr lang="es-MX"/>
        </a:p>
      </dgm:t>
    </dgm:pt>
    <dgm:pt modelId="{70AD45B2-417B-4D16-8758-3CDC14F7D206}">
      <dgm:prSet phldrT="[Texto]"/>
      <dgm:spPr/>
      <dgm:t>
        <a:bodyPr/>
        <a:lstStyle/>
        <a:p>
          <a:r>
            <a:rPr lang="es-MX" dirty="0" smtClean="0"/>
            <a:t>Zona de visión de distancia</a:t>
          </a:r>
          <a:endParaRPr lang="es-MX" dirty="0"/>
        </a:p>
      </dgm:t>
    </dgm:pt>
    <dgm:pt modelId="{F8C8BD67-CDB7-4045-8001-4A8D2428A36A}" type="parTrans" cxnId="{498E1AF5-ECE4-4C66-8492-01C4F94219C3}">
      <dgm:prSet/>
      <dgm:spPr/>
      <dgm:t>
        <a:bodyPr/>
        <a:lstStyle/>
        <a:p>
          <a:endParaRPr lang="es-MX"/>
        </a:p>
      </dgm:t>
    </dgm:pt>
    <dgm:pt modelId="{36C5DEF2-17BF-4CDC-9231-20640333081E}" type="sibTrans" cxnId="{498E1AF5-ECE4-4C66-8492-01C4F94219C3}">
      <dgm:prSet/>
      <dgm:spPr/>
      <dgm:t>
        <a:bodyPr/>
        <a:lstStyle/>
        <a:p>
          <a:endParaRPr lang="es-MX"/>
        </a:p>
      </dgm:t>
    </dgm:pt>
    <dgm:pt modelId="{4B380EDC-E228-46F4-B99E-C75940338A3B}">
      <dgm:prSet phldrT="[Texto]"/>
      <dgm:spPr/>
      <dgm:t>
        <a:bodyPr/>
        <a:lstStyle/>
        <a:p>
          <a:r>
            <a:rPr lang="es-MX" dirty="0" smtClean="0"/>
            <a:t>El paciente obtiene un campo visual angular de aprox. 170°</a:t>
          </a:r>
          <a:endParaRPr lang="es-MX" dirty="0"/>
        </a:p>
      </dgm:t>
    </dgm:pt>
    <dgm:pt modelId="{047AC30F-CE57-4766-8FAE-2015C3A67A77}" type="parTrans" cxnId="{26080518-29A0-4123-A515-0BE1060FCFDC}">
      <dgm:prSet/>
      <dgm:spPr/>
      <dgm:t>
        <a:bodyPr/>
        <a:lstStyle/>
        <a:p>
          <a:endParaRPr lang="es-MX"/>
        </a:p>
      </dgm:t>
    </dgm:pt>
    <dgm:pt modelId="{1BF02D95-6653-4B83-8658-5FE814F98CD3}" type="sibTrans" cxnId="{26080518-29A0-4123-A515-0BE1060FCFDC}">
      <dgm:prSet/>
      <dgm:spPr/>
      <dgm:t>
        <a:bodyPr/>
        <a:lstStyle/>
        <a:p>
          <a:endParaRPr lang="es-MX"/>
        </a:p>
      </dgm:t>
    </dgm:pt>
    <dgm:pt modelId="{E36E7CAF-744D-48B7-9643-2E6F00EC3B44}">
      <dgm:prSet phldrT="[Texto]"/>
      <dgm:spPr/>
      <dgm:t>
        <a:bodyPr/>
        <a:lstStyle/>
        <a:p>
          <a:r>
            <a:rPr lang="es-MX" dirty="0" smtClean="0"/>
            <a:t>Con una leve presencia de distorsión (</a:t>
          </a:r>
          <a:r>
            <a:rPr lang="es-MX" dirty="0" err="1" smtClean="0"/>
            <a:t>cil</a:t>
          </a:r>
          <a:r>
            <a:rPr lang="es-MX" dirty="0" smtClean="0"/>
            <a:t> 0.50)</a:t>
          </a:r>
          <a:endParaRPr lang="es-MX" dirty="0"/>
        </a:p>
      </dgm:t>
    </dgm:pt>
    <dgm:pt modelId="{59307C18-9038-492C-8C6C-C1887D5F105E}" type="parTrans" cxnId="{E6558D60-53DC-4D5D-B74D-477AA4B2B7AF}">
      <dgm:prSet/>
      <dgm:spPr/>
      <dgm:t>
        <a:bodyPr/>
        <a:lstStyle/>
        <a:p>
          <a:endParaRPr lang="es-MX"/>
        </a:p>
      </dgm:t>
    </dgm:pt>
    <dgm:pt modelId="{1A8960B0-2208-4048-BC1B-37F1262F8E23}" type="sibTrans" cxnId="{E6558D60-53DC-4D5D-B74D-477AA4B2B7AF}">
      <dgm:prSet/>
      <dgm:spPr/>
      <dgm:t>
        <a:bodyPr/>
        <a:lstStyle/>
        <a:p>
          <a:endParaRPr lang="es-MX"/>
        </a:p>
      </dgm:t>
    </dgm:pt>
    <dgm:pt modelId="{7BCFC247-CCC6-4695-85D0-B7BFA9405254}">
      <dgm:prSet phldrT="[Texto]"/>
      <dgm:spPr/>
      <dgm:t>
        <a:bodyPr/>
        <a:lstStyle/>
        <a:p>
          <a:r>
            <a:rPr lang="es-MX" dirty="0" smtClean="0"/>
            <a:t>Zona de visión intermedia</a:t>
          </a:r>
          <a:endParaRPr lang="es-MX" dirty="0"/>
        </a:p>
      </dgm:t>
    </dgm:pt>
    <dgm:pt modelId="{9EA241DD-F059-435F-A509-7E045B9AE3AB}" type="parTrans" cxnId="{65C87DFE-9025-48B7-B889-835CB831D145}">
      <dgm:prSet/>
      <dgm:spPr/>
      <dgm:t>
        <a:bodyPr/>
        <a:lstStyle/>
        <a:p>
          <a:endParaRPr lang="es-MX"/>
        </a:p>
      </dgm:t>
    </dgm:pt>
    <dgm:pt modelId="{9EE7DF0D-B008-4096-A590-D35FE845DD31}" type="sibTrans" cxnId="{65C87DFE-9025-48B7-B889-835CB831D145}">
      <dgm:prSet/>
      <dgm:spPr/>
      <dgm:t>
        <a:bodyPr/>
        <a:lstStyle/>
        <a:p>
          <a:endParaRPr lang="es-MX"/>
        </a:p>
      </dgm:t>
    </dgm:pt>
    <dgm:pt modelId="{3FB68F29-C499-4ED3-92B3-1545EEDA7014}">
      <dgm:prSet phldrT="[Texto]"/>
      <dgm:spPr/>
      <dgm:t>
        <a:bodyPr/>
        <a:lstStyle/>
        <a:p>
          <a:r>
            <a:rPr lang="es-MX" dirty="0" smtClean="0"/>
            <a:t> la zona de visión intermedia ideal en un progresivo es que sea lo mas ancha posible</a:t>
          </a:r>
          <a:endParaRPr lang="es-MX" dirty="0"/>
        </a:p>
      </dgm:t>
    </dgm:pt>
    <dgm:pt modelId="{CE4CAB63-5AD0-49FC-96D4-82192058767F}" type="parTrans" cxnId="{84726FB0-797B-47CE-95B1-C14A16B66CDF}">
      <dgm:prSet/>
      <dgm:spPr/>
      <dgm:t>
        <a:bodyPr/>
        <a:lstStyle/>
        <a:p>
          <a:endParaRPr lang="es-MX"/>
        </a:p>
      </dgm:t>
    </dgm:pt>
    <dgm:pt modelId="{17C72F22-0A70-474A-9F60-2CE6B4250D87}" type="sibTrans" cxnId="{84726FB0-797B-47CE-95B1-C14A16B66CDF}">
      <dgm:prSet/>
      <dgm:spPr/>
      <dgm:t>
        <a:bodyPr/>
        <a:lstStyle/>
        <a:p>
          <a:endParaRPr lang="es-MX"/>
        </a:p>
      </dgm:t>
    </dgm:pt>
    <dgm:pt modelId="{A73950B9-D683-4723-9116-8CADA95768F5}">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dirty="0" smtClean="0"/>
            <a:t>Zona de visión cercana</a:t>
          </a:r>
        </a:p>
        <a:p>
          <a:pPr defTabSz="1200150">
            <a:lnSpc>
              <a:spcPct val="90000"/>
            </a:lnSpc>
            <a:spcBef>
              <a:spcPct val="0"/>
            </a:spcBef>
            <a:spcAft>
              <a:spcPct val="35000"/>
            </a:spcAft>
          </a:pPr>
          <a:endParaRPr lang="es-MX" dirty="0"/>
        </a:p>
      </dgm:t>
    </dgm:pt>
    <dgm:pt modelId="{C3639AFA-20CC-491D-ADCF-071DE30268F2}" type="parTrans" cxnId="{0022257B-623B-42DE-85DD-9E7D9A7CB0C9}">
      <dgm:prSet/>
      <dgm:spPr/>
      <dgm:t>
        <a:bodyPr/>
        <a:lstStyle/>
        <a:p>
          <a:endParaRPr lang="es-MX"/>
        </a:p>
      </dgm:t>
    </dgm:pt>
    <dgm:pt modelId="{D2ABAF7F-256E-4186-9DE3-82C877780ECC}" type="sibTrans" cxnId="{0022257B-623B-42DE-85DD-9E7D9A7CB0C9}">
      <dgm:prSet/>
      <dgm:spPr/>
      <dgm:t>
        <a:bodyPr/>
        <a:lstStyle/>
        <a:p>
          <a:endParaRPr lang="es-MX"/>
        </a:p>
      </dgm:t>
    </dgm:pt>
    <dgm:pt modelId="{07AC5BB8-A024-4513-AF83-151EC42BA7F2}">
      <dgm:prSet phldrT="[Texto]"/>
      <dgm:spPr/>
      <dgm:t>
        <a:bodyPr/>
        <a:lstStyle/>
        <a:p>
          <a:r>
            <a:rPr lang="es-MX" dirty="0" smtClean="0"/>
            <a:t>Depende mucho del diseño de la zona intermedia </a:t>
          </a:r>
          <a:endParaRPr lang="es-MX" dirty="0"/>
        </a:p>
      </dgm:t>
    </dgm:pt>
    <dgm:pt modelId="{122BE4B3-80D3-46AB-B704-A28241656AC4}" type="parTrans" cxnId="{789F0AED-26B0-4212-8E8D-EE0CD81B11D3}">
      <dgm:prSet/>
      <dgm:spPr/>
      <dgm:t>
        <a:bodyPr/>
        <a:lstStyle/>
        <a:p>
          <a:endParaRPr lang="es-MX"/>
        </a:p>
      </dgm:t>
    </dgm:pt>
    <dgm:pt modelId="{9BF7A22F-9F7B-43EC-97F7-CE005122F8AC}" type="sibTrans" cxnId="{789F0AED-26B0-4212-8E8D-EE0CD81B11D3}">
      <dgm:prSet/>
      <dgm:spPr/>
      <dgm:t>
        <a:bodyPr/>
        <a:lstStyle/>
        <a:p>
          <a:endParaRPr lang="es-MX"/>
        </a:p>
      </dgm:t>
    </dgm:pt>
    <dgm:pt modelId="{77AA1806-2870-4B56-952F-2FDC4220D601}">
      <dgm:prSet phldrT="[Texto]"/>
      <dgm:spPr/>
      <dgm:t>
        <a:bodyPr/>
        <a:lstStyle/>
        <a:p>
          <a:r>
            <a:rPr lang="es-MX" dirty="0" smtClean="0"/>
            <a:t>Podemos conseguir progresivos que van desde 15 a 22 mm de ancho</a:t>
          </a:r>
          <a:endParaRPr lang="es-MX" dirty="0"/>
        </a:p>
      </dgm:t>
    </dgm:pt>
    <dgm:pt modelId="{3873034B-F7E7-43A9-A18B-DFBA268D35D4}" type="parTrans" cxnId="{7C790190-6E2E-47C1-9125-19294A489007}">
      <dgm:prSet/>
      <dgm:spPr/>
      <dgm:t>
        <a:bodyPr/>
        <a:lstStyle/>
        <a:p>
          <a:endParaRPr lang="es-MX"/>
        </a:p>
      </dgm:t>
    </dgm:pt>
    <dgm:pt modelId="{DF75AD43-10C1-4813-BBAA-74BB5439E619}" type="sibTrans" cxnId="{7C790190-6E2E-47C1-9125-19294A489007}">
      <dgm:prSet/>
      <dgm:spPr/>
      <dgm:t>
        <a:bodyPr/>
        <a:lstStyle/>
        <a:p>
          <a:endParaRPr lang="es-MX"/>
        </a:p>
      </dgm:t>
    </dgm:pt>
    <dgm:pt modelId="{D480C7F5-BE6E-48E9-B078-F64E34CBD060}">
      <dgm:prSet phldrT="[Texto]"/>
      <dgm:spPr/>
      <dgm:t>
        <a:bodyPr/>
        <a:lstStyle/>
        <a:p>
          <a:r>
            <a:rPr lang="es-MX" dirty="0" smtClean="0"/>
            <a:t>Zona de distorsión</a:t>
          </a:r>
          <a:endParaRPr lang="es-MX" dirty="0"/>
        </a:p>
      </dgm:t>
    </dgm:pt>
    <dgm:pt modelId="{67F5FA90-6DE8-42BF-8EAE-190D74E31741}" type="parTrans" cxnId="{43984646-E05F-4DE5-9954-587E8D128EE2}">
      <dgm:prSet/>
      <dgm:spPr/>
      <dgm:t>
        <a:bodyPr/>
        <a:lstStyle/>
        <a:p>
          <a:endParaRPr lang="es-MX"/>
        </a:p>
      </dgm:t>
    </dgm:pt>
    <dgm:pt modelId="{60A0F474-7B21-401F-B0CD-D65F7214D7A0}" type="sibTrans" cxnId="{43984646-E05F-4DE5-9954-587E8D128EE2}">
      <dgm:prSet/>
      <dgm:spPr/>
      <dgm:t>
        <a:bodyPr/>
        <a:lstStyle/>
        <a:p>
          <a:endParaRPr lang="es-MX"/>
        </a:p>
      </dgm:t>
    </dgm:pt>
    <dgm:pt modelId="{4EE16228-5868-4CF3-B13C-0ECD7558EE4C}">
      <dgm:prSet phldrT="[Texto]"/>
      <dgm:spPr/>
      <dgm:t>
        <a:bodyPr/>
        <a:lstStyle/>
        <a:p>
          <a:r>
            <a:rPr lang="es-MX" dirty="0" smtClean="0"/>
            <a:t> En estas zonas se presenta distorsión porque las curvas que hay son irregulares y equivalen a astigmatismos que van desde 0.50 a 3.50 dioptrías de cilindro</a:t>
          </a:r>
          <a:endParaRPr lang="es-MX" dirty="0"/>
        </a:p>
      </dgm:t>
    </dgm:pt>
    <dgm:pt modelId="{F7511E2D-C793-43C0-A9DB-79F910E2DAC1}" type="parTrans" cxnId="{994E1E8D-1E3C-4FBE-AF56-C28ACEB2666D}">
      <dgm:prSet/>
      <dgm:spPr/>
      <dgm:t>
        <a:bodyPr/>
        <a:lstStyle/>
        <a:p>
          <a:endParaRPr lang="es-MX"/>
        </a:p>
      </dgm:t>
    </dgm:pt>
    <dgm:pt modelId="{72D2F721-D6CF-44F9-B8B4-FF2BEF913244}" type="sibTrans" cxnId="{994E1E8D-1E3C-4FBE-AF56-C28ACEB2666D}">
      <dgm:prSet/>
      <dgm:spPr/>
      <dgm:t>
        <a:bodyPr/>
        <a:lstStyle/>
        <a:p>
          <a:endParaRPr lang="es-MX"/>
        </a:p>
      </dgm:t>
    </dgm:pt>
    <dgm:pt modelId="{C8DB4151-4D1E-42CB-A97B-941E70179C69}">
      <dgm:prSet phldrT="[Texto]"/>
      <dgm:spPr/>
      <dgm:t>
        <a:bodyPr/>
        <a:lstStyle/>
        <a:p>
          <a:r>
            <a:rPr lang="es-MX" dirty="0" smtClean="0"/>
            <a:t>También son conocidas como zonas de </a:t>
          </a:r>
          <a:r>
            <a:rPr lang="es-MX" dirty="0" err="1" smtClean="0"/>
            <a:t>aberracion</a:t>
          </a:r>
          <a:endParaRPr lang="es-MX" dirty="0"/>
        </a:p>
      </dgm:t>
    </dgm:pt>
    <dgm:pt modelId="{EB5E5B83-4D56-4A83-A320-137DDD90EEDF}" type="parTrans" cxnId="{C3E0B2F7-0A01-47D2-9AA1-45D72F004D41}">
      <dgm:prSet/>
      <dgm:spPr/>
      <dgm:t>
        <a:bodyPr/>
        <a:lstStyle/>
        <a:p>
          <a:endParaRPr lang="es-MX"/>
        </a:p>
      </dgm:t>
    </dgm:pt>
    <dgm:pt modelId="{0297791F-1A28-4006-B1EB-5A6CCC790398}" type="sibTrans" cxnId="{C3E0B2F7-0A01-47D2-9AA1-45D72F004D41}">
      <dgm:prSet/>
      <dgm:spPr/>
      <dgm:t>
        <a:bodyPr/>
        <a:lstStyle/>
        <a:p>
          <a:endParaRPr lang="es-MX"/>
        </a:p>
      </dgm:t>
    </dgm:pt>
    <dgm:pt modelId="{2B2FEAB6-017F-42F5-9C6E-20A2AFBA5976}" type="pres">
      <dgm:prSet presAssocID="{50AA666D-CDF0-4B1E-B814-60EBAA534989}" presName="Name0" presStyleCnt="0">
        <dgm:presLayoutVars>
          <dgm:dir/>
          <dgm:animLvl val="lvl"/>
          <dgm:resizeHandles val="exact"/>
        </dgm:presLayoutVars>
      </dgm:prSet>
      <dgm:spPr/>
      <dgm:t>
        <a:bodyPr/>
        <a:lstStyle/>
        <a:p>
          <a:endParaRPr lang="es-MX"/>
        </a:p>
      </dgm:t>
    </dgm:pt>
    <dgm:pt modelId="{1F7B5DE3-4064-4A15-B9CA-0AC077B772F6}" type="pres">
      <dgm:prSet presAssocID="{70AD45B2-417B-4D16-8758-3CDC14F7D206}" presName="linNode" presStyleCnt="0"/>
      <dgm:spPr/>
    </dgm:pt>
    <dgm:pt modelId="{3462F99E-EBF4-493B-B1FB-A4CFDC549E16}" type="pres">
      <dgm:prSet presAssocID="{70AD45B2-417B-4D16-8758-3CDC14F7D206}" presName="parentText" presStyleLbl="node1" presStyleIdx="0" presStyleCnt="4">
        <dgm:presLayoutVars>
          <dgm:chMax val="1"/>
          <dgm:bulletEnabled val="1"/>
        </dgm:presLayoutVars>
      </dgm:prSet>
      <dgm:spPr/>
      <dgm:t>
        <a:bodyPr/>
        <a:lstStyle/>
        <a:p>
          <a:endParaRPr lang="es-MX"/>
        </a:p>
      </dgm:t>
    </dgm:pt>
    <dgm:pt modelId="{7208DF06-D99C-4DE2-A4BD-AE652870565F}" type="pres">
      <dgm:prSet presAssocID="{70AD45B2-417B-4D16-8758-3CDC14F7D206}" presName="descendantText" presStyleLbl="alignAccFollowNode1" presStyleIdx="0" presStyleCnt="4">
        <dgm:presLayoutVars>
          <dgm:bulletEnabled val="1"/>
        </dgm:presLayoutVars>
      </dgm:prSet>
      <dgm:spPr/>
      <dgm:t>
        <a:bodyPr/>
        <a:lstStyle/>
        <a:p>
          <a:endParaRPr lang="es-MX"/>
        </a:p>
      </dgm:t>
    </dgm:pt>
    <dgm:pt modelId="{CBDD5373-2AF0-443B-8FA8-F7DF1F280EFB}" type="pres">
      <dgm:prSet presAssocID="{36C5DEF2-17BF-4CDC-9231-20640333081E}" presName="sp" presStyleCnt="0"/>
      <dgm:spPr/>
    </dgm:pt>
    <dgm:pt modelId="{9343709F-50C0-427B-B7B9-4E3F36C10742}" type="pres">
      <dgm:prSet presAssocID="{7BCFC247-CCC6-4695-85D0-B7BFA9405254}" presName="linNode" presStyleCnt="0"/>
      <dgm:spPr/>
    </dgm:pt>
    <dgm:pt modelId="{1E24ACD8-CE55-4715-BEC7-F6727D7E18ED}" type="pres">
      <dgm:prSet presAssocID="{7BCFC247-CCC6-4695-85D0-B7BFA9405254}" presName="parentText" presStyleLbl="node1" presStyleIdx="1" presStyleCnt="4">
        <dgm:presLayoutVars>
          <dgm:chMax val="1"/>
          <dgm:bulletEnabled val="1"/>
        </dgm:presLayoutVars>
      </dgm:prSet>
      <dgm:spPr/>
      <dgm:t>
        <a:bodyPr/>
        <a:lstStyle/>
        <a:p>
          <a:endParaRPr lang="es-MX"/>
        </a:p>
      </dgm:t>
    </dgm:pt>
    <dgm:pt modelId="{04042FF1-6C26-40C6-A211-A7837890D8A6}" type="pres">
      <dgm:prSet presAssocID="{7BCFC247-CCC6-4695-85D0-B7BFA9405254}" presName="descendantText" presStyleLbl="alignAccFollowNode1" presStyleIdx="1" presStyleCnt="4">
        <dgm:presLayoutVars>
          <dgm:bulletEnabled val="1"/>
        </dgm:presLayoutVars>
      </dgm:prSet>
      <dgm:spPr/>
      <dgm:t>
        <a:bodyPr/>
        <a:lstStyle/>
        <a:p>
          <a:endParaRPr lang="es-MX"/>
        </a:p>
      </dgm:t>
    </dgm:pt>
    <dgm:pt modelId="{D75AA490-1243-49E5-8DA9-FF7E5735C556}" type="pres">
      <dgm:prSet presAssocID="{9EE7DF0D-B008-4096-A590-D35FE845DD31}" presName="sp" presStyleCnt="0"/>
      <dgm:spPr/>
    </dgm:pt>
    <dgm:pt modelId="{F6EAE9F0-95F9-45F2-84D1-BB5CC3359F10}" type="pres">
      <dgm:prSet presAssocID="{A73950B9-D683-4723-9116-8CADA95768F5}" presName="linNode" presStyleCnt="0"/>
      <dgm:spPr/>
    </dgm:pt>
    <dgm:pt modelId="{5F03806B-2E51-4D01-A7E3-4881BB319FFF}" type="pres">
      <dgm:prSet presAssocID="{A73950B9-D683-4723-9116-8CADA95768F5}" presName="parentText" presStyleLbl="node1" presStyleIdx="2" presStyleCnt="4">
        <dgm:presLayoutVars>
          <dgm:chMax val="1"/>
          <dgm:bulletEnabled val="1"/>
        </dgm:presLayoutVars>
      </dgm:prSet>
      <dgm:spPr/>
      <dgm:t>
        <a:bodyPr/>
        <a:lstStyle/>
        <a:p>
          <a:endParaRPr lang="es-MX"/>
        </a:p>
      </dgm:t>
    </dgm:pt>
    <dgm:pt modelId="{0EA0BE3B-2811-4AE5-8103-E13FBD19E242}" type="pres">
      <dgm:prSet presAssocID="{A73950B9-D683-4723-9116-8CADA95768F5}" presName="descendantText" presStyleLbl="alignAccFollowNode1" presStyleIdx="2" presStyleCnt="4" custLinFactNeighborX="-2894" custLinFactNeighborY="4522">
        <dgm:presLayoutVars>
          <dgm:bulletEnabled val="1"/>
        </dgm:presLayoutVars>
      </dgm:prSet>
      <dgm:spPr/>
      <dgm:t>
        <a:bodyPr/>
        <a:lstStyle/>
        <a:p>
          <a:endParaRPr lang="es-MX"/>
        </a:p>
      </dgm:t>
    </dgm:pt>
    <dgm:pt modelId="{28C63BA9-19DD-4FA7-AF4C-2C807A8C97A1}" type="pres">
      <dgm:prSet presAssocID="{D2ABAF7F-256E-4186-9DE3-82C877780ECC}" presName="sp" presStyleCnt="0"/>
      <dgm:spPr/>
    </dgm:pt>
    <dgm:pt modelId="{08A9761C-F440-4F5E-85EB-2660E46E8D7E}" type="pres">
      <dgm:prSet presAssocID="{D480C7F5-BE6E-48E9-B078-F64E34CBD060}" presName="linNode" presStyleCnt="0"/>
      <dgm:spPr/>
    </dgm:pt>
    <dgm:pt modelId="{C22DCE12-C56C-4EDE-A906-1303B1ACF6C3}" type="pres">
      <dgm:prSet presAssocID="{D480C7F5-BE6E-48E9-B078-F64E34CBD060}" presName="parentText" presStyleLbl="node1" presStyleIdx="3" presStyleCnt="4">
        <dgm:presLayoutVars>
          <dgm:chMax val="1"/>
          <dgm:bulletEnabled val="1"/>
        </dgm:presLayoutVars>
      </dgm:prSet>
      <dgm:spPr/>
      <dgm:t>
        <a:bodyPr/>
        <a:lstStyle/>
        <a:p>
          <a:endParaRPr lang="es-MX"/>
        </a:p>
      </dgm:t>
    </dgm:pt>
    <dgm:pt modelId="{1AFDAA3A-C02E-46DD-A48E-5A5C06156628}" type="pres">
      <dgm:prSet presAssocID="{D480C7F5-BE6E-48E9-B078-F64E34CBD060}" presName="descendantText" presStyleLbl="alignAccFollowNode1" presStyleIdx="3" presStyleCnt="4">
        <dgm:presLayoutVars>
          <dgm:bulletEnabled val="1"/>
        </dgm:presLayoutVars>
      </dgm:prSet>
      <dgm:spPr/>
      <dgm:t>
        <a:bodyPr/>
        <a:lstStyle/>
        <a:p>
          <a:endParaRPr lang="es-MX"/>
        </a:p>
      </dgm:t>
    </dgm:pt>
  </dgm:ptLst>
  <dgm:cxnLst>
    <dgm:cxn modelId="{0B1B34D6-9C88-41FC-9C25-07B37330E3B7}" type="presOf" srcId="{A73950B9-D683-4723-9116-8CADA95768F5}" destId="{5F03806B-2E51-4D01-A7E3-4881BB319FFF}" srcOrd="0" destOrd="0" presId="urn:microsoft.com/office/officeart/2005/8/layout/vList5"/>
    <dgm:cxn modelId="{56C923C2-DD91-441F-90EA-30221F243DF5}" type="presOf" srcId="{C8DB4151-4D1E-42CB-A97B-941E70179C69}" destId="{1AFDAA3A-C02E-46DD-A48E-5A5C06156628}" srcOrd="0" destOrd="1" presId="urn:microsoft.com/office/officeart/2005/8/layout/vList5"/>
    <dgm:cxn modelId="{498E1AF5-ECE4-4C66-8492-01C4F94219C3}" srcId="{50AA666D-CDF0-4B1E-B814-60EBAA534989}" destId="{70AD45B2-417B-4D16-8758-3CDC14F7D206}" srcOrd="0" destOrd="0" parTransId="{F8C8BD67-CDB7-4045-8001-4A8D2428A36A}" sibTransId="{36C5DEF2-17BF-4CDC-9231-20640333081E}"/>
    <dgm:cxn modelId="{26080518-29A0-4123-A515-0BE1060FCFDC}" srcId="{70AD45B2-417B-4D16-8758-3CDC14F7D206}" destId="{4B380EDC-E228-46F4-B99E-C75940338A3B}" srcOrd="0" destOrd="0" parTransId="{047AC30F-CE57-4766-8FAE-2015C3A67A77}" sibTransId="{1BF02D95-6653-4B83-8658-5FE814F98CD3}"/>
    <dgm:cxn modelId="{7C790190-6E2E-47C1-9125-19294A489007}" srcId="{A73950B9-D683-4723-9116-8CADA95768F5}" destId="{77AA1806-2870-4B56-952F-2FDC4220D601}" srcOrd="1" destOrd="0" parTransId="{3873034B-F7E7-43A9-A18B-DFBA268D35D4}" sibTransId="{DF75AD43-10C1-4813-BBAA-74BB5439E619}"/>
    <dgm:cxn modelId="{CCF57072-95EC-47D7-9035-73D2039C707F}" type="presOf" srcId="{70AD45B2-417B-4D16-8758-3CDC14F7D206}" destId="{3462F99E-EBF4-493B-B1FB-A4CFDC549E16}" srcOrd="0" destOrd="0" presId="urn:microsoft.com/office/officeart/2005/8/layout/vList5"/>
    <dgm:cxn modelId="{4ED68FF9-6D27-4553-8435-9BA1DF9BB43E}" type="presOf" srcId="{4B380EDC-E228-46F4-B99E-C75940338A3B}" destId="{7208DF06-D99C-4DE2-A4BD-AE652870565F}" srcOrd="0" destOrd="0" presId="urn:microsoft.com/office/officeart/2005/8/layout/vList5"/>
    <dgm:cxn modelId="{45405054-4AC5-4B69-BEA8-DA37FEB1FA80}" type="presOf" srcId="{D480C7F5-BE6E-48E9-B078-F64E34CBD060}" destId="{C22DCE12-C56C-4EDE-A906-1303B1ACF6C3}" srcOrd="0" destOrd="0" presId="urn:microsoft.com/office/officeart/2005/8/layout/vList5"/>
    <dgm:cxn modelId="{CF8580D7-0C83-45D3-9126-754ACEFA3658}" type="presOf" srcId="{4EE16228-5868-4CF3-B13C-0ECD7558EE4C}" destId="{1AFDAA3A-C02E-46DD-A48E-5A5C06156628}" srcOrd="0" destOrd="0" presId="urn:microsoft.com/office/officeart/2005/8/layout/vList5"/>
    <dgm:cxn modelId="{43984646-E05F-4DE5-9954-587E8D128EE2}" srcId="{50AA666D-CDF0-4B1E-B814-60EBAA534989}" destId="{D480C7F5-BE6E-48E9-B078-F64E34CBD060}" srcOrd="3" destOrd="0" parTransId="{67F5FA90-6DE8-42BF-8EAE-190D74E31741}" sibTransId="{60A0F474-7B21-401F-B0CD-D65F7214D7A0}"/>
    <dgm:cxn modelId="{440B0393-5F11-4F5B-B500-F60BD0E73D74}" type="presOf" srcId="{7BCFC247-CCC6-4695-85D0-B7BFA9405254}" destId="{1E24ACD8-CE55-4715-BEC7-F6727D7E18ED}" srcOrd="0" destOrd="0" presId="urn:microsoft.com/office/officeart/2005/8/layout/vList5"/>
    <dgm:cxn modelId="{994E1E8D-1E3C-4FBE-AF56-C28ACEB2666D}" srcId="{D480C7F5-BE6E-48E9-B078-F64E34CBD060}" destId="{4EE16228-5868-4CF3-B13C-0ECD7558EE4C}" srcOrd="0" destOrd="0" parTransId="{F7511E2D-C793-43C0-A9DB-79F910E2DAC1}" sibTransId="{72D2F721-D6CF-44F9-B8B4-FF2BEF913244}"/>
    <dgm:cxn modelId="{6BC931ED-BB12-4C40-9069-60F12B7FB260}" type="presOf" srcId="{50AA666D-CDF0-4B1E-B814-60EBAA534989}" destId="{2B2FEAB6-017F-42F5-9C6E-20A2AFBA5976}" srcOrd="0" destOrd="0" presId="urn:microsoft.com/office/officeart/2005/8/layout/vList5"/>
    <dgm:cxn modelId="{E8A86A6C-9D53-4BF5-BE35-162EBE21B377}" type="presOf" srcId="{77AA1806-2870-4B56-952F-2FDC4220D601}" destId="{0EA0BE3B-2811-4AE5-8103-E13FBD19E242}" srcOrd="0" destOrd="1" presId="urn:microsoft.com/office/officeart/2005/8/layout/vList5"/>
    <dgm:cxn modelId="{E6558D60-53DC-4D5D-B74D-477AA4B2B7AF}" srcId="{70AD45B2-417B-4D16-8758-3CDC14F7D206}" destId="{E36E7CAF-744D-48B7-9643-2E6F00EC3B44}" srcOrd="1" destOrd="0" parTransId="{59307C18-9038-492C-8C6C-C1887D5F105E}" sibTransId="{1A8960B0-2208-4048-BC1B-37F1262F8E23}"/>
    <dgm:cxn modelId="{789F0AED-26B0-4212-8E8D-EE0CD81B11D3}" srcId="{A73950B9-D683-4723-9116-8CADA95768F5}" destId="{07AC5BB8-A024-4513-AF83-151EC42BA7F2}" srcOrd="0" destOrd="0" parTransId="{122BE4B3-80D3-46AB-B704-A28241656AC4}" sibTransId="{9BF7A22F-9F7B-43EC-97F7-CE005122F8AC}"/>
    <dgm:cxn modelId="{C3E0B2F7-0A01-47D2-9AA1-45D72F004D41}" srcId="{D480C7F5-BE6E-48E9-B078-F64E34CBD060}" destId="{C8DB4151-4D1E-42CB-A97B-941E70179C69}" srcOrd="1" destOrd="0" parTransId="{EB5E5B83-4D56-4A83-A320-137DDD90EEDF}" sibTransId="{0297791F-1A28-4006-B1EB-5A6CCC790398}"/>
    <dgm:cxn modelId="{65C87DFE-9025-48B7-B889-835CB831D145}" srcId="{50AA666D-CDF0-4B1E-B814-60EBAA534989}" destId="{7BCFC247-CCC6-4695-85D0-B7BFA9405254}" srcOrd="1" destOrd="0" parTransId="{9EA241DD-F059-435F-A509-7E045B9AE3AB}" sibTransId="{9EE7DF0D-B008-4096-A590-D35FE845DD31}"/>
    <dgm:cxn modelId="{46FA3DA3-EE9D-44A0-B1C9-19A32F8EB5AE}" type="presOf" srcId="{07AC5BB8-A024-4513-AF83-151EC42BA7F2}" destId="{0EA0BE3B-2811-4AE5-8103-E13FBD19E242}" srcOrd="0" destOrd="0" presId="urn:microsoft.com/office/officeart/2005/8/layout/vList5"/>
    <dgm:cxn modelId="{84726FB0-797B-47CE-95B1-C14A16B66CDF}" srcId="{7BCFC247-CCC6-4695-85D0-B7BFA9405254}" destId="{3FB68F29-C499-4ED3-92B3-1545EEDA7014}" srcOrd="0" destOrd="0" parTransId="{CE4CAB63-5AD0-49FC-96D4-82192058767F}" sibTransId="{17C72F22-0A70-474A-9F60-2CE6B4250D87}"/>
    <dgm:cxn modelId="{B799DBCB-AD7E-41CF-A31C-50EDD80659E4}" type="presOf" srcId="{E36E7CAF-744D-48B7-9643-2E6F00EC3B44}" destId="{7208DF06-D99C-4DE2-A4BD-AE652870565F}" srcOrd="0" destOrd="1" presId="urn:microsoft.com/office/officeart/2005/8/layout/vList5"/>
    <dgm:cxn modelId="{0022257B-623B-42DE-85DD-9E7D9A7CB0C9}" srcId="{50AA666D-CDF0-4B1E-B814-60EBAA534989}" destId="{A73950B9-D683-4723-9116-8CADA95768F5}" srcOrd="2" destOrd="0" parTransId="{C3639AFA-20CC-491D-ADCF-071DE30268F2}" sibTransId="{D2ABAF7F-256E-4186-9DE3-82C877780ECC}"/>
    <dgm:cxn modelId="{AF2768FE-9C0F-4E42-96AA-282358969DE6}" type="presOf" srcId="{3FB68F29-C499-4ED3-92B3-1545EEDA7014}" destId="{04042FF1-6C26-40C6-A211-A7837890D8A6}" srcOrd="0" destOrd="0" presId="urn:microsoft.com/office/officeart/2005/8/layout/vList5"/>
    <dgm:cxn modelId="{AF5495FF-C19E-4B39-9EAA-FEE4C2820B0C}" type="presParOf" srcId="{2B2FEAB6-017F-42F5-9C6E-20A2AFBA5976}" destId="{1F7B5DE3-4064-4A15-B9CA-0AC077B772F6}" srcOrd="0" destOrd="0" presId="urn:microsoft.com/office/officeart/2005/8/layout/vList5"/>
    <dgm:cxn modelId="{241A58DF-C229-42F2-9A78-DF7B78109078}" type="presParOf" srcId="{1F7B5DE3-4064-4A15-B9CA-0AC077B772F6}" destId="{3462F99E-EBF4-493B-B1FB-A4CFDC549E16}" srcOrd="0" destOrd="0" presId="urn:microsoft.com/office/officeart/2005/8/layout/vList5"/>
    <dgm:cxn modelId="{D1BD84DB-8D0F-4026-8DF2-C9AD2B320813}" type="presParOf" srcId="{1F7B5DE3-4064-4A15-B9CA-0AC077B772F6}" destId="{7208DF06-D99C-4DE2-A4BD-AE652870565F}" srcOrd="1" destOrd="0" presId="urn:microsoft.com/office/officeart/2005/8/layout/vList5"/>
    <dgm:cxn modelId="{CA5192F2-DEEA-4463-ACCC-E9FAF83E35E8}" type="presParOf" srcId="{2B2FEAB6-017F-42F5-9C6E-20A2AFBA5976}" destId="{CBDD5373-2AF0-443B-8FA8-F7DF1F280EFB}" srcOrd="1" destOrd="0" presId="urn:microsoft.com/office/officeart/2005/8/layout/vList5"/>
    <dgm:cxn modelId="{1396A87E-93BA-48E8-B1BF-ADC4DE3AF661}" type="presParOf" srcId="{2B2FEAB6-017F-42F5-9C6E-20A2AFBA5976}" destId="{9343709F-50C0-427B-B7B9-4E3F36C10742}" srcOrd="2" destOrd="0" presId="urn:microsoft.com/office/officeart/2005/8/layout/vList5"/>
    <dgm:cxn modelId="{0DDCAAA2-AB4D-4F78-A5E7-F7A9FAD67D94}" type="presParOf" srcId="{9343709F-50C0-427B-B7B9-4E3F36C10742}" destId="{1E24ACD8-CE55-4715-BEC7-F6727D7E18ED}" srcOrd="0" destOrd="0" presId="urn:microsoft.com/office/officeart/2005/8/layout/vList5"/>
    <dgm:cxn modelId="{2E99A647-D0D0-4A03-BBAC-C55D7984E599}" type="presParOf" srcId="{9343709F-50C0-427B-B7B9-4E3F36C10742}" destId="{04042FF1-6C26-40C6-A211-A7837890D8A6}" srcOrd="1" destOrd="0" presId="urn:microsoft.com/office/officeart/2005/8/layout/vList5"/>
    <dgm:cxn modelId="{A312E107-4BBA-417D-8E4C-9E0EA79698D1}" type="presParOf" srcId="{2B2FEAB6-017F-42F5-9C6E-20A2AFBA5976}" destId="{D75AA490-1243-49E5-8DA9-FF7E5735C556}" srcOrd="3" destOrd="0" presId="urn:microsoft.com/office/officeart/2005/8/layout/vList5"/>
    <dgm:cxn modelId="{229DF308-E6C9-48A7-A640-2797B77CD269}" type="presParOf" srcId="{2B2FEAB6-017F-42F5-9C6E-20A2AFBA5976}" destId="{F6EAE9F0-95F9-45F2-84D1-BB5CC3359F10}" srcOrd="4" destOrd="0" presId="urn:microsoft.com/office/officeart/2005/8/layout/vList5"/>
    <dgm:cxn modelId="{AEA56809-9C3F-41E3-A7F4-AA36BCD32CD5}" type="presParOf" srcId="{F6EAE9F0-95F9-45F2-84D1-BB5CC3359F10}" destId="{5F03806B-2E51-4D01-A7E3-4881BB319FFF}" srcOrd="0" destOrd="0" presId="urn:microsoft.com/office/officeart/2005/8/layout/vList5"/>
    <dgm:cxn modelId="{DDE7BE06-61CF-4D3B-A5B6-6FA0BA9F453B}" type="presParOf" srcId="{F6EAE9F0-95F9-45F2-84D1-BB5CC3359F10}" destId="{0EA0BE3B-2811-4AE5-8103-E13FBD19E242}" srcOrd="1" destOrd="0" presId="urn:microsoft.com/office/officeart/2005/8/layout/vList5"/>
    <dgm:cxn modelId="{C9AEDF82-96C8-4D46-9E26-4820CA0F27F8}" type="presParOf" srcId="{2B2FEAB6-017F-42F5-9C6E-20A2AFBA5976}" destId="{28C63BA9-19DD-4FA7-AF4C-2C807A8C97A1}" srcOrd="5" destOrd="0" presId="urn:microsoft.com/office/officeart/2005/8/layout/vList5"/>
    <dgm:cxn modelId="{6C33A060-9D4A-4FD2-A343-6A8AEA42C608}" type="presParOf" srcId="{2B2FEAB6-017F-42F5-9C6E-20A2AFBA5976}" destId="{08A9761C-F440-4F5E-85EB-2660E46E8D7E}" srcOrd="6" destOrd="0" presId="urn:microsoft.com/office/officeart/2005/8/layout/vList5"/>
    <dgm:cxn modelId="{9B8A94AF-E91C-48A5-9B79-52E6F9C3D2A4}" type="presParOf" srcId="{08A9761C-F440-4F5E-85EB-2660E46E8D7E}" destId="{C22DCE12-C56C-4EDE-A906-1303B1ACF6C3}" srcOrd="0" destOrd="0" presId="urn:microsoft.com/office/officeart/2005/8/layout/vList5"/>
    <dgm:cxn modelId="{1734CC48-94C8-4199-9C1C-38D6BACD18FE}" type="presParOf" srcId="{08A9761C-F440-4F5E-85EB-2660E46E8D7E}" destId="{1AFDAA3A-C02E-46DD-A48E-5A5C0615662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DF5FD3-E1C2-44EA-8C16-0CDE695D861D}"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s-MX"/>
        </a:p>
      </dgm:t>
    </dgm:pt>
    <dgm:pt modelId="{78D29129-F2F0-48CF-9614-08FB3B09C9DC}">
      <dgm:prSet phldrT="[Texto]"/>
      <dgm:spPr/>
      <dgm:t>
        <a:bodyPr/>
        <a:lstStyle/>
        <a:p>
          <a:r>
            <a:rPr lang="es-MX" dirty="0" smtClean="0"/>
            <a:t>VIP</a:t>
          </a:r>
          <a:endParaRPr lang="es-MX" dirty="0"/>
        </a:p>
      </dgm:t>
    </dgm:pt>
    <dgm:pt modelId="{74AC1A7A-4EB0-4C04-864C-02064C62AE8A}" type="parTrans" cxnId="{D29CB09E-5DB9-49D0-8973-A604F5B34249}">
      <dgm:prSet/>
      <dgm:spPr/>
      <dgm:t>
        <a:bodyPr/>
        <a:lstStyle/>
        <a:p>
          <a:endParaRPr lang="es-MX"/>
        </a:p>
      </dgm:t>
    </dgm:pt>
    <dgm:pt modelId="{A4A51254-8BAC-4DC3-A141-A0D99EF7C880}" type="sibTrans" cxnId="{D29CB09E-5DB9-49D0-8973-A604F5B34249}">
      <dgm:prSet/>
      <dgm:spPr/>
      <dgm:t>
        <a:bodyPr/>
        <a:lstStyle/>
        <a:p>
          <a:endParaRPr lang="es-MX"/>
        </a:p>
      </dgm:t>
    </dgm:pt>
    <dgm:pt modelId="{8DD27426-EB6D-4BCC-AD14-93CA96AF1345}">
      <dgm:prSet phldrT="[Texto]" custT="1"/>
      <dgm:spPr/>
      <dgm:t>
        <a:bodyPr/>
        <a:lstStyle/>
        <a:p>
          <a:r>
            <a:rPr lang="es-MX" sz="1200" dirty="0" smtClean="0"/>
            <a:t>Específicamente para losa pacientes présbitas que ha utilizado algún medio correctivo para presbicia, ejemplo:  un paciente que utiliza bifocales y desea utilizar progresivos.</a:t>
          </a:r>
          <a:endParaRPr lang="es-MX" sz="1200" dirty="0"/>
        </a:p>
      </dgm:t>
    </dgm:pt>
    <dgm:pt modelId="{E2DE8F5F-0416-41E2-B1B3-D6C7478D3252}" type="parTrans" cxnId="{F214DDC0-53D2-484F-9F45-62BE9283F5CA}">
      <dgm:prSet/>
      <dgm:spPr/>
      <dgm:t>
        <a:bodyPr/>
        <a:lstStyle/>
        <a:p>
          <a:endParaRPr lang="es-MX"/>
        </a:p>
      </dgm:t>
    </dgm:pt>
    <dgm:pt modelId="{7A6A53B3-EE1E-4BB7-954D-722BB798C316}" type="sibTrans" cxnId="{F214DDC0-53D2-484F-9F45-62BE9283F5CA}">
      <dgm:prSet/>
      <dgm:spPr/>
      <dgm:t>
        <a:bodyPr/>
        <a:lstStyle/>
        <a:p>
          <a:endParaRPr lang="es-MX"/>
        </a:p>
      </dgm:t>
    </dgm:pt>
    <dgm:pt modelId="{12248D43-E272-4606-B155-AE89D2CFCA66}">
      <dgm:prSet phldrT="[Texto]" custT="1"/>
      <dgm:spPr/>
      <dgm:t>
        <a:bodyPr/>
        <a:lstStyle/>
        <a:p>
          <a:r>
            <a:rPr lang="es-MX" sz="1200" u="none" dirty="0" smtClean="0"/>
            <a:t>Se diseño en función de mantener  una zona de visión  de cerca lo suficiente amplia para que el paciente se sienta cómodo, pero mejorando beneficios estéticos y ópticos</a:t>
          </a:r>
          <a:endParaRPr lang="es-MX" sz="1200" u="none" dirty="0"/>
        </a:p>
      </dgm:t>
    </dgm:pt>
    <dgm:pt modelId="{21314177-3089-44E1-8646-DC8BBD39BE63}" type="parTrans" cxnId="{CAD5022F-30A5-4AAC-A2B2-DC503F87E141}">
      <dgm:prSet/>
      <dgm:spPr/>
      <dgm:t>
        <a:bodyPr/>
        <a:lstStyle/>
        <a:p>
          <a:endParaRPr lang="es-MX"/>
        </a:p>
      </dgm:t>
    </dgm:pt>
    <dgm:pt modelId="{996BF664-8B8D-4857-895F-5B573B40EB52}" type="sibTrans" cxnId="{CAD5022F-30A5-4AAC-A2B2-DC503F87E141}">
      <dgm:prSet/>
      <dgm:spPr/>
      <dgm:t>
        <a:bodyPr/>
        <a:lstStyle/>
        <a:p>
          <a:endParaRPr lang="es-MX"/>
        </a:p>
      </dgm:t>
    </dgm:pt>
    <dgm:pt modelId="{CC780545-F9DC-4D1B-9A62-2D64CA08EB37}">
      <dgm:prSet phldrT="[Texto]"/>
      <dgm:spPr/>
      <dgm:t>
        <a:bodyPr/>
        <a:lstStyle/>
        <a:p>
          <a:r>
            <a:rPr lang="es-MX" dirty="0" smtClean="0"/>
            <a:t>XL</a:t>
          </a:r>
          <a:endParaRPr lang="es-MX" dirty="0"/>
        </a:p>
      </dgm:t>
    </dgm:pt>
    <dgm:pt modelId="{0165AF73-8B13-40F1-AFDA-2BFA5A12F9A5}" type="parTrans" cxnId="{6D38DE54-7D3C-4F01-B28C-67F381964F11}">
      <dgm:prSet/>
      <dgm:spPr/>
      <dgm:t>
        <a:bodyPr/>
        <a:lstStyle/>
        <a:p>
          <a:endParaRPr lang="es-MX"/>
        </a:p>
      </dgm:t>
    </dgm:pt>
    <dgm:pt modelId="{58B94C96-226C-4759-9BA2-096F865F1611}" type="sibTrans" cxnId="{6D38DE54-7D3C-4F01-B28C-67F381964F11}">
      <dgm:prSet/>
      <dgm:spPr/>
      <dgm:t>
        <a:bodyPr/>
        <a:lstStyle/>
        <a:p>
          <a:endParaRPr lang="es-MX"/>
        </a:p>
      </dgm:t>
    </dgm:pt>
    <dgm:pt modelId="{00A2A93C-F0F0-4AAC-B428-FAC5E39CC8B6}">
      <dgm:prSet phldrT="[Texto]" custT="1"/>
      <dgm:spPr/>
      <dgm:t>
        <a:bodyPr/>
        <a:lstStyle/>
        <a:p>
          <a:r>
            <a:rPr lang="es-MX" sz="1200" dirty="0" smtClean="0"/>
            <a:t>Fue diseñado para los pacientes nuevos présbitas, es decir aquellos que generalmente no están acostumbrados a lentes mono focales o que nunca habían utilizado lentes </a:t>
          </a:r>
          <a:endParaRPr lang="es-MX" sz="1200" dirty="0"/>
        </a:p>
      </dgm:t>
    </dgm:pt>
    <dgm:pt modelId="{C3A2491A-2F43-4587-8FCB-38503E74D977}" type="parTrans" cxnId="{BE281FF4-0F98-4ADE-B7D7-E7B13304AED9}">
      <dgm:prSet/>
      <dgm:spPr/>
      <dgm:t>
        <a:bodyPr/>
        <a:lstStyle/>
        <a:p>
          <a:endParaRPr lang="es-MX"/>
        </a:p>
      </dgm:t>
    </dgm:pt>
    <dgm:pt modelId="{A6825EDA-DB98-4378-AB60-1BC7DB72DC33}" type="sibTrans" cxnId="{BE281FF4-0F98-4ADE-B7D7-E7B13304AED9}">
      <dgm:prSet/>
      <dgm:spPr/>
      <dgm:t>
        <a:bodyPr/>
        <a:lstStyle/>
        <a:p>
          <a:endParaRPr lang="es-MX"/>
        </a:p>
      </dgm:t>
    </dgm:pt>
    <dgm:pt modelId="{F1B9F62B-5EB7-4DE1-A6CD-DB70811C5BBF}">
      <dgm:prSet phldrT="[Texto]" custT="1"/>
      <dgm:spPr/>
      <dgm:t>
        <a:bodyPr/>
        <a:lstStyle/>
        <a:p>
          <a:r>
            <a:rPr lang="es-MX" sz="1200" dirty="0" smtClean="0"/>
            <a:t>Son considerados ideales por la suavidad en los cambios de poder que este lente proporciona al pasar de una zona de visión a otra.</a:t>
          </a:r>
          <a:endParaRPr lang="es-MX" sz="1200" dirty="0"/>
        </a:p>
      </dgm:t>
    </dgm:pt>
    <dgm:pt modelId="{5CCF4F62-5D03-46AB-BEAF-8DF3E1AA3C53}" type="parTrans" cxnId="{24884463-4756-47BB-86E7-4D9BAC9C9F5F}">
      <dgm:prSet/>
      <dgm:spPr/>
      <dgm:t>
        <a:bodyPr/>
        <a:lstStyle/>
        <a:p>
          <a:endParaRPr lang="es-MX"/>
        </a:p>
      </dgm:t>
    </dgm:pt>
    <dgm:pt modelId="{229BF0DB-43BD-472C-A8EE-E7CC3E135353}" type="sibTrans" cxnId="{24884463-4756-47BB-86E7-4D9BAC9C9F5F}">
      <dgm:prSet/>
      <dgm:spPr/>
      <dgm:t>
        <a:bodyPr/>
        <a:lstStyle/>
        <a:p>
          <a:endParaRPr lang="es-MX"/>
        </a:p>
      </dgm:t>
    </dgm:pt>
    <dgm:pt modelId="{F9AD4AC7-5DFD-4D5E-87BB-DA6E0D8EBE9C}">
      <dgm:prSet phldrT="[Texto]"/>
      <dgm:spPr/>
      <dgm:t>
        <a:bodyPr/>
        <a:lstStyle/>
        <a:p>
          <a:r>
            <a:rPr lang="es-MX" dirty="0" smtClean="0"/>
            <a:t>VIP GOLD</a:t>
          </a:r>
          <a:endParaRPr lang="es-MX" dirty="0"/>
        </a:p>
      </dgm:t>
    </dgm:pt>
    <dgm:pt modelId="{E587C7CE-15BF-445A-B55C-78D943B4CD03}" type="parTrans" cxnId="{686ACDAB-AD18-44BD-BA8C-BA8FAB1F333D}">
      <dgm:prSet/>
      <dgm:spPr/>
      <dgm:t>
        <a:bodyPr/>
        <a:lstStyle/>
        <a:p>
          <a:endParaRPr lang="es-MX"/>
        </a:p>
      </dgm:t>
    </dgm:pt>
    <dgm:pt modelId="{18651396-1550-4B4C-9286-D13DACC9F794}" type="sibTrans" cxnId="{686ACDAB-AD18-44BD-BA8C-BA8FAB1F333D}">
      <dgm:prSet/>
      <dgm:spPr/>
      <dgm:t>
        <a:bodyPr/>
        <a:lstStyle/>
        <a:p>
          <a:endParaRPr lang="es-MX"/>
        </a:p>
      </dgm:t>
    </dgm:pt>
    <dgm:pt modelId="{7E42C8C0-4FE4-4256-AF22-AEAB474700B8}">
      <dgm:prSet phldrT="[Texto]" custT="1"/>
      <dgm:spPr/>
      <dgm:t>
        <a:bodyPr/>
        <a:lstStyle/>
        <a:p>
          <a:r>
            <a:rPr lang="es-MX" sz="1200" dirty="0" smtClean="0"/>
            <a:t>Representa un diseño avanzado de progresivo con base en la misma filosofía del VIP pero además tiene un corredor intermedio mas amplio y una reducción considerable en las zonas periféricas inferiores especialmente en la temporal.</a:t>
          </a:r>
          <a:endParaRPr lang="es-MX" sz="1200" dirty="0"/>
        </a:p>
      </dgm:t>
    </dgm:pt>
    <dgm:pt modelId="{AE97A397-CA3B-48EF-A00A-EB6A2DDC298C}" type="parTrans" cxnId="{174D158E-2F1A-456B-936E-35272F5ABCEF}">
      <dgm:prSet/>
      <dgm:spPr/>
      <dgm:t>
        <a:bodyPr/>
        <a:lstStyle/>
        <a:p>
          <a:endParaRPr lang="es-MX"/>
        </a:p>
      </dgm:t>
    </dgm:pt>
    <dgm:pt modelId="{BEA3B82B-9AF2-4279-ABB9-85F8E98B2891}" type="sibTrans" cxnId="{174D158E-2F1A-456B-936E-35272F5ABCEF}">
      <dgm:prSet/>
      <dgm:spPr/>
      <dgm:t>
        <a:bodyPr/>
        <a:lstStyle/>
        <a:p>
          <a:endParaRPr lang="es-MX"/>
        </a:p>
      </dgm:t>
    </dgm:pt>
    <dgm:pt modelId="{4632DBF9-9441-4589-92E2-95631C0D43A4}">
      <dgm:prSet phldrT="[Texto]" custT="1"/>
      <dgm:spPr/>
      <dgm:t>
        <a:bodyPr/>
        <a:lstStyle/>
        <a:p>
          <a:r>
            <a:rPr lang="es-MX" sz="1200" dirty="0" smtClean="0"/>
            <a:t>Además esta fabricada con material SPECTRALITE </a:t>
          </a:r>
          <a:endParaRPr lang="es-MX" sz="1200" dirty="0"/>
        </a:p>
      </dgm:t>
    </dgm:pt>
    <dgm:pt modelId="{09ADB39F-BD96-409A-B947-D42895C38E00}" type="parTrans" cxnId="{27207BF1-D882-49C0-99D1-5A8964BB2E30}">
      <dgm:prSet/>
      <dgm:spPr/>
      <dgm:t>
        <a:bodyPr/>
        <a:lstStyle/>
        <a:p>
          <a:endParaRPr lang="es-MX"/>
        </a:p>
      </dgm:t>
    </dgm:pt>
    <dgm:pt modelId="{FF95D6F5-33A5-4B54-9199-312F8A578BAA}" type="sibTrans" cxnId="{27207BF1-D882-49C0-99D1-5A8964BB2E30}">
      <dgm:prSet/>
      <dgm:spPr/>
      <dgm:t>
        <a:bodyPr/>
        <a:lstStyle/>
        <a:p>
          <a:endParaRPr lang="es-MX"/>
        </a:p>
      </dgm:t>
    </dgm:pt>
    <dgm:pt modelId="{81A46AC3-66DC-4A1D-9FC2-86730A15BC57}">
      <dgm:prSet/>
      <dgm:spPr/>
      <dgm:t>
        <a:bodyPr/>
        <a:lstStyle/>
        <a:p>
          <a:r>
            <a:rPr lang="es-MX" dirty="0" smtClean="0"/>
            <a:t>XL GOLD</a:t>
          </a:r>
          <a:endParaRPr lang="es-MX" dirty="0"/>
        </a:p>
      </dgm:t>
    </dgm:pt>
    <dgm:pt modelId="{97FA63E4-81D5-4FC8-BF41-F171CA857E9E}" type="parTrans" cxnId="{25F89ADD-1E7E-449F-88FA-3416AA03AF73}">
      <dgm:prSet/>
      <dgm:spPr/>
      <dgm:t>
        <a:bodyPr/>
        <a:lstStyle/>
        <a:p>
          <a:endParaRPr lang="es-MX"/>
        </a:p>
      </dgm:t>
    </dgm:pt>
    <dgm:pt modelId="{04ED51D4-3170-42B4-B9A9-C535925ECD7B}" type="sibTrans" cxnId="{25F89ADD-1E7E-449F-88FA-3416AA03AF73}">
      <dgm:prSet/>
      <dgm:spPr/>
      <dgm:t>
        <a:bodyPr/>
        <a:lstStyle/>
        <a:p>
          <a:endParaRPr lang="es-MX"/>
        </a:p>
      </dgm:t>
    </dgm:pt>
    <dgm:pt modelId="{FAA1C7DE-839E-472E-A798-B859AC756807}">
      <dgm:prSet phldrT="[Texto]" custT="1"/>
      <dgm:spPr/>
      <dgm:t>
        <a:bodyPr/>
        <a:lstStyle/>
        <a:p>
          <a:r>
            <a:rPr lang="es-MX" sz="1200" dirty="0" smtClean="0"/>
            <a:t>Además tiene un amplio canal intermedio , lo cual reduce la aberración.</a:t>
          </a:r>
          <a:endParaRPr lang="es-MX" sz="1200" dirty="0"/>
        </a:p>
      </dgm:t>
    </dgm:pt>
    <dgm:pt modelId="{1E2F73D0-DF6E-48E9-9382-4CDDD58D57BB}" type="parTrans" cxnId="{28C530F9-2AC2-4CB6-9F1A-333F0B6FF2A4}">
      <dgm:prSet/>
      <dgm:spPr/>
    </dgm:pt>
    <dgm:pt modelId="{B60C85D9-1F07-4D15-BA47-D43FF019E1D4}" type="sibTrans" cxnId="{28C530F9-2AC2-4CB6-9F1A-333F0B6FF2A4}">
      <dgm:prSet/>
      <dgm:spPr/>
    </dgm:pt>
    <dgm:pt modelId="{53719D16-DBF0-48AC-8A93-A394760839B7}">
      <dgm:prSet custT="1"/>
      <dgm:spPr/>
      <dgm:t>
        <a:bodyPr/>
        <a:lstStyle/>
        <a:p>
          <a:r>
            <a:rPr lang="es-MX" sz="1200" dirty="0" smtClean="0"/>
            <a:t>Sola consigu8e elaborar un corredor intermedio extremadamente ancho, con una generosa zona de cerca y una excelente distribución de las zonas de aberración hacia los lugares del lente donde no coincida con el campo visual de forma directa</a:t>
          </a:r>
          <a:endParaRPr lang="es-MX" sz="1200" dirty="0"/>
        </a:p>
      </dgm:t>
    </dgm:pt>
    <dgm:pt modelId="{A69C903F-D2F9-41C5-B95A-1E057688B34F}" type="parTrans" cxnId="{5F6B153F-C599-443D-84D8-941BA99C7537}">
      <dgm:prSet/>
      <dgm:spPr/>
    </dgm:pt>
    <dgm:pt modelId="{26CDE237-FBBD-4110-95DA-FBB647CB0D9E}" type="sibTrans" cxnId="{5F6B153F-C599-443D-84D8-941BA99C7537}">
      <dgm:prSet/>
      <dgm:spPr/>
    </dgm:pt>
    <dgm:pt modelId="{1A53A230-E00C-450A-B532-EFEBC66DC495}">
      <dgm:prSet custT="1"/>
      <dgm:spPr/>
      <dgm:t>
        <a:bodyPr/>
        <a:lstStyle/>
        <a:p>
          <a:r>
            <a:rPr lang="es-MX" sz="1200" dirty="0" smtClean="0"/>
            <a:t>También es elaborado en </a:t>
          </a:r>
          <a:r>
            <a:rPr lang="es-MX" sz="1200" dirty="0" err="1" smtClean="0"/>
            <a:t>Spectralite</a:t>
          </a:r>
          <a:r>
            <a:rPr lang="es-MX" sz="1200" dirty="0" smtClean="0"/>
            <a:t>.</a:t>
          </a:r>
          <a:endParaRPr lang="es-MX" sz="1200" dirty="0"/>
        </a:p>
      </dgm:t>
    </dgm:pt>
    <dgm:pt modelId="{E85C267E-585A-4FDB-9587-7EF8F6828CA0}" type="parTrans" cxnId="{D12E0CE0-5C71-451A-8B07-F3B107D7425A}">
      <dgm:prSet/>
      <dgm:spPr/>
    </dgm:pt>
    <dgm:pt modelId="{E4DC98A5-1C46-40DD-A1BA-8A9FA1E5971C}" type="sibTrans" cxnId="{D12E0CE0-5C71-451A-8B07-F3B107D7425A}">
      <dgm:prSet/>
      <dgm:spPr/>
    </dgm:pt>
    <dgm:pt modelId="{B457714A-9244-489D-867B-DD6EE6FC744B}" type="pres">
      <dgm:prSet presAssocID="{59DF5FD3-E1C2-44EA-8C16-0CDE695D861D}" presName="linearFlow" presStyleCnt="0">
        <dgm:presLayoutVars>
          <dgm:dir/>
          <dgm:animLvl val="lvl"/>
          <dgm:resizeHandles val="exact"/>
        </dgm:presLayoutVars>
      </dgm:prSet>
      <dgm:spPr/>
      <dgm:t>
        <a:bodyPr/>
        <a:lstStyle/>
        <a:p>
          <a:endParaRPr lang="es-MX"/>
        </a:p>
      </dgm:t>
    </dgm:pt>
    <dgm:pt modelId="{96C0EACA-DACC-4AC3-A3D7-5BDBAB2945F6}" type="pres">
      <dgm:prSet presAssocID="{78D29129-F2F0-48CF-9614-08FB3B09C9DC}" presName="composite" presStyleCnt="0"/>
      <dgm:spPr/>
    </dgm:pt>
    <dgm:pt modelId="{9748BA73-4E21-4D12-9FDC-21CF56D66FE0}" type="pres">
      <dgm:prSet presAssocID="{78D29129-F2F0-48CF-9614-08FB3B09C9DC}" presName="parentText" presStyleLbl="alignNode1" presStyleIdx="0" presStyleCnt="4">
        <dgm:presLayoutVars>
          <dgm:chMax val="1"/>
          <dgm:bulletEnabled val="1"/>
        </dgm:presLayoutVars>
      </dgm:prSet>
      <dgm:spPr/>
      <dgm:t>
        <a:bodyPr/>
        <a:lstStyle/>
        <a:p>
          <a:endParaRPr lang="es-MX"/>
        </a:p>
      </dgm:t>
    </dgm:pt>
    <dgm:pt modelId="{DE8EE023-17B5-4CB1-8BF7-4099CBA0CE19}" type="pres">
      <dgm:prSet presAssocID="{78D29129-F2F0-48CF-9614-08FB3B09C9DC}" presName="descendantText" presStyleLbl="alignAcc1" presStyleIdx="0" presStyleCnt="4">
        <dgm:presLayoutVars>
          <dgm:bulletEnabled val="1"/>
        </dgm:presLayoutVars>
      </dgm:prSet>
      <dgm:spPr/>
      <dgm:t>
        <a:bodyPr/>
        <a:lstStyle/>
        <a:p>
          <a:endParaRPr lang="es-MX"/>
        </a:p>
      </dgm:t>
    </dgm:pt>
    <dgm:pt modelId="{BB519C97-FC8A-4CA8-9FD2-7C26BB3B47EB}" type="pres">
      <dgm:prSet presAssocID="{A4A51254-8BAC-4DC3-A141-A0D99EF7C880}" presName="sp" presStyleCnt="0"/>
      <dgm:spPr/>
    </dgm:pt>
    <dgm:pt modelId="{93478C0F-2DB3-4BEE-B18D-C349624705AA}" type="pres">
      <dgm:prSet presAssocID="{CC780545-F9DC-4D1B-9A62-2D64CA08EB37}" presName="composite" presStyleCnt="0"/>
      <dgm:spPr/>
    </dgm:pt>
    <dgm:pt modelId="{BAE89F63-F62E-400C-9F49-D3E0B68E8FDE}" type="pres">
      <dgm:prSet presAssocID="{CC780545-F9DC-4D1B-9A62-2D64CA08EB37}" presName="parentText" presStyleLbl="alignNode1" presStyleIdx="1" presStyleCnt="4">
        <dgm:presLayoutVars>
          <dgm:chMax val="1"/>
          <dgm:bulletEnabled val="1"/>
        </dgm:presLayoutVars>
      </dgm:prSet>
      <dgm:spPr/>
      <dgm:t>
        <a:bodyPr/>
        <a:lstStyle/>
        <a:p>
          <a:endParaRPr lang="es-MX"/>
        </a:p>
      </dgm:t>
    </dgm:pt>
    <dgm:pt modelId="{FB474B45-57A6-4B81-BF7E-D6DBED0AB845}" type="pres">
      <dgm:prSet presAssocID="{CC780545-F9DC-4D1B-9A62-2D64CA08EB37}" presName="descendantText" presStyleLbl="alignAcc1" presStyleIdx="1" presStyleCnt="4" custLinFactNeighborX="174" custLinFactNeighborY="-316">
        <dgm:presLayoutVars>
          <dgm:bulletEnabled val="1"/>
        </dgm:presLayoutVars>
      </dgm:prSet>
      <dgm:spPr/>
      <dgm:t>
        <a:bodyPr/>
        <a:lstStyle/>
        <a:p>
          <a:endParaRPr lang="es-MX"/>
        </a:p>
      </dgm:t>
    </dgm:pt>
    <dgm:pt modelId="{AB096368-3A45-4C2D-8DAB-3C4B8A1B84AD}" type="pres">
      <dgm:prSet presAssocID="{58B94C96-226C-4759-9BA2-096F865F1611}" presName="sp" presStyleCnt="0"/>
      <dgm:spPr/>
    </dgm:pt>
    <dgm:pt modelId="{27BCF44F-6DDA-4C8A-8EEC-2BF02374E816}" type="pres">
      <dgm:prSet presAssocID="{F9AD4AC7-5DFD-4D5E-87BB-DA6E0D8EBE9C}" presName="composite" presStyleCnt="0"/>
      <dgm:spPr/>
    </dgm:pt>
    <dgm:pt modelId="{18F8A9D4-925B-43A7-B00C-50B391BC2ED9}" type="pres">
      <dgm:prSet presAssocID="{F9AD4AC7-5DFD-4D5E-87BB-DA6E0D8EBE9C}" presName="parentText" presStyleLbl="alignNode1" presStyleIdx="2" presStyleCnt="4">
        <dgm:presLayoutVars>
          <dgm:chMax val="1"/>
          <dgm:bulletEnabled val="1"/>
        </dgm:presLayoutVars>
      </dgm:prSet>
      <dgm:spPr/>
      <dgm:t>
        <a:bodyPr/>
        <a:lstStyle/>
        <a:p>
          <a:endParaRPr lang="es-MX"/>
        </a:p>
      </dgm:t>
    </dgm:pt>
    <dgm:pt modelId="{59C21EFC-D313-4883-A9F2-526FFF93B1E7}" type="pres">
      <dgm:prSet presAssocID="{F9AD4AC7-5DFD-4D5E-87BB-DA6E0D8EBE9C}" presName="descendantText" presStyleLbl="alignAcc1" presStyleIdx="2" presStyleCnt="4" custLinFactNeighborX="-2121" custLinFactNeighborY="-178">
        <dgm:presLayoutVars>
          <dgm:bulletEnabled val="1"/>
        </dgm:presLayoutVars>
      </dgm:prSet>
      <dgm:spPr/>
      <dgm:t>
        <a:bodyPr/>
        <a:lstStyle/>
        <a:p>
          <a:endParaRPr lang="es-MX"/>
        </a:p>
      </dgm:t>
    </dgm:pt>
    <dgm:pt modelId="{8C100B0C-328C-47A7-A7CE-B3313451D609}" type="pres">
      <dgm:prSet presAssocID="{18651396-1550-4B4C-9286-D13DACC9F794}" presName="sp" presStyleCnt="0"/>
      <dgm:spPr/>
    </dgm:pt>
    <dgm:pt modelId="{616DDFFE-2A1A-4AD6-A657-6713036A09C7}" type="pres">
      <dgm:prSet presAssocID="{81A46AC3-66DC-4A1D-9FC2-86730A15BC57}" presName="composite" presStyleCnt="0"/>
      <dgm:spPr/>
    </dgm:pt>
    <dgm:pt modelId="{5EF87DFA-55A8-4948-B49B-02FCC81AAB73}" type="pres">
      <dgm:prSet presAssocID="{81A46AC3-66DC-4A1D-9FC2-86730A15BC57}" presName="parentText" presStyleLbl="alignNode1" presStyleIdx="3" presStyleCnt="4">
        <dgm:presLayoutVars>
          <dgm:chMax val="1"/>
          <dgm:bulletEnabled val="1"/>
        </dgm:presLayoutVars>
      </dgm:prSet>
      <dgm:spPr/>
      <dgm:t>
        <a:bodyPr/>
        <a:lstStyle/>
        <a:p>
          <a:endParaRPr lang="es-MX"/>
        </a:p>
      </dgm:t>
    </dgm:pt>
    <dgm:pt modelId="{AA1A3542-94AA-4823-9932-E6CD7E5DE323}" type="pres">
      <dgm:prSet presAssocID="{81A46AC3-66DC-4A1D-9FC2-86730A15BC57}" presName="descendantText" presStyleLbl="alignAcc1" presStyleIdx="3" presStyleCnt="4">
        <dgm:presLayoutVars>
          <dgm:bulletEnabled val="1"/>
        </dgm:presLayoutVars>
      </dgm:prSet>
      <dgm:spPr/>
      <dgm:t>
        <a:bodyPr/>
        <a:lstStyle/>
        <a:p>
          <a:endParaRPr lang="es-MX"/>
        </a:p>
      </dgm:t>
    </dgm:pt>
  </dgm:ptLst>
  <dgm:cxnLst>
    <dgm:cxn modelId="{6D38DE54-7D3C-4F01-B28C-67F381964F11}" srcId="{59DF5FD3-E1C2-44EA-8C16-0CDE695D861D}" destId="{CC780545-F9DC-4D1B-9A62-2D64CA08EB37}" srcOrd="1" destOrd="0" parTransId="{0165AF73-8B13-40F1-AFDA-2BFA5A12F9A5}" sibTransId="{58B94C96-226C-4759-9BA2-096F865F1611}"/>
    <dgm:cxn modelId="{EA348982-0A97-49C1-9722-D75B0CD3E3F7}" type="presOf" srcId="{78D29129-F2F0-48CF-9614-08FB3B09C9DC}" destId="{9748BA73-4E21-4D12-9FDC-21CF56D66FE0}" srcOrd="0" destOrd="0" presId="urn:microsoft.com/office/officeart/2005/8/layout/chevron2"/>
    <dgm:cxn modelId="{5A2CEB9C-B94D-44F1-AABC-C4DBB9D51479}" type="presOf" srcId="{00A2A93C-F0F0-4AAC-B428-FAC5E39CC8B6}" destId="{FB474B45-57A6-4B81-BF7E-D6DBED0AB845}" srcOrd="0" destOrd="0" presId="urn:microsoft.com/office/officeart/2005/8/layout/chevron2"/>
    <dgm:cxn modelId="{5D18255E-CED4-4F46-A382-D78F1C59C721}" type="presOf" srcId="{1A53A230-E00C-450A-B532-EFEBC66DC495}" destId="{AA1A3542-94AA-4823-9932-E6CD7E5DE323}" srcOrd="0" destOrd="1" presId="urn:microsoft.com/office/officeart/2005/8/layout/chevron2"/>
    <dgm:cxn modelId="{2B81BFBC-FAC1-48F3-977C-0D3B37D68B1B}" type="presOf" srcId="{F9AD4AC7-5DFD-4D5E-87BB-DA6E0D8EBE9C}" destId="{18F8A9D4-925B-43A7-B00C-50B391BC2ED9}" srcOrd="0" destOrd="0" presId="urn:microsoft.com/office/officeart/2005/8/layout/chevron2"/>
    <dgm:cxn modelId="{E05305E1-4070-41EF-A683-ACF420EA6AAD}" type="presOf" srcId="{8DD27426-EB6D-4BCC-AD14-93CA96AF1345}" destId="{DE8EE023-17B5-4CB1-8BF7-4099CBA0CE19}" srcOrd="0" destOrd="0" presId="urn:microsoft.com/office/officeart/2005/8/layout/chevron2"/>
    <dgm:cxn modelId="{24884463-4756-47BB-86E7-4D9BAC9C9F5F}" srcId="{CC780545-F9DC-4D1B-9A62-2D64CA08EB37}" destId="{F1B9F62B-5EB7-4DE1-A6CD-DB70811C5BBF}" srcOrd="1" destOrd="0" parTransId="{5CCF4F62-5D03-46AB-BEAF-8DF3E1AA3C53}" sibTransId="{229BF0DB-43BD-472C-A8EE-E7CC3E135353}"/>
    <dgm:cxn modelId="{DF52B4E8-F8D5-4889-A396-DFB27AF40CB9}" type="presOf" srcId="{59DF5FD3-E1C2-44EA-8C16-0CDE695D861D}" destId="{B457714A-9244-489D-867B-DD6EE6FC744B}" srcOrd="0" destOrd="0" presId="urn:microsoft.com/office/officeart/2005/8/layout/chevron2"/>
    <dgm:cxn modelId="{5881D45B-F5C4-48FF-B2C1-52FC364D871C}" type="presOf" srcId="{4632DBF9-9441-4589-92E2-95631C0D43A4}" destId="{59C21EFC-D313-4883-A9F2-526FFF93B1E7}" srcOrd="0" destOrd="1" presId="urn:microsoft.com/office/officeart/2005/8/layout/chevron2"/>
    <dgm:cxn modelId="{174D158E-2F1A-456B-936E-35272F5ABCEF}" srcId="{F9AD4AC7-5DFD-4D5E-87BB-DA6E0D8EBE9C}" destId="{7E42C8C0-4FE4-4256-AF22-AEAB474700B8}" srcOrd="0" destOrd="0" parTransId="{AE97A397-CA3B-48EF-A00A-EB6A2DDC298C}" sibTransId="{BEA3B82B-9AF2-4279-ABB9-85F8E98B2891}"/>
    <dgm:cxn modelId="{25F89ADD-1E7E-449F-88FA-3416AA03AF73}" srcId="{59DF5FD3-E1C2-44EA-8C16-0CDE695D861D}" destId="{81A46AC3-66DC-4A1D-9FC2-86730A15BC57}" srcOrd="3" destOrd="0" parTransId="{97FA63E4-81D5-4FC8-BF41-F171CA857E9E}" sibTransId="{04ED51D4-3170-42B4-B9A9-C535925ECD7B}"/>
    <dgm:cxn modelId="{DC28CB2E-BB9D-49EE-A668-BEE8224A567F}" type="presOf" srcId="{81A46AC3-66DC-4A1D-9FC2-86730A15BC57}" destId="{5EF87DFA-55A8-4948-B49B-02FCC81AAB73}" srcOrd="0" destOrd="0" presId="urn:microsoft.com/office/officeart/2005/8/layout/chevron2"/>
    <dgm:cxn modelId="{F214DDC0-53D2-484F-9F45-62BE9283F5CA}" srcId="{78D29129-F2F0-48CF-9614-08FB3B09C9DC}" destId="{8DD27426-EB6D-4BCC-AD14-93CA96AF1345}" srcOrd="0" destOrd="0" parTransId="{E2DE8F5F-0416-41E2-B1B3-D6C7478D3252}" sibTransId="{7A6A53B3-EE1E-4BB7-954D-722BB798C316}"/>
    <dgm:cxn modelId="{CAD5022F-30A5-4AAC-A2B2-DC503F87E141}" srcId="{78D29129-F2F0-48CF-9614-08FB3B09C9DC}" destId="{12248D43-E272-4606-B155-AE89D2CFCA66}" srcOrd="1" destOrd="0" parTransId="{21314177-3089-44E1-8646-DC8BBD39BE63}" sibTransId="{996BF664-8B8D-4857-895F-5B573B40EB52}"/>
    <dgm:cxn modelId="{1B21C2B1-189F-491B-94DF-5B7EE79AB088}" type="presOf" srcId="{F1B9F62B-5EB7-4DE1-A6CD-DB70811C5BBF}" destId="{FB474B45-57A6-4B81-BF7E-D6DBED0AB845}" srcOrd="0" destOrd="1" presId="urn:microsoft.com/office/officeart/2005/8/layout/chevron2"/>
    <dgm:cxn modelId="{D29CB09E-5DB9-49D0-8973-A604F5B34249}" srcId="{59DF5FD3-E1C2-44EA-8C16-0CDE695D861D}" destId="{78D29129-F2F0-48CF-9614-08FB3B09C9DC}" srcOrd="0" destOrd="0" parTransId="{74AC1A7A-4EB0-4C04-864C-02064C62AE8A}" sibTransId="{A4A51254-8BAC-4DC3-A141-A0D99EF7C880}"/>
    <dgm:cxn modelId="{BE281FF4-0F98-4ADE-B7D7-E7B13304AED9}" srcId="{CC780545-F9DC-4D1B-9A62-2D64CA08EB37}" destId="{00A2A93C-F0F0-4AAC-B428-FAC5E39CC8B6}" srcOrd="0" destOrd="0" parTransId="{C3A2491A-2F43-4587-8FCB-38503E74D977}" sibTransId="{A6825EDA-DB98-4378-AB60-1BC7DB72DC33}"/>
    <dgm:cxn modelId="{9C50C995-3189-40BA-8317-1B26B67D2291}" type="presOf" srcId="{FAA1C7DE-839E-472E-A798-B859AC756807}" destId="{FB474B45-57A6-4B81-BF7E-D6DBED0AB845}" srcOrd="0" destOrd="2" presId="urn:microsoft.com/office/officeart/2005/8/layout/chevron2"/>
    <dgm:cxn modelId="{C85BF7FF-A3B5-4078-89C9-9FF992946362}" type="presOf" srcId="{12248D43-E272-4606-B155-AE89D2CFCA66}" destId="{DE8EE023-17B5-4CB1-8BF7-4099CBA0CE19}" srcOrd="0" destOrd="1" presId="urn:microsoft.com/office/officeart/2005/8/layout/chevron2"/>
    <dgm:cxn modelId="{D12E0CE0-5C71-451A-8B07-F3B107D7425A}" srcId="{81A46AC3-66DC-4A1D-9FC2-86730A15BC57}" destId="{1A53A230-E00C-450A-B532-EFEBC66DC495}" srcOrd="1" destOrd="0" parTransId="{E85C267E-585A-4FDB-9587-7EF8F6828CA0}" sibTransId="{E4DC98A5-1C46-40DD-A1BA-8A9FA1E5971C}"/>
    <dgm:cxn modelId="{686ACDAB-AD18-44BD-BA8C-BA8FAB1F333D}" srcId="{59DF5FD3-E1C2-44EA-8C16-0CDE695D861D}" destId="{F9AD4AC7-5DFD-4D5E-87BB-DA6E0D8EBE9C}" srcOrd="2" destOrd="0" parTransId="{E587C7CE-15BF-445A-B55C-78D943B4CD03}" sibTransId="{18651396-1550-4B4C-9286-D13DACC9F794}"/>
    <dgm:cxn modelId="{5E730701-ECF2-4E49-BB90-BBC721FB4ABD}" type="presOf" srcId="{7E42C8C0-4FE4-4256-AF22-AEAB474700B8}" destId="{59C21EFC-D313-4883-A9F2-526FFF93B1E7}" srcOrd="0" destOrd="0" presId="urn:microsoft.com/office/officeart/2005/8/layout/chevron2"/>
    <dgm:cxn modelId="{28C530F9-2AC2-4CB6-9F1A-333F0B6FF2A4}" srcId="{CC780545-F9DC-4D1B-9A62-2D64CA08EB37}" destId="{FAA1C7DE-839E-472E-A798-B859AC756807}" srcOrd="2" destOrd="0" parTransId="{1E2F73D0-DF6E-48E9-9382-4CDDD58D57BB}" sibTransId="{B60C85D9-1F07-4D15-BA47-D43FF019E1D4}"/>
    <dgm:cxn modelId="{ACF60511-7BC6-4A04-B7C7-D504B21512CD}" type="presOf" srcId="{53719D16-DBF0-48AC-8A93-A394760839B7}" destId="{AA1A3542-94AA-4823-9932-E6CD7E5DE323}" srcOrd="0" destOrd="0" presId="urn:microsoft.com/office/officeart/2005/8/layout/chevron2"/>
    <dgm:cxn modelId="{27207BF1-D882-49C0-99D1-5A8964BB2E30}" srcId="{F9AD4AC7-5DFD-4D5E-87BB-DA6E0D8EBE9C}" destId="{4632DBF9-9441-4589-92E2-95631C0D43A4}" srcOrd="1" destOrd="0" parTransId="{09ADB39F-BD96-409A-B947-D42895C38E00}" sibTransId="{FF95D6F5-33A5-4B54-9199-312F8A578BAA}"/>
    <dgm:cxn modelId="{5BC6B15C-E7B8-4D5F-95C9-077A05CFD6AA}" type="presOf" srcId="{CC780545-F9DC-4D1B-9A62-2D64CA08EB37}" destId="{BAE89F63-F62E-400C-9F49-D3E0B68E8FDE}" srcOrd="0" destOrd="0" presId="urn:microsoft.com/office/officeart/2005/8/layout/chevron2"/>
    <dgm:cxn modelId="{5F6B153F-C599-443D-84D8-941BA99C7537}" srcId="{81A46AC3-66DC-4A1D-9FC2-86730A15BC57}" destId="{53719D16-DBF0-48AC-8A93-A394760839B7}" srcOrd="0" destOrd="0" parTransId="{A69C903F-D2F9-41C5-B95A-1E057688B34F}" sibTransId="{26CDE237-FBBD-4110-95DA-FBB647CB0D9E}"/>
    <dgm:cxn modelId="{EB609C76-C449-47BC-BEA0-CD2E9CEE6CEF}" type="presParOf" srcId="{B457714A-9244-489D-867B-DD6EE6FC744B}" destId="{96C0EACA-DACC-4AC3-A3D7-5BDBAB2945F6}" srcOrd="0" destOrd="0" presId="urn:microsoft.com/office/officeart/2005/8/layout/chevron2"/>
    <dgm:cxn modelId="{73F4D60F-51E0-40C3-97C0-F2712113128D}" type="presParOf" srcId="{96C0EACA-DACC-4AC3-A3D7-5BDBAB2945F6}" destId="{9748BA73-4E21-4D12-9FDC-21CF56D66FE0}" srcOrd="0" destOrd="0" presId="urn:microsoft.com/office/officeart/2005/8/layout/chevron2"/>
    <dgm:cxn modelId="{D65B3608-F1B9-496E-A078-AAA9521ED117}" type="presParOf" srcId="{96C0EACA-DACC-4AC3-A3D7-5BDBAB2945F6}" destId="{DE8EE023-17B5-4CB1-8BF7-4099CBA0CE19}" srcOrd="1" destOrd="0" presId="urn:microsoft.com/office/officeart/2005/8/layout/chevron2"/>
    <dgm:cxn modelId="{D8410A5B-95D6-481B-AB6D-3B39EF2A27C4}" type="presParOf" srcId="{B457714A-9244-489D-867B-DD6EE6FC744B}" destId="{BB519C97-FC8A-4CA8-9FD2-7C26BB3B47EB}" srcOrd="1" destOrd="0" presId="urn:microsoft.com/office/officeart/2005/8/layout/chevron2"/>
    <dgm:cxn modelId="{6355D64E-A12A-4F6A-9F1A-9B1E6958B9C4}" type="presParOf" srcId="{B457714A-9244-489D-867B-DD6EE6FC744B}" destId="{93478C0F-2DB3-4BEE-B18D-C349624705AA}" srcOrd="2" destOrd="0" presId="urn:microsoft.com/office/officeart/2005/8/layout/chevron2"/>
    <dgm:cxn modelId="{A5EBF63E-B994-4038-A141-EDECC08D0E09}" type="presParOf" srcId="{93478C0F-2DB3-4BEE-B18D-C349624705AA}" destId="{BAE89F63-F62E-400C-9F49-D3E0B68E8FDE}" srcOrd="0" destOrd="0" presId="urn:microsoft.com/office/officeart/2005/8/layout/chevron2"/>
    <dgm:cxn modelId="{6B9C0F60-5F31-499F-8531-4EE04198DC4A}" type="presParOf" srcId="{93478C0F-2DB3-4BEE-B18D-C349624705AA}" destId="{FB474B45-57A6-4B81-BF7E-D6DBED0AB845}" srcOrd="1" destOrd="0" presId="urn:microsoft.com/office/officeart/2005/8/layout/chevron2"/>
    <dgm:cxn modelId="{029ABE7D-57B7-4DB5-869D-2CC1962447FD}" type="presParOf" srcId="{B457714A-9244-489D-867B-DD6EE6FC744B}" destId="{AB096368-3A45-4C2D-8DAB-3C4B8A1B84AD}" srcOrd="3" destOrd="0" presId="urn:microsoft.com/office/officeart/2005/8/layout/chevron2"/>
    <dgm:cxn modelId="{5FE3D15D-F236-46FF-9646-55B66A66947E}" type="presParOf" srcId="{B457714A-9244-489D-867B-DD6EE6FC744B}" destId="{27BCF44F-6DDA-4C8A-8EEC-2BF02374E816}" srcOrd="4" destOrd="0" presId="urn:microsoft.com/office/officeart/2005/8/layout/chevron2"/>
    <dgm:cxn modelId="{FE49FE19-52E0-44DB-9DED-03F9E91D3B35}" type="presParOf" srcId="{27BCF44F-6DDA-4C8A-8EEC-2BF02374E816}" destId="{18F8A9D4-925B-43A7-B00C-50B391BC2ED9}" srcOrd="0" destOrd="0" presId="urn:microsoft.com/office/officeart/2005/8/layout/chevron2"/>
    <dgm:cxn modelId="{FC9CA545-7CDB-4BF8-AA05-F761E4AE496E}" type="presParOf" srcId="{27BCF44F-6DDA-4C8A-8EEC-2BF02374E816}" destId="{59C21EFC-D313-4883-A9F2-526FFF93B1E7}" srcOrd="1" destOrd="0" presId="urn:microsoft.com/office/officeart/2005/8/layout/chevron2"/>
    <dgm:cxn modelId="{E6123F70-235E-4173-8A97-757F92646761}" type="presParOf" srcId="{B457714A-9244-489D-867B-DD6EE6FC744B}" destId="{8C100B0C-328C-47A7-A7CE-B3313451D609}" srcOrd="5" destOrd="0" presId="urn:microsoft.com/office/officeart/2005/8/layout/chevron2"/>
    <dgm:cxn modelId="{15552448-A3BD-4077-A484-A38DE2714F1F}" type="presParOf" srcId="{B457714A-9244-489D-867B-DD6EE6FC744B}" destId="{616DDFFE-2A1A-4AD6-A657-6713036A09C7}" srcOrd="6" destOrd="0" presId="urn:microsoft.com/office/officeart/2005/8/layout/chevron2"/>
    <dgm:cxn modelId="{F6265A42-E981-4F3C-BDA1-E7BE19B53275}" type="presParOf" srcId="{616DDFFE-2A1A-4AD6-A657-6713036A09C7}" destId="{5EF87DFA-55A8-4948-B49B-02FCC81AAB73}" srcOrd="0" destOrd="0" presId="urn:microsoft.com/office/officeart/2005/8/layout/chevron2"/>
    <dgm:cxn modelId="{1F81F2AA-4FD5-48BC-989E-CEEAC5707091}" type="presParOf" srcId="{616DDFFE-2A1A-4AD6-A657-6713036A09C7}" destId="{AA1A3542-94AA-4823-9932-E6CD7E5DE32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DA5CBE0-2C18-4435-908D-A034F353B25B}" type="datetimeFigureOut">
              <a:rPr lang="es-MX" smtClean="0"/>
              <a:pPr/>
              <a:t>29/11/2010</a:t>
            </a:fld>
            <a:endParaRPr lang="es-MX" dirty="0"/>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dirty="0"/>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F0FFEEF-CA2E-4987-AB6A-2DA06BF76653}" type="slidenum">
              <a:rPr lang="es-MX" smtClean="0"/>
              <a:pPr/>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DA5CBE0-2C18-4435-908D-A034F353B25B}" type="datetimeFigureOut">
              <a:rPr lang="es-MX" smtClean="0"/>
              <a:pPr/>
              <a:t>29/11/2010</a:t>
            </a:fld>
            <a:endParaRPr lang="es-MX" dirty="0"/>
          </a:p>
        </p:txBody>
      </p:sp>
      <p:sp>
        <p:nvSpPr>
          <p:cNvPr id="5" name="4 Marcador de pie de página"/>
          <p:cNvSpPr>
            <a:spLocks noGrp="1"/>
          </p:cNvSpPr>
          <p:nvPr>
            <p:ph type="ftr" sz="quarter" idx="11"/>
          </p:nvPr>
        </p:nvSpPr>
        <p:spPr/>
        <p:txBody>
          <a:bodyPr/>
          <a:lstStyle>
            <a:extLst/>
          </a:lstStyle>
          <a:p>
            <a:endParaRPr lang="es-MX" dirty="0"/>
          </a:p>
        </p:txBody>
      </p:sp>
      <p:sp>
        <p:nvSpPr>
          <p:cNvPr id="6" name="5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ADA5CBE0-2C18-4435-908D-A034F353B25B}" type="datetimeFigureOut">
              <a:rPr lang="es-MX" smtClean="0"/>
              <a:pPr/>
              <a:t>29/11/2010</a:t>
            </a:fld>
            <a:endParaRPr lang="es-MX" dirty="0"/>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dirty="0"/>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F0FFEEF-CA2E-4987-AB6A-2DA06BF76653}"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DA5CBE0-2C18-4435-908D-A034F353B25B}" type="datetimeFigureOut">
              <a:rPr lang="es-MX" smtClean="0"/>
              <a:pPr/>
              <a:t>29/11/2010</a:t>
            </a:fld>
            <a:endParaRPr lang="es-MX" dirty="0"/>
          </a:p>
        </p:txBody>
      </p:sp>
      <p:sp>
        <p:nvSpPr>
          <p:cNvPr id="5" name="4 Marcador de pie de página"/>
          <p:cNvSpPr>
            <a:spLocks noGrp="1"/>
          </p:cNvSpPr>
          <p:nvPr>
            <p:ph type="ftr" sz="quarter" idx="11"/>
          </p:nvPr>
        </p:nvSpPr>
        <p:spPr/>
        <p:txBody>
          <a:bodyPr/>
          <a:lstStyle>
            <a:extLst/>
          </a:lstStyle>
          <a:p>
            <a:endParaRPr lang="es-MX" dirty="0"/>
          </a:p>
        </p:txBody>
      </p:sp>
      <p:sp>
        <p:nvSpPr>
          <p:cNvPr id="6" name="5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DA5CBE0-2C18-4435-908D-A034F353B25B}" type="datetimeFigureOut">
              <a:rPr lang="es-MX" smtClean="0"/>
              <a:pPr/>
              <a:t>29/11/2010</a:t>
            </a:fld>
            <a:endParaRPr lang="es-MX" dirty="0"/>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dirty="0"/>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FF0FFEEF-CA2E-4987-AB6A-2DA06BF76653}" type="slidenum">
              <a:rPr lang="es-MX" smtClean="0"/>
              <a:pPr/>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DA5CBE0-2C18-4435-908D-A034F353B25B}" type="datetimeFigureOut">
              <a:rPr lang="es-MX" smtClean="0"/>
              <a:pPr/>
              <a:t>29/11/2010</a:t>
            </a:fld>
            <a:endParaRPr lang="es-MX" dirty="0"/>
          </a:p>
        </p:txBody>
      </p:sp>
      <p:sp>
        <p:nvSpPr>
          <p:cNvPr id="6" name="5 Marcador de pie de página"/>
          <p:cNvSpPr>
            <a:spLocks noGrp="1"/>
          </p:cNvSpPr>
          <p:nvPr>
            <p:ph type="ftr" sz="quarter" idx="11"/>
          </p:nvPr>
        </p:nvSpPr>
        <p:spPr/>
        <p:txBody>
          <a:bodyPr/>
          <a:lstStyle>
            <a:extLst/>
          </a:lstStyle>
          <a:p>
            <a:endParaRPr lang="es-MX" dirty="0"/>
          </a:p>
        </p:txBody>
      </p:sp>
      <p:sp>
        <p:nvSpPr>
          <p:cNvPr id="7" name="6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DA5CBE0-2C18-4435-908D-A034F353B25B}" type="datetimeFigureOut">
              <a:rPr lang="es-MX" smtClean="0"/>
              <a:pPr/>
              <a:t>29/11/2010</a:t>
            </a:fld>
            <a:endParaRPr lang="es-MX" dirty="0"/>
          </a:p>
        </p:txBody>
      </p:sp>
      <p:sp>
        <p:nvSpPr>
          <p:cNvPr id="8" name="7 Marcador de pie de página"/>
          <p:cNvSpPr>
            <a:spLocks noGrp="1"/>
          </p:cNvSpPr>
          <p:nvPr>
            <p:ph type="ftr" sz="quarter" idx="11"/>
          </p:nvPr>
        </p:nvSpPr>
        <p:spPr/>
        <p:txBody>
          <a:bodyPr/>
          <a:lstStyle>
            <a:extLst/>
          </a:lstStyle>
          <a:p>
            <a:endParaRPr lang="es-MX" dirty="0"/>
          </a:p>
        </p:txBody>
      </p:sp>
      <p:sp>
        <p:nvSpPr>
          <p:cNvPr id="9" name="8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DA5CBE0-2C18-4435-908D-A034F353B25B}" type="datetimeFigureOut">
              <a:rPr lang="es-MX" smtClean="0"/>
              <a:pPr/>
              <a:t>29/11/2010</a:t>
            </a:fld>
            <a:endParaRPr lang="es-MX" dirty="0"/>
          </a:p>
        </p:txBody>
      </p:sp>
      <p:sp>
        <p:nvSpPr>
          <p:cNvPr id="4" name="3 Marcador de pie de página"/>
          <p:cNvSpPr>
            <a:spLocks noGrp="1"/>
          </p:cNvSpPr>
          <p:nvPr>
            <p:ph type="ftr" sz="quarter" idx="11"/>
          </p:nvPr>
        </p:nvSpPr>
        <p:spPr/>
        <p:txBody>
          <a:bodyPr/>
          <a:lstStyle>
            <a:extLst/>
          </a:lstStyle>
          <a:p>
            <a:endParaRPr lang="es-MX" dirty="0"/>
          </a:p>
        </p:txBody>
      </p:sp>
      <p:sp>
        <p:nvSpPr>
          <p:cNvPr id="5" name="4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ADA5CBE0-2C18-4435-908D-A034F353B25B}" type="datetimeFigureOut">
              <a:rPr lang="es-MX" smtClean="0"/>
              <a:pPr/>
              <a:t>29/11/2010</a:t>
            </a:fld>
            <a:endParaRPr lang="es-MX" dirty="0"/>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dirty="0"/>
          </a:p>
        </p:txBody>
      </p:sp>
      <p:sp>
        <p:nvSpPr>
          <p:cNvPr id="4" name="3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DA5CBE0-2C18-4435-908D-A034F353B25B}" type="datetimeFigureOut">
              <a:rPr lang="es-MX" smtClean="0"/>
              <a:pPr/>
              <a:t>29/11/2010</a:t>
            </a:fld>
            <a:endParaRPr lang="es-MX" dirty="0"/>
          </a:p>
        </p:txBody>
      </p:sp>
      <p:sp>
        <p:nvSpPr>
          <p:cNvPr id="6" name="5 Marcador de pie de página"/>
          <p:cNvSpPr>
            <a:spLocks noGrp="1"/>
          </p:cNvSpPr>
          <p:nvPr>
            <p:ph type="ftr" sz="quarter" idx="11"/>
          </p:nvPr>
        </p:nvSpPr>
        <p:spPr/>
        <p:txBody>
          <a:bodyPr/>
          <a:lstStyle>
            <a:extLst/>
          </a:lstStyle>
          <a:p>
            <a:endParaRPr lang="es-MX" dirty="0"/>
          </a:p>
        </p:txBody>
      </p:sp>
      <p:sp>
        <p:nvSpPr>
          <p:cNvPr id="7" name="6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ADA5CBE0-2C18-4435-908D-A034F353B25B}" type="datetimeFigureOut">
              <a:rPr lang="es-MX" smtClean="0"/>
              <a:pPr/>
              <a:t>29/11/2010</a:t>
            </a:fld>
            <a:endParaRPr lang="es-MX" dirty="0"/>
          </a:p>
        </p:txBody>
      </p:sp>
      <p:sp>
        <p:nvSpPr>
          <p:cNvPr id="6" name="5 Marcador de pie de página"/>
          <p:cNvSpPr>
            <a:spLocks noGrp="1"/>
          </p:cNvSpPr>
          <p:nvPr>
            <p:ph type="ftr" sz="quarter" idx="11"/>
          </p:nvPr>
        </p:nvSpPr>
        <p:spPr/>
        <p:txBody>
          <a:bodyPr/>
          <a:lstStyle>
            <a:extLst/>
          </a:lstStyle>
          <a:p>
            <a:endParaRPr lang="es-MX" dirty="0"/>
          </a:p>
        </p:txBody>
      </p:sp>
      <p:sp>
        <p:nvSpPr>
          <p:cNvPr id="7" name="6 Marcador de número de diapositiva"/>
          <p:cNvSpPr>
            <a:spLocks noGrp="1"/>
          </p:cNvSpPr>
          <p:nvPr>
            <p:ph type="sldNum" sz="quarter" idx="12"/>
          </p:nvPr>
        </p:nvSpPr>
        <p:spPr/>
        <p:txBody>
          <a:bodyPr/>
          <a:lstStyle>
            <a:extLst/>
          </a:lstStyle>
          <a:p>
            <a:fld id="{FF0FFEEF-CA2E-4987-AB6A-2DA06BF76653}" type="slidenum">
              <a:rPr lang="es-MX" smtClean="0"/>
              <a:pPr/>
              <a:t>‹Nº›</a:t>
            </a:fld>
            <a:endParaRPr lang="es-MX" dirty="0"/>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dirty="0"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DA5CBE0-2C18-4435-908D-A034F353B25B}" type="datetimeFigureOut">
              <a:rPr lang="es-MX" smtClean="0"/>
              <a:pPr/>
              <a:t>29/11/2010</a:t>
            </a:fld>
            <a:endParaRPr lang="es-MX" dirty="0"/>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dirty="0"/>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F0FFEEF-CA2E-4987-AB6A-2DA06BF76653}"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mx.wrs.yahoo.com/_ylt=A0WTf2yo2sRMomEAlpDF8Qt.;_ylu=X3oDMTBxbzZlY2gyBHBvcwM3MgRzZWMDc3IEdnRpZANJMTIxXzcy/SIG=1ied5i2af/EXP=1287998248/**http:/mx.images.search.yahoo.com/images/view?back=http://mx.images.search.yahoo.com/search/images?p=lentes+progresivos&amp;b=64&amp;ni=21&amp;xargs=0&amp;pstart=1&amp;fr=yfp-t-706-s&amp;fr2=turbo&amp;w=234&amp;h=100&amp;imgurl=www.opticacosta.com/i/00_delgado.jpg&amp;rurl=http://www.opticacosta.com/cristales_aereos.html&amp;size=9k&amp;name=00+delgado+jpg&amp;p=lentes+progresivos&amp;oid=698291103cb5146c&amp;fr2=turbo&amp;no=72&amp;tt=74&amp;sigr=11gtc0atc&amp;sigi=11405un0i&amp;sigb=13p0n9rmk&amp;type=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2" cstate="print"/>
          <a:srcRect/>
          <a:stretch>
            <a:fillRect/>
          </a:stretch>
        </p:blipFill>
        <p:spPr bwMode="auto">
          <a:xfrm>
            <a:off x="7054384" y="4581128"/>
            <a:ext cx="2089616" cy="2276872"/>
          </a:xfrm>
          <a:prstGeom prst="rect">
            <a:avLst/>
          </a:prstGeom>
          <a:noFill/>
          <a:ln w="9525">
            <a:noFill/>
            <a:miter lim="800000"/>
            <a:headEnd/>
            <a:tailEnd/>
          </a:ln>
        </p:spPr>
      </p:pic>
      <p:pic>
        <p:nvPicPr>
          <p:cNvPr id="8" name="7 Imagen" descr="htmlimport_Logo20IPN.jpg"/>
          <p:cNvPicPr>
            <a:picLocks noChangeAspect="1"/>
          </p:cNvPicPr>
          <p:nvPr/>
        </p:nvPicPr>
        <p:blipFill>
          <a:blip r:embed="rId3" cstate="print"/>
          <a:stretch>
            <a:fillRect/>
          </a:stretch>
        </p:blipFill>
        <p:spPr>
          <a:xfrm>
            <a:off x="395536" y="188640"/>
            <a:ext cx="2112112" cy="2301370"/>
          </a:xfrm>
          <a:prstGeom prst="rect">
            <a:avLst/>
          </a:prstGeom>
        </p:spPr>
      </p:pic>
      <p:sp>
        <p:nvSpPr>
          <p:cNvPr id="6" name="5 Título"/>
          <p:cNvSpPr>
            <a:spLocks noGrp="1"/>
          </p:cNvSpPr>
          <p:nvPr>
            <p:ph type="ctrTitle"/>
          </p:nvPr>
        </p:nvSpPr>
        <p:spPr>
          <a:xfrm>
            <a:off x="1331640" y="548680"/>
            <a:ext cx="7560840" cy="1932064"/>
          </a:xfrm>
        </p:spPr>
        <p:txBody>
          <a:bodyPr/>
          <a:lstStyle/>
          <a:p>
            <a:pPr algn="ctr"/>
            <a:r>
              <a:rPr lang="es-MX" sz="3200" dirty="0" smtClean="0">
                <a:latin typeface="Verdana" pitchFamily="34" charset="0"/>
              </a:rPr>
              <a:t>Instituto Politécnico Nacional </a:t>
            </a:r>
            <a:r>
              <a:rPr lang="es-ES" sz="3200" dirty="0" smtClean="0">
                <a:latin typeface="Verdana" pitchFamily="34" charset="0"/>
              </a:rPr>
              <a:t/>
            </a:r>
            <a:br>
              <a:rPr lang="es-ES" sz="3200" dirty="0" smtClean="0">
                <a:latin typeface="Verdana" pitchFamily="34" charset="0"/>
              </a:rPr>
            </a:br>
            <a:r>
              <a:rPr lang="es-MX" sz="3200" dirty="0" smtClean="0">
                <a:latin typeface="Verdana" pitchFamily="34" charset="0"/>
              </a:rPr>
              <a:t>C.I.C.S.</a:t>
            </a:r>
            <a:br>
              <a:rPr lang="es-MX" sz="3200" dirty="0" smtClean="0">
                <a:latin typeface="Verdana" pitchFamily="34" charset="0"/>
              </a:rPr>
            </a:br>
            <a:r>
              <a:rPr lang="es-MX" sz="3200" dirty="0" smtClean="0">
                <a:latin typeface="Verdana" pitchFamily="34" charset="0"/>
              </a:rPr>
              <a:t> Unidad Santo Tomas</a:t>
            </a:r>
            <a:endParaRPr lang="es-MX" sz="4800" dirty="0"/>
          </a:p>
        </p:txBody>
      </p:sp>
      <p:sp>
        <p:nvSpPr>
          <p:cNvPr id="7" name="6 Subtítulo"/>
          <p:cNvSpPr>
            <a:spLocks noGrp="1"/>
          </p:cNvSpPr>
          <p:nvPr>
            <p:ph type="subTitle" idx="1"/>
          </p:nvPr>
        </p:nvSpPr>
        <p:spPr/>
        <p:txBody>
          <a:bodyPr>
            <a:normAutofit/>
          </a:bodyPr>
          <a:lstStyle/>
          <a:p>
            <a:pPr algn="l"/>
            <a:r>
              <a:rPr lang="es-MX" dirty="0" smtClean="0"/>
              <a:t>Alumna: Cortés Marcial Sahaandehui</a:t>
            </a:r>
          </a:p>
          <a:p>
            <a:pPr algn="l"/>
            <a:r>
              <a:rPr lang="es-MX" dirty="0" smtClean="0"/>
              <a:t>Gpo:3TM1</a:t>
            </a: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p:txBody>
          <a:bodyPr/>
          <a:lstStyle/>
          <a:p>
            <a:r>
              <a:rPr lang="es-MX" dirty="0" smtClean="0"/>
              <a:t>Podríamos decir que el progresivo es una especie de lente ejecutivo al que se le ha eliminado la línea visible y se le ha agregado una zona intermedia con diseño de curvas progresivas. </a:t>
            </a:r>
            <a:endParaRPr lang="es-MX" dirty="0"/>
          </a:p>
        </p:txBody>
      </p:sp>
      <p:pic>
        <p:nvPicPr>
          <p:cNvPr id="30722" name="Picture 2" descr="http://www.vertexlab.com.mx/laboratorio/caracteristicas/4cafe5.gif"/>
          <p:cNvPicPr>
            <a:picLocks noChangeAspect="1" noChangeArrowheads="1"/>
          </p:cNvPicPr>
          <p:nvPr/>
        </p:nvPicPr>
        <p:blipFill>
          <a:blip r:embed="rId2" cstate="print"/>
          <a:srcRect/>
          <a:stretch>
            <a:fillRect/>
          </a:stretch>
        </p:blipFill>
        <p:spPr bwMode="auto">
          <a:xfrm>
            <a:off x="1835696" y="3861048"/>
            <a:ext cx="2532460" cy="2297486"/>
          </a:xfrm>
          <a:prstGeom prst="rect">
            <a:avLst/>
          </a:prstGeom>
          <a:noFill/>
        </p:spPr>
      </p:pic>
      <p:pic>
        <p:nvPicPr>
          <p:cNvPr id="30724" name="Picture 4" descr="http://t2.gstatic.com/images?q=tbn:Q6fWPKScoY6RiM:b"/>
          <p:cNvPicPr>
            <a:picLocks noChangeAspect="1" noChangeArrowheads="1"/>
          </p:cNvPicPr>
          <p:nvPr/>
        </p:nvPicPr>
        <p:blipFill>
          <a:blip r:embed="rId3" cstate="print"/>
          <a:srcRect/>
          <a:stretch>
            <a:fillRect/>
          </a:stretch>
        </p:blipFill>
        <p:spPr bwMode="auto">
          <a:xfrm>
            <a:off x="4644008" y="4221088"/>
            <a:ext cx="3274556" cy="171524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7239000" cy="770344"/>
          </a:xfrm>
        </p:spPr>
        <p:txBody>
          <a:bodyPr/>
          <a:lstStyle/>
          <a:p>
            <a:pPr algn="ctr"/>
            <a:r>
              <a:rPr lang="es-MX" dirty="0" smtClean="0"/>
              <a:t>Lentes sola</a:t>
            </a:r>
            <a:endParaRPr lang="es-MX" dirty="0"/>
          </a:p>
        </p:txBody>
      </p:sp>
      <p:graphicFrame>
        <p:nvGraphicFramePr>
          <p:cNvPr id="4" name="3 Marcador de contenido"/>
          <p:cNvGraphicFramePr>
            <a:graphicFrameLocks noGrp="1"/>
          </p:cNvGraphicFramePr>
          <p:nvPr>
            <p:ph idx="1"/>
          </p:nvPr>
        </p:nvGraphicFramePr>
        <p:xfrm>
          <a:off x="457200" y="1125538"/>
          <a:ext cx="7239000" cy="5330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SPECTRALITE</a:t>
            </a:r>
            <a:endParaRPr lang="es-MX" dirty="0"/>
          </a:p>
        </p:txBody>
      </p:sp>
      <p:sp>
        <p:nvSpPr>
          <p:cNvPr id="3" name="2 Marcador de contenido"/>
          <p:cNvSpPr>
            <a:spLocks noGrp="1"/>
          </p:cNvSpPr>
          <p:nvPr>
            <p:ph idx="1"/>
          </p:nvPr>
        </p:nvSpPr>
        <p:spPr/>
        <p:txBody>
          <a:bodyPr/>
          <a:lstStyle/>
          <a:p>
            <a:r>
              <a:rPr lang="es-MX" dirty="0" smtClean="0"/>
              <a:t>Material con alto </a:t>
            </a:r>
            <a:r>
              <a:rPr lang="es-MX" dirty="0" err="1" smtClean="0"/>
              <a:t>indice</a:t>
            </a:r>
            <a:r>
              <a:rPr lang="es-MX" dirty="0" smtClean="0"/>
              <a:t> (</a:t>
            </a:r>
            <a:r>
              <a:rPr lang="es-MX" dirty="0" err="1" smtClean="0"/>
              <a:t>high</a:t>
            </a:r>
            <a:r>
              <a:rPr lang="es-MX" dirty="0" smtClean="0"/>
              <a:t> – </a:t>
            </a:r>
            <a:r>
              <a:rPr lang="es-MX" dirty="0" err="1" smtClean="0"/>
              <a:t>index</a:t>
            </a:r>
            <a:r>
              <a:rPr lang="es-MX" dirty="0" smtClean="0"/>
              <a:t> /1.537) que permite fabricar el lente mas delgado</a:t>
            </a:r>
          </a:p>
          <a:p>
            <a:r>
              <a:rPr lang="es-MX" dirty="0" smtClean="0"/>
              <a:t>Es el material mas liviano, después del policarbonato</a:t>
            </a:r>
          </a:p>
          <a:p>
            <a:r>
              <a:rPr lang="es-MX" dirty="0" smtClean="0"/>
              <a:t>Elevado valor </a:t>
            </a:r>
            <a:r>
              <a:rPr lang="es-MX" dirty="0" err="1" smtClean="0"/>
              <a:t>Abbe</a:t>
            </a:r>
            <a:r>
              <a:rPr lang="es-MX" dirty="0" smtClean="0"/>
              <a:t> (47) lo cual le proporciona una mejor calidad óptica al usuario, al eliminar la aberración cromática</a:t>
            </a:r>
          </a:p>
          <a:p>
            <a:r>
              <a:rPr lang="es-MX" dirty="0" smtClean="0"/>
              <a:t>Se fabrica en un diseño </a:t>
            </a:r>
            <a:r>
              <a:rPr lang="es-MX" dirty="0" err="1" smtClean="0"/>
              <a:t>asferico</a:t>
            </a:r>
            <a:r>
              <a:rPr lang="es-MX" dirty="0" smtClean="0"/>
              <a:t>, lo cual hace lentes mas planos y sin distorsiones o aberraciones ópticas</a:t>
            </a:r>
          </a:p>
          <a:p>
            <a:r>
              <a:rPr lang="es-MX" dirty="0" smtClean="0"/>
              <a:t>Posee protección ultravioleta </a:t>
            </a:r>
          </a:p>
          <a:p>
            <a:endParaRPr lang="es-MX" dirty="0" smtClean="0"/>
          </a:p>
          <a:p>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Procedimiento para  tomar las medidas</a:t>
            </a:r>
            <a:endParaRPr lang="es-MX" dirty="0"/>
          </a:p>
        </p:txBody>
      </p:sp>
      <p:pic>
        <p:nvPicPr>
          <p:cNvPr id="27650" name="Picture 2" descr="http://t0.gstatic.com/images?q=tbn:ANd9GcTW7vef75YHUSZGuqlwOIm2nLZWTF__ioVwx8mj_WmNGGB2I00&amp;t=1&amp;usg=__2GzP4KPPC_MDh1-UwzThVNPuwEY="/>
          <p:cNvPicPr>
            <a:picLocks noChangeAspect="1" noChangeArrowheads="1"/>
          </p:cNvPicPr>
          <p:nvPr/>
        </p:nvPicPr>
        <p:blipFill>
          <a:blip r:embed="rId2" cstate="print"/>
          <a:srcRect/>
          <a:stretch>
            <a:fillRect/>
          </a:stretch>
        </p:blipFill>
        <p:spPr bwMode="auto">
          <a:xfrm>
            <a:off x="2987824" y="4148335"/>
            <a:ext cx="3141712" cy="2709665"/>
          </a:xfrm>
          <a:prstGeom prst="rect">
            <a:avLst/>
          </a:prstGeom>
          <a:noFill/>
        </p:spPr>
      </p:pic>
      <p:pic>
        <p:nvPicPr>
          <p:cNvPr id="27652" name="Picture 4" descr="http://t1.gstatic.com/images?q=tbn:ANd9GcSVLvoK4L4VHop1OdfVuxSA2cDmFXpNhzGWj7txzDw26gJGxo0&amp;t=1&amp;usg=__s8YS3r5v1f34li2l1G-6TSe9gDE="/>
          <p:cNvPicPr>
            <a:picLocks noChangeAspect="1" noChangeArrowheads="1"/>
          </p:cNvPicPr>
          <p:nvPr/>
        </p:nvPicPr>
        <p:blipFill>
          <a:blip r:embed="rId3" cstate="print"/>
          <a:srcRect/>
          <a:stretch>
            <a:fillRect/>
          </a:stretch>
        </p:blipFill>
        <p:spPr bwMode="auto">
          <a:xfrm>
            <a:off x="1115616" y="1628800"/>
            <a:ext cx="6251483" cy="309634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0"/>
            <a:ext cx="7239000" cy="554320"/>
          </a:xfrm>
        </p:spPr>
        <p:txBody>
          <a:bodyPr>
            <a:normAutofit fontScale="90000"/>
          </a:bodyPr>
          <a:lstStyle/>
          <a:p>
            <a:pPr algn="ctr"/>
            <a:r>
              <a:rPr lang="es-MX" dirty="0" smtClean="0"/>
              <a:t>Seleccionar la montura</a:t>
            </a:r>
            <a:endParaRPr lang="es-MX" dirty="0"/>
          </a:p>
        </p:txBody>
      </p:sp>
      <p:sp>
        <p:nvSpPr>
          <p:cNvPr id="3" name="2 Marcador de contenido"/>
          <p:cNvSpPr>
            <a:spLocks noGrp="1"/>
          </p:cNvSpPr>
          <p:nvPr>
            <p:ph idx="1"/>
          </p:nvPr>
        </p:nvSpPr>
        <p:spPr>
          <a:xfrm>
            <a:off x="395536" y="620688"/>
            <a:ext cx="7239000" cy="4846320"/>
          </a:xfrm>
        </p:spPr>
        <p:txBody>
          <a:bodyPr>
            <a:normAutofit/>
          </a:bodyPr>
          <a:lstStyle/>
          <a:p>
            <a:pPr marL="514350" indent="-514350">
              <a:buNone/>
            </a:pPr>
            <a:r>
              <a:rPr lang="es-MX" sz="2000" dirty="0" smtClean="0"/>
              <a:t>La montura debe cumplir con ciertos requerimientos, pero a su vez debe ser del agrado del paciente</a:t>
            </a:r>
          </a:p>
          <a:p>
            <a:pPr marL="514350" indent="-514350">
              <a:buFont typeface="+mj-lt"/>
              <a:buAutoNum type="alphaLcParenR"/>
            </a:pPr>
            <a:r>
              <a:rPr lang="es-MX" sz="1600" dirty="0" smtClean="0"/>
              <a:t>Angulo pantoscópico modificable: la condición ideal de un progresivo se encuentra entre los 10° y 12° de inclinación pantoscópico</a:t>
            </a:r>
          </a:p>
          <a:p>
            <a:pPr marL="514350" indent="-514350">
              <a:buFont typeface="+mj-lt"/>
              <a:buAutoNum type="alphaLcParenR"/>
            </a:pPr>
            <a:r>
              <a:rPr lang="es-MX" sz="1600" dirty="0" smtClean="0"/>
              <a:t>Curvatura modificable: la condición ideal es que la montura se acerque al máximo a la forma o contorno del rostro del paciente; con la finalidad de mantener la distancia de vértice y el Angulo de visión.</a:t>
            </a:r>
          </a:p>
          <a:p>
            <a:pPr marL="514350" indent="-514350">
              <a:buFont typeface="+mj-lt"/>
              <a:buAutoNum type="alphaLcParenR"/>
            </a:pPr>
            <a:r>
              <a:rPr lang="es-MX" sz="1600" dirty="0" smtClean="0"/>
              <a:t>Tamaño: las exigencias del tamaño están basadas e 2 aspectos fundamentales; que la altura pupilar sea mínimo de 24mm y que de acuerdo al poder, permita hacer el lente sin necesidad de aplicar grandes descentraciones, y que además resulte estético.</a:t>
            </a:r>
          </a:p>
          <a:p>
            <a:pPr marL="514350" indent="-514350">
              <a:buFont typeface="+mj-lt"/>
              <a:buAutoNum type="alphaLcParenR"/>
            </a:pPr>
            <a:r>
              <a:rPr lang="es-MX" sz="1600" dirty="0" smtClean="0"/>
              <a:t> Diseño: </a:t>
            </a:r>
            <a:r>
              <a:rPr lang="es-MX" sz="1600" dirty="0" err="1" smtClean="0"/>
              <a:t>Tambien</a:t>
            </a:r>
            <a:r>
              <a:rPr lang="es-MX" sz="1600" dirty="0" smtClean="0"/>
              <a:t> debe ser analizado tomando en </a:t>
            </a:r>
            <a:r>
              <a:rPr lang="es-MX" sz="1600" dirty="0" err="1" smtClean="0"/>
              <a:t>consideracion</a:t>
            </a:r>
            <a:r>
              <a:rPr lang="es-MX" sz="1600" dirty="0" smtClean="0"/>
              <a:t> la receta del paciente: </a:t>
            </a:r>
          </a:p>
          <a:p>
            <a:pPr marL="514350" indent="-514350">
              <a:buNone/>
            </a:pPr>
            <a:r>
              <a:rPr lang="es-MX" sz="1600" dirty="0" smtClean="0"/>
              <a:t>*En un poder + no es conveniente escoger monturas al aire</a:t>
            </a:r>
          </a:p>
          <a:p>
            <a:pPr marL="514350" indent="-514350">
              <a:buNone/>
            </a:pPr>
            <a:r>
              <a:rPr lang="es-MX" sz="1600" dirty="0" smtClean="0"/>
              <a:t>* La forma debe ser mas hacia un estilo ovalado o rectangular y no tipo piloto o de corte nasal </a:t>
            </a:r>
          </a:p>
          <a:p>
            <a:pPr marL="514350" indent="-514350">
              <a:buNone/>
            </a:pPr>
            <a:endParaRPr lang="es-MX" dirty="0"/>
          </a:p>
        </p:txBody>
      </p:sp>
      <p:pic>
        <p:nvPicPr>
          <p:cNvPr id="11266" name="Picture 2" descr="http://t2.gstatic.com/images?q=tbn:ANd9GcSX2Ylw30sHGBvE2bST99eX5hIvLx4qOWbwz65wW31vAKCJo5E&amp;t=1&amp;usg=__5PuRhPqS1TPncKYfalpsKQgBE4Q="/>
          <p:cNvPicPr>
            <a:picLocks noChangeAspect="1" noChangeArrowheads="1"/>
          </p:cNvPicPr>
          <p:nvPr/>
        </p:nvPicPr>
        <p:blipFill>
          <a:blip r:embed="rId2" cstate="print"/>
          <a:srcRect/>
          <a:stretch>
            <a:fillRect/>
          </a:stretch>
        </p:blipFill>
        <p:spPr bwMode="auto">
          <a:xfrm>
            <a:off x="3491880" y="4923166"/>
            <a:ext cx="3096344" cy="174619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Tomar las medidas</a:t>
            </a:r>
            <a:endParaRPr lang="es-MX" dirty="0"/>
          </a:p>
        </p:txBody>
      </p:sp>
      <p:sp>
        <p:nvSpPr>
          <p:cNvPr id="3" name="2 Marcador de contenido"/>
          <p:cNvSpPr>
            <a:spLocks noGrp="1"/>
          </p:cNvSpPr>
          <p:nvPr>
            <p:ph idx="1"/>
          </p:nvPr>
        </p:nvSpPr>
        <p:spPr/>
        <p:txBody>
          <a:bodyPr>
            <a:normAutofit fontScale="92500" lnSpcReduction="10000"/>
          </a:bodyPr>
          <a:lstStyle/>
          <a:p>
            <a:pPr marL="514350" indent="-514350">
              <a:buNone/>
            </a:pPr>
            <a:endParaRPr lang="es-MX" dirty="0" smtClean="0"/>
          </a:p>
          <a:p>
            <a:pPr marL="514350" indent="-514350">
              <a:buNone/>
            </a:pPr>
            <a:r>
              <a:rPr lang="es-MX" dirty="0" smtClean="0"/>
              <a:t>Toma de distancia </a:t>
            </a:r>
            <a:r>
              <a:rPr lang="es-MX" dirty="0" err="1" smtClean="0"/>
              <a:t>interpupilar</a:t>
            </a:r>
            <a:r>
              <a:rPr lang="es-MX" dirty="0" smtClean="0"/>
              <a:t> </a:t>
            </a:r>
          </a:p>
          <a:p>
            <a:pPr marL="514350" indent="-514350">
              <a:buFont typeface="+mj-lt"/>
              <a:buAutoNum type="arabicPeriod"/>
            </a:pPr>
            <a:r>
              <a:rPr lang="es-MX" dirty="0" smtClean="0"/>
              <a:t>Ajustar la curva y la inclinación </a:t>
            </a:r>
            <a:r>
              <a:rPr lang="es-MX" dirty="0" err="1" smtClean="0"/>
              <a:t>pantoscópica</a:t>
            </a:r>
            <a:r>
              <a:rPr lang="es-MX" dirty="0" smtClean="0"/>
              <a:t> tal como si fuera la entrega final del lente.</a:t>
            </a:r>
          </a:p>
          <a:p>
            <a:pPr marL="514350" indent="-514350">
              <a:buFont typeface="+mj-lt"/>
              <a:buAutoNum type="arabicPeriod"/>
            </a:pPr>
            <a:r>
              <a:rPr lang="es-MX" dirty="0" smtClean="0"/>
              <a:t>Colocar la montura verificando la correcta posición de la misma en el rostro del paciente.</a:t>
            </a:r>
          </a:p>
          <a:p>
            <a:pPr marL="514350" indent="-514350">
              <a:buFont typeface="+mj-lt"/>
              <a:buAutoNum type="arabicPeriod"/>
            </a:pPr>
            <a:r>
              <a:rPr lang="es-MX" dirty="0" smtClean="0"/>
              <a:t>Colocarse frente al paciente al mismo nivel de sus ojos con una separación de aproximadamente 50 cm.</a:t>
            </a:r>
          </a:p>
          <a:p>
            <a:pPr marL="514350" indent="-514350">
              <a:buFont typeface="+mj-lt"/>
              <a:buAutoNum type="arabicPeriod"/>
            </a:pPr>
            <a:r>
              <a:rPr lang="es-MX" dirty="0" smtClean="0"/>
              <a:t>Indicarle al paciente que mire directamente nuestro OD, cuando se le vaya a tomar la medida del OI, y viceversa al tomar la medida del OD.</a:t>
            </a:r>
          </a:p>
          <a:p>
            <a:pPr marL="514350" indent="-514350">
              <a:buFont typeface="+mj-lt"/>
              <a:buAutoNum type="arabicPeriod"/>
            </a:pP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Uso de la tarjeta de centrado</a:t>
            </a:r>
            <a:endParaRPr lang="es-MX" dirty="0"/>
          </a:p>
        </p:txBody>
      </p:sp>
      <p:sp>
        <p:nvSpPr>
          <p:cNvPr id="3" name="2 Marcador de contenido"/>
          <p:cNvSpPr>
            <a:spLocks noGrp="1"/>
          </p:cNvSpPr>
          <p:nvPr>
            <p:ph idx="1"/>
          </p:nvPr>
        </p:nvSpPr>
        <p:spPr/>
        <p:txBody>
          <a:bodyPr/>
          <a:lstStyle/>
          <a:p>
            <a:r>
              <a:rPr lang="es-MX" dirty="0" smtClean="0"/>
              <a:t>Es una herramienta que nunca debe faltar a la persona que está prescribiendo y adaptando un lente progresivo.</a:t>
            </a:r>
          </a:p>
          <a:p>
            <a:r>
              <a:rPr lang="es-MX" dirty="0" smtClean="0"/>
              <a:t>Existe una tarjeta para cada marca de progresivo.</a:t>
            </a:r>
          </a:p>
          <a:p>
            <a:r>
              <a:rPr lang="es-MX" dirty="0" smtClean="0"/>
              <a:t>Es posible utilizar una sola para el caso de los lentes XL y VIPGOLD.</a:t>
            </a:r>
          </a:p>
          <a:p>
            <a:endParaRPr lang="es-MX" dirty="0"/>
          </a:p>
        </p:txBody>
      </p:sp>
      <p:pic>
        <p:nvPicPr>
          <p:cNvPr id="9218" name="Picture 2" descr="http://www.opticabenjamin.com/progres1.gif"/>
          <p:cNvPicPr>
            <a:picLocks noChangeAspect="1" noChangeArrowheads="1"/>
          </p:cNvPicPr>
          <p:nvPr/>
        </p:nvPicPr>
        <p:blipFill>
          <a:blip r:embed="rId2" cstate="print"/>
          <a:srcRect/>
          <a:stretch>
            <a:fillRect/>
          </a:stretch>
        </p:blipFill>
        <p:spPr bwMode="auto">
          <a:xfrm>
            <a:off x="1259632" y="4634167"/>
            <a:ext cx="5673044" cy="222383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La tarjeta de centrado tiene tres funciones principales:</a:t>
            </a:r>
          </a:p>
          <a:p>
            <a:pPr marL="514350" indent="-514350">
              <a:buFont typeface="+mj-lt"/>
              <a:buAutoNum type="arabicPeriod"/>
            </a:pPr>
            <a:r>
              <a:rPr lang="es-MX" dirty="0" smtClean="0"/>
              <a:t>Verificar que el tamaño de la montura es adecuado para la colocación correcta de la lente.</a:t>
            </a:r>
          </a:p>
          <a:p>
            <a:pPr marL="514350" indent="-514350">
              <a:buFont typeface="+mj-lt"/>
              <a:buAutoNum type="arabicPeriod"/>
            </a:pPr>
            <a:r>
              <a:rPr lang="es-MX" dirty="0" smtClean="0"/>
              <a:t>Verificar que la altura pupilar es igual o superior a lo requerido por el progresivo seleccionado.</a:t>
            </a:r>
          </a:p>
          <a:p>
            <a:pPr marL="514350" indent="-514350">
              <a:buFont typeface="+mj-lt"/>
              <a:buAutoNum type="arabicPeriod"/>
            </a:pPr>
            <a:r>
              <a:rPr lang="es-MX" dirty="0" smtClean="0"/>
              <a:t>Verificar la distancia naso-pupilar con respecto a la prescrita.</a:t>
            </a:r>
          </a:p>
          <a:p>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Elaboración del lente progresivo</a:t>
            </a:r>
            <a:endParaRPr lang="es-MX" dirty="0"/>
          </a:p>
        </p:txBody>
      </p:sp>
      <p:sp>
        <p:nvSpPr>
          <p:cNvPr id="3" name="2 Marcador de contenido"/>
          <p:cNvSpPr>
            <a:spLocks noGrp="1"/>
          </p:cNvSpPr>
          <p:nvPr>
            <p:ph idx="1"/>
          </p:nvPr>
        </p:nvSpPr>
        <p:spPr/>
        <p:txBody>
          <a:bodyPr>
            <a:normAutofit fontScale="85000" lnSpcReduction="10000"/>
          </a:bodyPr>
          <a:lstStyle/>
          <a:p>
            <a:r>
              <a:rPr lang="es-MX" dirty="0" smtClean="0"/>
              <a:t>Existen factores a considerar cuya responsabilidad directa recae sobre el laboratorio.</a:t>
            </a:r>
          </a:p>
          <a:p>
            <a:r>
              <a:rPr lang="es-MX" dirty="0" smtClean="0"/>
              <a:t>El prisma cosmético tiene inherencia en el aspecto estético.</a:t>
            </a:r>
          </a:p>
          <a:p>
            <a:r>
              <a:rPr lang="es-MX" dirty="0" smtClean="0"/>
              <a:t>En el caso de que en el laboratorio no acostumbre a inducirle este prisma a los lentes progresivos, es aconsejable cuando se desee un lente más delgado se especifique en la orden de trabajo.</a:t>
            </a:r>
          </a:p>
          <a:p>
            <a:r>
              <a:rPr lang="es-MX" dirty="0" smtClean="0"/>
              <a:t>Para poder aplicarle un prisma cosmético a un lente progresivo, es necesario que combinando el poder de lejos y la adición con referencia al meridiano vertical, la medida sea igual a +1.50 o mayor. Si esta relación se cumple, entonces por cada dioptría de adición se le puede incluir 0.6 D^ base abajo.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Verificación final de la lente</a:t>
            </a:r>
            <a:endParaRPr lang="es-MX" dirty="0"/>
          </a:p>
        </p:txBody>
      </p:sp>
      <p:sp>
        <p:nvSpPr>
          <p:cNvPr id="3" name="2 Marcador de contenido"/>
          <p:cNvSpPr>
            <a:spLocks noGrp="1"/>
          </p:cNvSpPr>
          <p:nvPr>
            <p:ph idx="1"/>
          </p:nvPr>
        </p:nvSpPr>
        <p:spPr/>
        <p:txBody>
          <a:bodyPr/>
          <a:lstStyle/>
          <a:p>
            <a:r>
              <a:rPr lang="es-MX" dirty="0" smtClean="0"/>
              <a:t>Antes de colocarle el lente al paciente, se debe verificar que todos los datos estén correctos con respecto a lo requerido originalmente.</a:t>
            </a:r>
          </a:p>
          <a:p>
            <a:r>
              <a:rPr lang="es-MX" dirty="0" smtClean="0"/>
              <a:t>Para revisar el lente, es necesario que este tenga las marcas que nos guiarán en la respectiva verificación.</a:t>
            </a:r>
          </a:p>
          <a:p>
            <a:pPr>
              <a:buNone/>
            </a:pPr>
            <a:endParaRPr lang="es-MX" dirty="0"/>
          </a:p>
        </p:txBody>
      </p:sp>
      <p:pic>
        <p:nvPicPr>
          <p:cNvPr id="6146" name="Picture 2" descr="http://t2.gstatic.com/images?q=tbn:ANd9GcTVqvaS-JZv8cB_WJG8nFqoazBiViQehr2EyV-s3304WxY43lw&amp;t=1&amp;usg=__pigLu3hg8j-r0aVPIqycSkJVyjQ="/>
          <p:cNvPicPr>
            <a:picLocks noChangeAspect="1" noChangeArrowheads="1"/>
          </p:cNvPicPr>
          <p:nvPr/>
        </p:nvPicPr>
        <p:blipFill>
          <a:blip r:embed="rId2" cstate="print"/>
          <a:srcRect/>
          <a:stretch>
            <a:fillRect/>
          </a:stretch>
        </p:blipFill>
        <p:spPr bwMode="auto">
          <a:xfrm>
            <a:off x="4499992" y="4115594"/>
            <a:ext cx="3024336" cy="274240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Lentes Progresivos</a:t>
            </a:r>
            <a:endParaRPr lang="es-MX" dirty="0"/>
          </a:p>
        </p:txBody>
      </p:sp>
      <p:sp>
        <p:nvSpPr>
          <p:cNvPr id="1026" name="AutoShape 2" descr="data:image/jpg;base64,/9j/4AAQSkZJRgABAQAAAQABAAD/2wBDAAkGBwgHBgkIBwgKCgkLDRYPDQwMDRsUFRAWIB0iIiAdHx8kKDQsJCYxJx8fLT0tMTU3Ojo6Iys/RD84QzQ5Ojf/2wBDAQoKCg0MDRoPDxo3JR8lNzc3Nzc3Nzc3Nzc3Nzc3Nzc3Nzc3Nzc3Nzc3Nzc3Nzc3Nzc3Nzc3Nzc3Nzc3Nzc3Nzf/wAARCACeAOsDASIAAhEBAxEB/8QAHAAAAQUBAQEAAAAAAAAAAAAABQIDBAYHAQAI/8QARhAAAgEDAwIFAQQGBwUHBQAAAQIDAAQRBRIhMUEGEyJRYXEUMoGhByNCkbHwFRYzUnLB0UNiouHxJDRTY3PC0oKDhJLi/8QAGQEAAwEBAQAAAAAAAAAAAAAAAAECAwQF/8QAJBEAAgICAgEFAQEBAAAAAAAAAAECEQMhEjETBCJBUWEyI0L/2gAMAwEAAhEDEQA/ANeIqnePrGGTTXeW4CImTt6ZNWyS9tEOJLhIzu24du/896zr9I8rX9wiacHuNqEt5QJGP571yf0tFTklEze7ltkuApHI+6EP5mm9Tu4JbeOKGIRkLzIfvGpUWj3qqZWtpM5zu2k7c9MntQi+sr9J1jNnO7mTy0Hln1N7D3PxW0UYqyEskyWxwSRmmhK0jAvuHyalLp+o3EMkkVndSxoxDtFCzBdvUE461xbLUXT0aZdsu0MpMZAweh/GrK2OwBlkSSNsspzitEg8b2zWtv8Ab9N8x4ABkHr9azs6NrIQN/Rzr6tuOrZ9sVAWe58xkkk8vbw3p+7zipcbE00b94O8UNrk808wEKKMRwr0Ue9Wz7dEMeqvnvw9PexhgL942IyAoxkd+aJ3F9O8WU1S85OCQ33Wweo61jpfJccmjcRqEXZqUNQh75NYRZG4EqodSu/MLEFBIcZx1o1Z2c1xFn+k7tWB2t6iAG7ge9Edl8zXjfxHgHH1Fd+1Rf3qysaffL/Z6vdDHuxNImXU7ZNz63Mq5A3HsSe9XxHyNW+1w5+/XRdQ/wB+sl8zWyRt1vLEZ2kc/upMt54ht0JOpIVP95M/5UODXY1NNGtSXkKoxBDYGcVX9V1oTweTC22Tk4rK5vFOsWzvH5sEpzzj/lUWTxLqMhDSW/TvG1YSjJmUsiLc+rTQTCQttlDdP7tGtR1VLnS4pJp3+0L90N047mswi8QKsrtcpKHPHq5qY2v2hh3eYd4HpBBArFY5xejByaNMsrWzXSbnULSaO5vtmX8/oPisb13U7i9uX8+QMQxHHQc9qRPrMyllgnIjbrtPWh0bZOWGVB3HPvXbBPtl8m0KmB2rGqYPUkd6T9pdUMeH8vpUiKYkl1QFh0+lOXeDFucKvHIzVphZCicS7IAQMnqetOkqsvDnC8cHrUIKBuLE47EV4MVbIBP1qqGGBLBIPUCppwbI5cqx45FDYZlzhkwanxFp1KBGIHOKzaoiSD1le7QPKblx74waLRWU7RhjPgnn71V7SI83H6xAAD+1VmSddo2+XiuWVXowbaYZi1RRfLLdEyRE/rVX9pTnIFOtr1oqubySQI0bCQRpnILMVAIYbcAj3HXg1T4rsGcqhPAyc1B8RaiotCsLAluBjrmnhlOPtNYzZdJ/GWksksMc87SbWBhjXIctEieo9BtKZ5BznjFJ1fxFp2o6np15HHMhtNRe4kKJw4xtBwO+OCPiqBplg0MIiKKXb1OxP5fQUUhGX3KxCq2BngfPxXbZtyLVb3mnWWkXVlFNMsc87z7jbkZDgZGA4569c0+viDRRayWpFzMssEduZTGFyqL6Tj/Ec47YqrCRPJKxyFmVdzFicjJ6HAxUZXAUlHXkndxkjr0oUhKRcrvxzpEUwnminN3DK8qKiAeYxCohzjAIGf5NZ9rZsbjWrubS4y0LyF4g5AI3A5XB6njHA5xQy8t7i6u5JUMh2Ywq8kDsff8AdXrN289YruSeAB9p3L06+3Ofkc9aTlXRMnaCNh+tWMRIS7HqsYJx0Hx79xVhi0WJodqyOpDcEgfeI5zjjHGaH2dvFHdGfc4CD0mVCy8f7w+v+tFLa4Ea+a+EBYBV38MR3PsB0rjy5ZXo523ehix/7HLLDcALMVBbEgXMeCBwe+fxxVs8K2dpfP5MdyUkxloxIRvPcKDxj5oPcLDcql3MTGI1IIk+4Afc9fpTVvq9st3HNptyoktlbEZjKb+5x7j4/GpjmmaRyfZadUOk6W7RTXMpmBKiMM3qYdieg6iqtJNJMWilkkKHJ2A52+wGfnvQu/vN0r3t84mJcjYHy8rAcZbsMdfwpNpqS38jrb20kc4Qny4iXVgPzXr16VcsmVoTnJ7RG1e9W1n2QszysBj4JHuag3Ov3UkQBIaQZDc8cjnip+p+H7iW2eaDTbm4vlChgrYVuPvYPt7Cgq2WsuDHc6VcOMjaSm0hugyT1+ldc/USzRjzfWisUeKdDD3BYhnEeOwLY/1qZaW5kJ2k7egAzgn59/wp6K31K0aNBpoChj5yNGh3Hqec9Mdu1S4dKvt7izh9KdSwHoBJwevPA+tYNhIGtC1irG7CvvPoOSM46/gPamHlWeMma3jiTOQwXAb9557VI1uOe3WCOZnZgpOcErycj/pUfTrNpyzIVcx7cqGAxnpkngH6e1VFJqxpaBFxbKnKgjPJ54pto5F9MbuEP+7kVZG0O4cNL9otUAbAAul9Pv8Ajg0zJoDwylBrGnxREFt3n5OARnhR8j+c1XkX2WnoDtNPEdoRCQM4Awf3V4agJEYSDnPTbx++jNxokTYiOoWguByNzkjk8c45wMDPvmo7aPMFYTT2pCrtAEvAJ6HpQpxDXyDYj5gK8bT0IqZBagYywJ/hUa40945QiBQ2wSAxZYMD0OajwyXCc+o84JxV3YVfQWurFEG9ZCMDJOOKXpl7slMeQyk8HvURbhp4CpJJzgimlxDc7kyB0qatbJatUXK2cCNwpDY7Y5FSIGVolOG/dQvTpnldQuEOMZbv80diX0DLpnnpXI1TMEqZXtVvZRakmExuT97GCRQvSYpb/UUARnSIbztUnLdvzowu6a1k+1MZSoz6qgaNH5HmsjMu5+hOAR/nW+OujeEaDqaXqDrlNPn3kZwY2BI9s/jT8On33l7TbfZdy4DFuSfnJ4+nFDgWxtYk8dCTipNiLMIy3QYR5GNqj/XmrbkXQ7Fp19GWWS0lTglicbSB04Bxg8UxdySWKOxjKuFyyEcjPxnn99FxcaGiqrC9A3ZxtXJHwc8UO1e90gWuEkv0jRdojKJlxk4B57D/AJVMZyvoCrxX0zYLRM3p5fB4/wCWO9M6gHLlj6ArhBEAcLkdfbnr0ok11pPmRyrp9wyhcAMqcD2znBr0+oWM7oH0+ZgeoE6qVHTBITkU06+CeNMlaPdArGkaglkxtMmEYe5zgZ/OpOrMllZNcbSzhljjRZicZznJHXgE4PvQ+C9s7YhY7GTYhPEt0cNnsML9KXPqdrcwot1pcMvlEsQ88gz77iMEnAHX/pk4vldEcPcOtDPLp9xdROJpLlBtRFYtgkHvgEDp/CgcMs1rcK7xuhUhgWBz19j27VMa6tcoYtLs2KgAmQy54743/Tv2qQNW8kMy6fpuDygW1BA+fVk5/GrSaVUWoD+sQTzW9utrCTHGGIWMZJ3EZbHehNrczwW5EM0sQc4YISAcdMj65olda7cyqUWzsEIPpcWsbFffnb/ChnmSu26V93GOgGPgAdqIJ1tBFUhxprg5zdStnrukb8/mkBC5w0rkEYZ8ksB+f8ivAgdT39q6Uygydp5x3zzn8KqvpFEiGyjfCllOcqWUkAgjv/PalC3IumUmVJF9PHBYe4x34FTdOvrNWH9IrIjf+Vk7xnqfnt9KJzX+gswZ479nALBPTkD36j/WsJSkpdCEW8KrpEa3ShwAEkEjna/Pce/yMHj4qvapawQyiCB3MJUSIXOc7sdT+H/SrINZ0a2RvslnfeYUClgIhj24YEds9Pp1qtahdyX12882dwA5OMoB07YI/dTw8r2hKNEUqXbc5XnHAPU0pcKwZsA5GCEBJOf4YNeG7YVXAx/dz/DOK5j1MMBm5GwjP14rf8KDlumkjMl5JLEQM4VScHpwc46847VLc+G5Sm69uAcElPKy2T7nOTVZI6uDgk5DA/l7j6UgHkEg5GTnIGB7gdKyeFP5YBy7j0SWKNINUvI0hDFSbZTkE9M7hk/GMD4qBOdIaJgsszlcA7rJME9yCW/k5qD6CBuXoBwcH8cCvAAKoVdnH97Ofr7datY6+Rofc6dsHkCdXAxny1QflnNNwy2TgrPFNvHPBGD81zyl9OcNzn+fzqQLNZbGN1A8xABuBHq+KpRQqJlvfWEXKwytxjJbpRK11i18hcQMRk9/mqlEckexOMUUtQBAv4/xqfEhUh6/1x2gkRbaJMr94Dmuadn7JCzrlmGc/WhF2cxv9MUatdsdvErDHoGOelOMUhj5Y7T6jmu/tc59PKjHSmtw6+49xXCSAORnvxVDFhlD4BJ7nBziol+7iNMEHJ445AqRvwAN2ADwO34k1CvDmRQrenr1qgI4Xa53e+M10OqntyPyzTfqXOWJOeMV52z1Y4PzUsBWSzbjnI4AFLwwbGMBc5x0ptSAzsccD00obcnhWzx24zigRzptLMQvTJXnOKUXLptJBwMKd3SkZEeMbVKjJ56fnSQwVhyc9Tls9adDHFYKcqQ31rhbH4ntSQDj15yPivdACO9ADoU4B9uprzMoOD6sjA57VzPQDJ9viuZz+xk59qQCldG6xguAQWJ96eCn1ZI9b5IK56cnn8fypsspAXPBbhT+zXt3JODkY4IOAO3+VJiPOMZUL8deMdeaRtUkKEX/AHRjoPmlAnzMHduycELSHcclckMMADv7/wABQhnGCgEHJ5BCg4Ga4TkH57jg9ORXG4UM2PYc11WG7rgjH4UwOsNvA54HB5470kqm5iHJY9CBjb8Y9q6ozu+cnFJLAhTtG3OM0xCgwTggBVGMY/n5rhK7gic5HU/ka53wewyc/lXmKAgnaMH3pjFDGAGk5HpwV4xU/TXzE65JyepFD05OM+kn6Z/Gp+kpueVWPLAMTu9qQEe+txBMsiD9W43j65wfzp62YeSv4/xqTqSD+ho3IGYpXVsdT0NQYP7Icjv/ABphQq90e7jiYsF98UZtdEvWhVsxAFAVyDmrcmhpe3IspvNBkGI+3rx6c/GaI22k20aCK3luHzGywgttDMpII37SB04BwD71jBznG0YxeSSsoreHtQZvT5YPXoeeKSfD9+pzmMDucGr/ACaUiQM3mXLPsZg2RtTESyerjuW45GAB1p2fQ4Iptgu5GV5mSI4BJ2sAQeOGBznPxTrL+DrL+GcnQL/Jy8XHweKjXPh+8dh/2iDA7bW61pf9E26wxzCZnQmFHRWVWQvkkZI6YwQce9Ny6Tavn1XBL3LwKDKM4BAzgJz1JxkfjTrL9irL+GYHw3fFtzTQZPQbTXm8O3uzHmW+O5wfitTfw3ZszmG42FFjYM8gZCCzZ9WBnhc9uhFck8P2K3MNvvuGMtw8ec8hVcrnGzvjrn8KOOX7Cs34Zc+gX5XHmRcJ2RuaZbw9elMfaIDkjGA3Fa1HotrNbQxRwtGspV2ZlXzoxtLElsDPTjOBg0VFyTqFtcXsdraJYLLG7ScJLnAOOMA4UEfU0pOce2NrIu2Yh/Vm+k5F3DnsAprn9Vb3ORdxkg9ApNautrZazq9xc3cV1bRz5MfkqSAwA4OFPOBz9aY0vRLC+iTzPtqOZ2SVo1yqLgkH7vXOB0qeWRvRl5Ml9mZjw1dgAG8jPf8AszSx4bugMfbI+v8A4daDb6BBJuknnNtCspizKjlgeOoAx3556ipb+FbN4Fe21NJWd9gR43QHr0ODk/FH+3dC55WZp/V2c9blcn/yzXh4fnzj7UB/9urjbWkU+pzaYnmmbcyRlWGHdRyDnkD5xUn+jSUBX7vypp51mwNLIqvZCz5H0UldAkC4+15Oc/2fx9aS2gTHIF0uf/TFXq60OW32rOAHcAqq4Oc8dRUi18N3E8jxL5UUibcrOGVjnpgY5rFZpMFlymenQJyv/fFHv6MY/Okr4euNxxeIR3BjrS4vC00SpLqG22t2XLuxBZfYbetQ7iwtIrlls3MsCfckKYLHv19jxTeWcVbK8uX5KD/V2fy9v2wD/wCjNcTw9dE4F4hH+Hp+daOdJlBjEaGcvGJMW8fmbQffApc2jSwSrHPbv5rqGCeWGOCcc7enPvUefJ9DWTKzOP6vTDC/bV/BR/rSR4an27heK3yV/wCfatIvdFksUR7q0EMTttLMo6+2QTzRDSNN0MRXep3ISewhIXMy5cMD6sqPrx79auOachqWUyU+HLhWVTeR/u5P1rn9W53di17Ay/C1qWnTp/Rt5p1vbROtyrssgQ7olOBkjHYEfSn/ABCba9FrarFAxtsGaW2UMGyPUFA54HPNN5X9lcp12ZXH4auFYYuYzxnGyieleHrqKZm82M8AcD+cVfxoFgNVS2iEzwvFvTCANkjcCeBxUltCWxkh3I6+bCrsXUcN3AxnpTWaXbEpZOygato0x8Oz7nQsbg42/QVXINDvPKHr7nv81sjaNFqNjDbiUAsXkHcY6f5VCj8HT7BtePHb11XOT3Q+eQgzeLtOuYpYbiJkkZdkM5G3Ptg9jxQCy1SYR3VklwY0YkRSJ/aMcjKZzwvqyc570UstK8N6rZ20jXrKEQeZFIcHOO1TdBi02w1K4s7KOBvM2+W8o3DIPUk9OD+OK2SVUEXJrsajm1edI/s2nu1pchRHKiMxkLL054PIOCemcdqiNp3ie01W3t5rC82XQUHyzvQYA++w6EkEn24qPe67qVjqksdtPJDCJ3QW6nAXLbgMjnG4MMd89sV6bxN4onu0t7PUWVVjCFo4wx5U7Thck455x2qEt0HOPVsma6mp+HNPhutYtUaN2Ku0R34O3joePUcA+w4qS/i61hmX7Tp8BjK+lfUiSL6drYyezAnPTDd6ia5rl/qGkHSNUt5YL6UAO06gqSFK4A6kE8/TA61XZLTUtV1G8ktLSdooDOCYomZUAb3GQSAcAD2op3oU5NfyXXRdT0+/Wa21F0sm5MU0SKSwOQQCwIyvOOMnrmvHWNPh0O2uI5Ua6QIrRShjHJycy8cgsMtn3XHFVW/0q80e2067uIJYbNJkVbjeocDkYxnHPBz7GhtrcM5QXUseWLosePSSXyAx9gXIz3z7UmmNZJJbNDivtOGpXEWqQObSeMCNo0Y+XNkhkZuh4Ckbvcioumy6bf6Beao140LI+x7KcbvuOcKR+0TnbkDvTnhHVNHuNCvNM1a9jnthP5ibm25j98g8kY7d+3Nd0zxFYr4Xgtzp0gkW2mdEWHcWUbsPuxnIwM98n5FDWtmilyXZEs/HuoPGtpaQqjRKFeYR7tzBiGJAx2AzRvRlN3qarba68IZj6EBK3XQlgc9OwHXrVIuNK1VfClpdWun3ss7RLBJGsJI2s29pNoHqGWwPoPaium+ID4Yv72yubIERwxxNcg5YSlcBj3wcdOMHipS6Ii2tyLprFto67bF9RltEK/aFQHeGzuU/eznr0+M1N02WxNidIg1AO1ttTzZSpL/JHHPSs+lv0vtfu9TvbpYbCcLaRxspwX2YQBugwxJycYzjrSbSf7PBDPeeXJLNqUfml8tuUAAnHbkHFDfF+0vmkyx+FbXRdU065sjEsN4ge2F5ENktwg6SITk5xjPzmpVheW9noN3cz3v2uwWRvNtpFzInO1RlccYAJz3zUvTpdEs7ovb2LQxxmRRPglIgNoAyfu7v8jnrVW1q3tdP+zyWVrNNatl44vMyJM7gwz12g4Jz8DvVzlJ05bKritIKa9NHYWLeI9GuUOYY5PIZAYjFnaewx3Jx3HTrVZtdT1e61O7ltYJNTkjuQFeaHAVME7gBnb2xzn0471G8NXmny3UAu0Vrext3na2hbMKuBz1PJIJHtk471dE8SaRY6rDBYW+7T7hys80aegvtyM9OQRjHsfip9rM0uTB2pw3t34QGuyT6lJqqETxQRp7EA7U28Dbnmh9tp/iS7szqM1o0itb7y0zASM23liOv7EY6dMnnFOt4k1fVLvUoNEe5HmL5tsTCWZV9wCAQSc8HFK03XfFVmynxBaXcsUmJIv1YUfcwyHPTHX/9qKT7Q2k3RC0Xxs1rprPBbIERtsj+VtKPxwfcZzg84waLQePWm1CGbykit3URSMo3OoyPV7jBYcdOcms81CWSG1VYypS6Z5BInO/7gwfc9RRHStEv7qC6mtImuV3bJNjjYFXAIDg884J/wnrimo60ZOclKkX9dZtV1C4tZtYeeJ0imSZ40YRsCRsxjHqAz79RUA+J7m4tYJl8oiK52bIIz+shJ2OQP2SBtbj3rO0u5jFbhZ1CraBZHYHKsr7vbHpKjHvnPerP4L1a003XrOQX0UNtOHWRW6gMMKxPb1AfSlTLjkvsPyajpeseK47e2vbi3WaL7Wk7DBdgy5VScbeEHXuf3jh4ni8N6jd2NmtvcsZcJcRxY/aw54HIxweeq0Qt9Q0PS9dv1toAYjaRtJM2ZRC5c5HIOAVKE4+M9qC3MJ1vxDq/2a0uoIUhiXCwldjKPMYHjC5IA+c0cUipXXtC8Oqzar5VxeaiLS5Zim8IQ1uuMhiM9TuwDVwYR22mpcX2oszKPVcjPIfjIHT+TWS6dPfaesWoX+lym4uL/YtvNlSpGVI5/vBwd3IyDVru9cXxMNOgsd0SNeCU5/ZRVzg444OeOnUURildhGbSafZZ43stOu4YGuzIVjEe5serPOfzpmTR4pJGddYCBjkKD0/OqVeXIvfEbzrIHgAZhzjntRzR7yxl02CSZRvIOf3mh39GfmV7Rkuu2x07WLiximZ1gkK5Bruj6pFaPJPMZHeNQVTeecHp/GrV43/R/caTZTX1rcNdb3BkLDDA9z9KpGi6dJc6mkDqQJpNmWGMfNbVRKjxNJsfBc/iG6n1CzvU0+wkA+xoY2lLqVySckekMTj3I/ElfDeg+IfDviE3V61tLbPlZZoJcqqkkgCMgHqR06dAMUT8H3gjhOnvw1sQEBPIUcAfhjH7quKEOi/HSrpHR412QhbWuoxzR3UEUyqBCxMQAbBzx8ZGce9TraCG2gSC3iSKGMYRI12hR8AU4eRk176U6RSSQ3c29tdWz2t3DHLbyLtaNlyCPpQD+htI0BZH0zS4hPchF9Clmf1BQMnP97P4VYxkHNcbjk9exoaG0n2Uu/8AAWn6he3F3Ney27XAG6K1RFUErgnJHOf561Q/FWg6l4WvoEecy6ZOyRRzRqchgQcMM+ljgn+6e3TFbPIuTkDnPGKG6/Yyaho9xbIgklwrRqRwXVgQPp1H41EoaM3jj8CfDGsW76Za2xKRvbzNYuuMKTGdoI+CApH1qr6ZM8n6QH1PUBF/R9+8lvbMGHpljJUK4P7XXBGR6vfim9Y8H6vc6lLNA8FrGzwvG7kkl1IYkBeh4wTVc8RaH4gtbOeO7EKhrq4mt5UlBGSS55HION2M+3wKzXKraJlPStdGq61qNjZabfyT+T5FvCW24GCSOB+8/wCnesY/R5aTeI76CxMRhiiuBNcMv3Y1T9kZ6FjjnOetNavPeanaWCz3k5S5cFICwCsSoA+pBbqen41snhPRtG0ywhl0aGNftcKNNNksZ8Lw3Pzmqi1PtC1NhpYYvKMbRAJgoYyOMHt+NVNvBCyyRq12YIIY2SN4GIkwXJHBG1TggFuSSoOKuJyecdfelbiwx79a0cEb/hSNR/R7ZgtPpEjQ3Ln9YJiHSRSwLDAAAY4xnoM9KuimJoR5QQo3qAAGDzzxSzkce/X5qtv4cuI5NQZdavYkvJmeNYo1xBvxkKD8g5Pzmpca6QJJdAe91bTdI8Zz3KP+pT0XZj9QTeFzkfBwTjp1qV4m8R6Vc2K/ZL+F5beRLrCNvBVc9evX2+lBNK/RtMNVmbUrpVsFklG1M+bPux6ix6A8+5qwS/o88NOIFisnt0iR4ykUjbZFdNrBs9zwc/AqOEn8iV2VXxQmk38aT2cchnZVjeGJDsjYkFtoA7nIz/mc1bNQmsNI8P3V1HafZII7WQkCPyvVtChTxyzM2B81N0zw1a6Zqcl9a3E4DABYCRsXjB+SMYx9Kh+PJ5Ljw3c2VjZm8u7seXFABkjDKS30Xg598U0mtMSglbB2neFvDFvb2V0bVbh2CXCSSuxzxkkLkAD4I+vFQ/FelXOt2ymx0aZJI5JSsyRAE4GMfRj0+lOaX4M1SCKO0k1OWGJYVjaQEOwcg79gPRcnHPtnvVhGuWdlpkLmcXJit2KueDMYvSR8HdgfjSt/9EuEXHZhJu7qJ7tSywvHKBIzHg4GCoHfLD/hArSP0YaykUMqXUp33sb3CSnPVGOVye3ryOmeeKoOoTi/1OexmZYlnQXMh2BmR3AZl+hOP3mrrpug6lqHhrTZLWBF/WlhJ9weX7nvjjBGOcCk/wAMYOnSCv6Rpr3UIdPi0xBKbdW1CQZAcojKvoOeozkirV5lhDosc9ikQikiVISFAOG+f35+c1ng8NeI7EWzKsNzbx2txFIYnyAryiTAVufb8Fx3oL4kvbmyt00K3uHVrVDLM6tkeZJ6to/wqQPqTVW12jR5EnsG+M9agh8XzCxQeVGu39WfvHHNI0zxDIljEqsABnjHyatH6KPD2i6naTXmpIJ7pJCfXzgY7itDTwt4eK5XSrcg88DFPinsjxKfuDc0Uc0RWVFZWGCCOKHXeiafJ5biziV4zlGVcEH8KKfsV3g8VrpnRxTZnetwSaXqMeo2/ZsOPnpg/X+OKuOk38V3DG8R3I67g3fH+vvTOu6clxbSBxlWGGA7iqbo99LoF+bS7P6hzuSQ9u2fp2PzzQUaUGz06UodaiWdzHNGu1hk+3epI+P30AOcUhwDxXG3YO3rXgWYAlcHFIBGMGomrX6aXp099KkjpFtLiMZYAsASB3xnOO+KllgCATVV/SjcyxeEZ7e1heSe7kjiRVVj+0GOcdOmPnOKb6Jb1oM6heI8cc0FwpXaHAVvSy5+Pfg5qk+Pbua7XSY7KGWeUfaZW8iJnPCgDge/PXrilaB4V15bKGLeLOBSAkM7b5I4yxL9PbOQD3/GtDsbWKxtlt7dSqKMc9T8n5rNtyVERjy7MD1uOPTY9KW6txKkPnyOki8ZZshTnAztCcdeO9Xz9F8l8t9NG4uf6MMG+FpclQ5I3AHtz29ulaJJGsyPHIiyRuMMjcg/vqNYafbabEYbOMxoXLn1EnJ+alY3YRx07FSli5Kk4rse7PJNOEcmuAYPFbGljwbgZ61zeSeteAyBmuEAUAJY9Pjp8UgFickn6dqWeaQeOlCAUG7EAj2qDZaZDYhvLZ2did0kj5brnGew+PpUhmIOc8U4Dxnmk4rsNnAFAGOMYIPtVU1LwtDC8l1YRNMhLyG1x/tWPVT7ZJ465NWvpzXARngHJ+aUkmthVoyrVvAeoDRF1L7Qj6jDCzy26RgA5TBww5LAbiOxx8Vd/DOr22oeHYTA4h8mNYWUHJXCgDB7gjBBo2xDZOASP2cjn4qmL4P0bw+fMtLq+gaVcPaeaH89QdwGMenBP3u1JRrojhXRY4blrSzNzMBIxO2Fe8z9vwqna/4QXULG6urSMNfshLtnlyecn/KrDDHNezrNKuNq7Y4l+7EvsD3PuasVrAIkHA56irfu7BwTVMwbw0dQtr5YdNhnjuIzsljXo31rWLTSvERt0L3cCEj7vtR610iztb2W9hhCzSjDHGKn4rLxkwxcfkZJORj7vb5pkyv5pUY55H+lQ9ethNbxs5YKkhLMgyVUggsPkcH8KrghYs6vbCDepBYx+pDuO3AYEMSNvTDDIxRljKSVOjeLouLDzI/LkB3HONq1WvEGirdW/K/IZeqn3FQntwYCIocFkbgwtvY+WoUoccYcNnGBwc5qZ5Mckkr28E6ocmWMo2BFuGMf7pAyB9acLS2DafRXrHV7/QpRBMqzQ5wgY7eP909B/hPHsavOk63BfKArbT3VxtZfqD/0+aqtxADZ3H6m3adiojZIFAYbSDjKYPP93BJHFPXn2MuwtoIImw4QzwAIPUoHAXBBAbBPOcj2q7EXcOCfYL1zXece5xjNUVJbNFg8+VZZEcvKrKwWUYbEeSOdpC49s16O6sEBYXTBvLUxGRW3I/LMzHoDnYpPfBHeiwou7AZyDn3rwO0HBoGPEVm8W5buBWIB2ysyAE/gacj1QyDIuNMbI7XZ/wDjVJWSF0YbdvvTpPv170JS6uWIwLH4Iuv/AOakq943IW0P/wCQT/7aOP6FkuVgqFvamkl3MVzyKab7aQQYrVgR084n/wBtMxLfI7M0Ntk8kea3/wAaykp+RJdF2kgh95Bjrjmk5waqOmz+KP63PHdRMNPy2enlBMekqeuc4/OrVLIEG53iT5eUD/OujNj8b7TvejPHNT3Q55oBI7gZxSfNG5hnO3mh0moWaXIaTUbJcqQR5ufyqM+s6XCXaTU4yGAHojZulcSzNPfSNeIaDc1w/UUB/rRpaZ/WXMvP7EW3+NRZPF9sP7CwZ/8A1Zf9M1tGakuSJaLFI3Y9P304u9kARWb6A8VS5PF16cC2gtoF91iLfmTUeTVdWvSVe6nIPYMQPyqr3QUXuZ1gUm6nhgGP9o4z+6glx4h063bZG895ID0jGxT+JoBBpd1cMHYEn360StfDbZDOOT8VE4ttUCZ6XXNQu8pbKlqh/wDCGWI/xH/KntO0pmbe4YknJY8k/U96K22mR2yFmAJA7iiMDoqqFxgjgU3kipcbGk3s5a2qQKMCpBwDxSs5XNMysQMjrV99EjgbmlZqMJcqCRg177QKzlkjHtjSY6gP3mJGOldnk8qIvIzBACeDT/ln3qDrVhc39k9vbSxx7zyzZ6fhTySqNoKIem67Bfu6IWVuQCT96iCkmQ5JPfmhmj+GvsTh5Zldx025xRoWpHcVh6WeSUW5jkkuhB3A+pm5+TTL20cgwcgdamiFgMEjFIaHPQ4rpEBLrSIpM7W5oNcaCC3oJyKt0lu5k3B/iktZnduDDPyK5Xmkm6XTLoosmgSgnBP76jPoVyeoyB8ZrQYLJssXKEn4p9bMA5wta+nyvJDk1RMlRl76POpHp/4RXG0+5HRf+GtLk05W3E7abbS0wCNtLJkcXSQ0kZuLG7HQEfQV42d6OhatIh0xcndtp3+jUx0X91aY58ldUKSp6Mw+x3uCT5hpY026lGdp59xWmrp0Yz6VNeSyBP3I8fjTbd0HRmLaDeuwK7hj2Fdj8P3ckmHBP1rUhZIP2VFe+xIWBwvFceb0qlPkmUplAt/Crt9+p0fhbPXmro8RUekLUeG2uluJGlkjMX+zC5yPrXXaVIhld/q9BBsRwQalrp0Fsc4BPYYo5Ja+Ynq25pmGxZTlmU4rzcsc6zNR6ZtFqhq3jQIMIF/Cn8cU6IPY8142zlsllr04Ko0+zB9kOcHY20ZPtSI+cKFw2BRHymxj017yWHOV/dXJl9K55OalRop0qGEDbcGulOlPeUx6bRXGgcj7y8dK7F7VSI7YNbAuDuJxThs4jyXP76W9i7yBzIAc84qYtuoUA814mKGTJOSmujdtJH//2Q=="/>
          <p:cNvSpPr>
            <a:spLocks noChangeAspect="1" noChangeArrowheads="1"/>
          </p:cNvSpPr>
          <p:nvPr/>
        </p:nvSpPr>
        <p:spPr bwMode="auto">
          <a:xfrm>
            <a:off x="155575" y="-677863"/>
            <a:ext cx="2105025" cy="1419226"/>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28" name="AutoShape 4" descr="data:image/jpg;base64,/9j/4AAQSkZJRgABAQAAAQABAAD/2wBDAAkGBwgHBgkIBwgKCgkLDRYPDQwMDRsUFRAWIB0iIiAdHx8kKDQsJCYxJx8fLT0tMTU3Ojo6Iys/RD84QzQ5Ojf/2wBDAQoKCg0MDRoPDxo3JR8lNzc3Nzc3Nzc3Nzc3Nzc3Nzc3Nzc3Nzc3Nzc3Nzc3Nzc3Nzc3Nzc3Nzc3Nzc3Nzc3Nzf/wAARCACeAOsDASIAAhEBAxEB/8QAHAAAAQUBAQEAAAAAAAAAAAAABQIDBAYHAQAI/8QARhAAAgEDAwIFAQQGBwUHBQAAAQIDAAQRBRIhMUEGEyJRYXEUMoGhByNCkbHwFRYzUnLB0UNiouHxJDRTY3PC0oKDhJLi/8QAGQEAAwEBAQAAAAAAAAAAAAAAAAECAwQF/8QAJBEAAgICAgEFAQEBAAAAAAAAAAECEQMhEjETBCJBUWEyI0L/2gAMAwEAAhEDEQA/ANeIqnePrGGTTXeW4CImTt6ZNWyS9tEOJLhIzu24du/896zr9I8rX9wiacHuNqEt5QJGP571yf0tFTklEze7ltkuApHI+6EP5mm9Tu4JbeOKGIRkLzIfvGpUWj3qqZWtpM5zu2k7c9MntQi+sr9J1jNnO7mTy0Hln1N7D3PxW0UYqyEskyWxwSRmmhK0jAvuHyalLp+o3EMkkVndSxoxDtFCzBdvUE461xbLUXT0aZdsu0MpMZAweh/GrK2OwBlkSSNsspzitEg8b2zWtv8Ab9N8x4ABkHr9azs6NrIQN/Rzr6tuOrZ9sVAWe58xkkk8vbw3p+7zipcbE00b94O8UNrk808wEKKMRwr0Ue9Wz7dEMeqvnvw9PexhgL942IyAoxkd+aJ3F9O8WU1S85OCQ33Wweo61jpfJccmjcRqEXZqUNQh75NYRZG4EqodSu/MLEFBIcZx1o1Z2c1xFn+k7tWB2t6iAG7ge9Edl8zXjfxHgHH1Fd+1Rf3qysaffL/Z6vdDHuxNImXU7ZNz63Mq5A3HsSe9XxHyNW+1w5+/XRdQ/wB+sl8zWyRt1vLEZ2kc/upMt54ht0JOpIVP95M/5UODXY1NNGtSXkKoxBDYGcVX9V1oTweTC22Tk4rK5vFOsWzvH5sEpzzj/lUWTxLqMhDSW/TvG1YSjJmUsiLc+rTQTCQttlDdP7tGtR1VLnS4pJp3+0L90N047mswi8QKsrtcpKHPHq5qY2v2hh3eYd4HpBBArFY5xejByaNMsrWzXSbnULSaO5vtmX8/oPisb13U7i9uX8+QMQxHHQc9qRPrMyllgnIjbrtPWh0bZOWGVB3HPvXbBPtl8m0KmB2rGqYPUkd6T9pdUMeH8vpUiKYkl1QFh0+lOXeDFucKvHIzVphZCicS7IAQMnqetOkqsvDnC8cHrUIKBuLE47EV4MVbIBP1qqGGBLBIPUCppwbI5cqx45FDYZlzhkwanxFp1KBGIHOKzaoiSD1le7QPKblx74waLRWU7RhjPgnn71V7SI83H6xAAD+1VmSddo2+XiuWVXowbaYZi1RRfLLdEyRE/rVX9pTnIFOtr1oqubySQI0bCQRpnILMVAIYbcAj3HXg1T4rsGcqhPAyc1B8RaiotCsLAluBjrmnhlOPtNYzZdJ/GWksksMc87SbWBhjXIctEieo9BtKZ5BznjFJ1fxFp2o6np15HHMhtNRe4kKJw4xtBwO+OCPiqBplg0MIiKKXb1OxP5fQUUhGX3KxCq2BngfPxXbZtyLVb3mnWWkXVlFNMsc87z7jbkZDgZGA4569c0+viDRRayWpFzMssEduZTGFyqL6Tj/Ec47YqrCRPJKxyFmVdzFicjJ6HAxUZXAUlHXkndxkjr0oUhKRcrvxzpEUwnminN3DK8qKiAeYxCohzjAIGf5NZ9rZsbjWrubS4y0LyF4g5AI3A5XB6njHA5xQy8t7i6u5JUMh2Ywq8kDsff8AdXrN289YruSeAB9p3L06+3Ofkc9aTlXRMnaCNh+tWMRIS7HqsYJx0Hx79xVhi0WJodqyOpDcEgfeI5zjjHGaH2dvFHdGfc4CD0mVCy8f7w+v+tFLa4Ea+a+EBYBV38MR3PsB0rjy5ZXo523ehix/7HLLDcALMVBbEgXMeCBwe+fxxVs8K2dpfP5MdyUkxloxIRvPcKDxj5oPcLDcql3MTGI1IIk+4Afc9fpTVvq9st3HNptyoktlbEZjKb+5x7j4/GpjmmaRyfZadUOk6W7RTXMpmBKiMM3qYdieg6iqtJNJMWilkkKHJ2A52+wGfnvQu/vN0r3t84mJcjYHy8rAcZbsMdfwpNpqS38jrb20kc4Qny4iXVgPzXr16VcsmVoTnJ7RG1e9W1n2QszysBj4JHuag3Ov3UkQBIaQZDc8cjnip+p+H7iW2eaDTbm4vlChgrYVuPvYPt7Cgq2WsuDHc6VcOMjaSm0hugyT1+ldc/USzRjzfWisUeKdDD3BYhnEeOwLY/1qZaW5kJ2k7egAzgn59/wp6K31K0aNBpoChj5yNGh3Hqec9Mdu1S4dKvt7izh9KdSwHoBJwevPA+tYNhIGtC1irG7CvvPoOSM46/gPamHlWeMma3jiTOQwXAb9557VI1uOe3WCOZnZgpOcErycj/pUfTrNpyzIVcx7cqGAxnpkngH6e1VFJqxpaBFxbKnKgjPJ54pto5F9MbuEP+7kVZG0O4cNL9otUAbAAul9Pv8Ajg0zJoDwylBrGnxREFt3n5OARnhR8j+c1XkX2WnoDtNPEdoRCQM4Awf3V4agJEYSDnPTbx++jNxokTYiOoWguByNzkjk8c45wMDPvmo7aPMFYTT2pCrtAEvAJ6HpQpxDXyDYj5gK8bT0IqZBagYywJ/hUa40945QiBQ2wSAxZYMD0OajwyXCc+o84JxV3YVfQWurFEG9ZCMDJOOKXpl7slMeQyk8HvURbhp4CpJJzgimlxDc7kyB0qatbJatUXK2cCNwpDY7Y5FSIGVolOG/dQvTpnldQuEOMZbv80diX0DLpnnpXI1TMEqZXtVvZRakmExuT97GCRQvSYpb/UUARnSIbztUnLdvzowu6a1k+1MZSoz6qgaNH5HmsjMu5+hOAR/nW+OujeEaDqaXqDrlNPn3kZwY2BI9s/jT8On33l7TbfZdy4DFuSfnJ4+nFDgWxtYk8dCTipNiLMIy3QYR5GNqj/XmrbkXQ7Fp19GWWS0lTglicbSB04Bxg8UxdySWKOxjKuFyyEcjPxnn99FxcaGiqrC9A3ZxtXJHwc8UO1e90gWuEkv0jRdojKJlxk4B57D/AJVMZyvoCrxX0zYLRM3p5fB4/wCWO9M6gHLlj6ArhBEAcLkdfbnr0ok11pPmRyrp9wyhcAMqcD2znBr0+oWM7oH0+ZgeoE6qVHTBITkU06+CeNMlaPdArGkaglkxtMmEYe5zgZ/OpOrMllZNcbSzhljjRZicZznJHXgE4PvQ+C9s7YhY7GTYhPEt0cNnsML9KXPqdrcwot1pcMvlEsQ88gz77iMEnAHX/pk4vldEcPcOtDPLp9xdROJpLlBtRFYtgkHvgEDp/CgcMs1rcK7xuhUhgWBz19j27VMa6tcoYtLs2KgAmQy54743/Tv2qQNW8kMy6fpuDygW1BA+fVk5/GrSaVUWoD+sQTzW9utrCTHGGIWMZJ3EZbHehNrczwW5EM0sQc4YISAcdMj65olda7cyqUWzsEIPpcWsbFffnb/ChnmSu26V93GOgGPgAdqIJ1tBFUhxprg5zdStnrukb8/mkBC5w0rkEYZ8ksB+f8ivAgdT39q6Uygydp5x3zzn8KqvpFEiGyjfCllOcqWUkAgjv/PalC3IumUmVJF9PHBYe4x34FTdOvrNWH9IrIjf+Vk7xnqfnt9KJzX+gswZ479nALBPTkD36j/WsJSkpdCEW8KrpEa3ShwAEkEjna/Pce/yMHj4qvapawQyiCB3MJUSIXOc7sdT+H/SrINZ0a2RvslnfeYUClgIhj24YEds9Pp1qtahdyX12882dwA5OMoB07YI/dTw8r2hKNEUqXbc5XnHAPU0pcKwZsA5GCEBJOf4YNeG7YVXAx/dz/DOK5j1MMBm5GwjP14rf8KDlumkjMl5JLEQM4VScHpwc46847VLc+G5Sm69uAcElPKy2T7nOTVZI6uDgk5DA/l7j6UgHkEg5GTnIGB7gdKyeFP5YBy7j0SWKNINUvI0hDFSbZTkE9M7hk/GMD4qBOdIaJgsszlcA7rJME9yCW/k5qD6CBuXoBwcH8cCvAAKoVdnH97Ofr7datY6+Rofc6dsHkCdXAxny1QflnNNwy2TgrPFNvHPBGD81zyl9OcNzn+fzqQLNZbGN1A8xABuBHq+KpRQqJlvfWEXKwytxjJbpRK11i18hcQMRk9/mqlEckexOMUUtQBAv4/xqfEhUh6/1x2gkRbaJMr94Dmuadn7JCzrlmGc/WhF2cxv9MUatdsdvErDHoGOelOMUhj5Y7T6jmu/tc59PKjHSmtw6+49xXCSAORnvxVDFhlD4BJ7nBziol+7iNMEHJ445AqRvwAN2ADwO34k1CvDmRQrenr1qgI4Xa53e+M10OqntyPyzTfqXOWJOeMV52z1Y4PzUsBWSzbjnI4AFLwwbGMBc5x0ptSAzsccD00obcnhWzx24zigRzptLMQvTJXnOKUXLptJBwMKd3SkZEeMbVKjJ56fnSQwVhyc9Tls9adDHFYKcqQ31rhbH4ntSQDj15yPivdACO9ADoU4B9uprzMoOD6sjA57VzPQDJ9viuZz+xk59qQCldG6xguAQWJ96eCn1ZI9b5IK56cnn8fypsspAXPBbhT+zXt3JODkY4IOAO3+VJiPOMZUL8deMdeaRtUkKEX/AHRjoPmlAnzMHduycELSHcclckMMADv7/wABQhnGCgEHJ5BCg4Ga4TkH57jg9ORXG4UM2PYc11WG7rgjH4UwOsNvA54HB5470kqm5iHJY9CBjb8Y9q6ozu+cnFJLAhTtG3OM0xCgwTggBVGMY/n5rhK7gic5HU/ka53wewyc/lXmKAgnaMH3pjFDGAGk5HpwV4xU/TXzE65JyepFD05OM+kn6Z/Gp+kpueVWPLAMTu9qQEe+txBMsiD9W43j65wfzp62YeSv4/xqTqSD+ho3IGYpXVsdT0NQYP7Icjv/ABphQq90e7jiYsF98UZtdEvWhVsxAFAVyDmrcmhpe3IspvNBkGI+3rx6c/GaI22k20aCK3luHzGywgttDMpII37SB04BwD71jBznG0YxeSSsoreHtQZvT5YPXoeeKSfD9+pzmMDucGr/ACaUiQM3mXLPsZg2RtTESyerjuW45GAB1p2fQ4Iptgu5GV5mSI4BJ2sAQeOGBznPxTrL+DrL+GcnQL/Jy8XHweKjXPh+8dh/2iDA7bW61pf9E26wxzCZnQmFHRWVWQvkkZI6YwQce9Ny6Tavn1XBL3LwKDKM4BAzgJz1JxkfjTrL9irL+GYHw3fFtzTQZPQbTXm8O3uzHmW+O5wfitTfw3ZszmG42FFjYM8gZCCzZ9WBnhc9uhFck8P2K3MNvvuGMtw8ec8hVcrnGzvjrn8KOOX7Cs34Zc+gX5XHmRcJ2RuaZbw9elMfaIDkjGA3Fa1HotrNbQxRwtGspV2ZlXzoxtLElsDPTjOBg0VFyTqFtcXsdraJYLLG7ScJLnAOOMA4UEfU0pOce2NrIu2Yh/Vm+k5F3DnsAprn9Vb3ORdxkg9ApNautrZazq9xc3cV1bRz5MfkqSAwA4OFPOBz9aY0vRLC+iTzPtqOZ2SVo1yqLgkH7vXOB0qeWRvRl5Ml9mZjw1dgAG8jPf8AszSx4bugMfbI+v8A4daDb6BBJuknnNtCspizKjlgeOoAx3556ipb+FbN4Fe21NJWd9gR43QHr0ODk/FH+3dC55WZp/V2c9blcn/yzXh4fnzj7UB/9urjbWkU+pzaYnmmbcyRlWGHdRyDnkD5xUn+jSUBX7vypp51mwNLIqvZCz5H0UldAkC4+15Oc/2fx9aS2gTHIF0uf/TFXq60OW32rOAHcAqq4Oc8dRUi18N3E8jxL5UUibcrOGVjnpgY5rFZpMFlymenQJyv/fFHv6MY/Okr4euNxxeIR3BjrS4vC00SpLqG22t2XLuxBZfYbetQ7iwtIrlls3MsCfckKYLHv19jxTeWcVbK8uX5KD/V2fy9v2wD/wCjNcTw9dE4F4hH+Hp+daOdJlBjEaGcvGJMW8fmbQffApc2jSwSrHPbv5rqGCeWGOCcc7enPvUefJ9DWTKzOP6vTDC/bV/BR/rSR4an27heK3yV/wCfatIvdFksUR7q0EMTttLMo6+2QTzRDSNN0MRXep3ISewhIXMy5cMD6sqPrx79auOachqWUyU+HLhWVTeR/u5P1rn9W53di17Ay/C1qWnTp/Rt5p1vbROtyrssgQ7olOBkjHYEfSn/ABCba9FrarFAxtsGaW2UMGyPUFA54HPNN5X9lcp12ZXH4auFYYuYzxnGyieleHrqKZm82M8AcD+cVfxoFgNVS2iEzwvFvTCANkjcCeBxUltCWxkh3I6+bCrsXUcN3AxnpTWaXbEpZOygato0x8Oz7nQsbg42/QVXINDvPKHr7nv81sjaNFqNjDbiUAsXkHcY6f5VCj8HT7BtePHb11XOT3Q+eQgzeLtOuYpYbiJkkZdkM5G3Ptg9jxQCy1SYR3VklwY0YkRSJ/aMcjKZzwvqyc570UstK8N6rZ20jXrKEQeZFIcHOO1TdBi02w1K4s7KOBvM2+W8o3DIPUk9OD+OK2SVUEXJrsajm1edI/s2nu1pchRHKiMxkLL054PIOCemcdqiNp3ie01W3t5rC82XQUHyzvQYA++w6EkEn24qPe67qVjqksdtPJDCJ3QW6nAXLbgMjnG4MMd89sV6bxN4onu0t7PUWVVjCFo4wx5U7Thck455x2qEt0HOPVsma6mp+HNPhutYtUaN2Ku0R34O3joePUcA+w4qS/i61hmX7Tp8BjK+lfUiSL6drYyezAnPTDd6ia5rl/qGkHSNUt5YL6UAO06gqSFK4A6kE8/TA61XZLTUtV1G8ktLSdooDOCYomZUAb3GQSAcAD2op3oU5NfyXXRdT0+/Wa21F0sm5MU0SKSwOQQCwIyvOOMnrmvHWNPh0O2uI5Ua6QIrRShjHJycy8cgsMtn3XHFVW/0q80e2067uIJYbNJkVbjeocDkYxnHPBz7GhtrcM5QXUseWLosePSSXyAx9gXIz3z7UmmNZJJbNDivtOGpXEWqQObSeMCNo0Y+XNkhkZuh4Ckbvcioumy6bf6Beao140LI+x7KcbvuOcKR+0TnbkDvTnhHVNHuNCvNM1a9jnthP5ibm25j98g8kY7d+3Nd0zxFYr4Xgtzp0gkW2mdEWHcWUbsPuxnIwM98n5FDWtmilyXZEs/HuoPGtpaQqjRKFeYR7tzBiGJAx2AzRvRlN3qarba68IZj6EBK3XQlgc9OwHXrVIuNK1VfClpdWun3ss7RLBJGsJI2s29pNoHqGWwPoPaium+ID4Yv72yubIERwxxNcg5YSlcBj3wcdOMHipS6Ii2tyLprFto67bF9RltEK/aFQHeGzuU/eznr0+M1N02WxNidIg1AO1ttTzZSpL/JHHPSs+lv0vtfu9TvbpYbCcLaRxspwX2YQBugwxJycYzjrSbSf7PBDPeeXJLNqUfml8tuUAAnHbkHFDfF+0vmkyx+FbXRdU065sjEsN4ge2F5ENktwg6SITk5xjPzmpVheW9noN3cz3v2uwWRvNtpFzInO1RlccYAJz3zUvTpdEs7ovb2LQxxmRRPglIgNoAyfu7v8jnrVW1q3tdP+zyWVrNNatl44vMyJM7gwz12g4Jz8DvVzlJ05bKritIKa9NHYWLeI9GuUOYY5PIZAYjFnaewx3Jx3HTrVZtdT1e61O7ltYJNTkjuQFeaHAVME7gBnb2xzn0471G8NXmny3UAu0Vrext3na2hbMKuBz1PJIJHtk471dE8SaRY6rDBYW+7T7hys80aegvtyM9OQRjHsfip9rM0uTB2pw3t34QGuyT6lJqqETxQRp7EA7U28Dbnmh9tp/iS7szqM1o0itb7y0zASM23liOv7EY6dMnnFOt4k1fVLvUoNEe5HmL5tsTCWZV9wCAQSc8HFK03XfFVmynxBaXcsUmJIv1YUfcwyHPTHX/9qKT7Q2k3RC0Xxs1rprPBbIERtsj+VtKPxwfcZzg84waLQePWm1CGbykit3URSMo3OoyPV7jBYcdOcms81CWSG1VYypS6Z5BInO/7gwfc9RRHStEv7qC6mtImuV3bJNjjYFXAIDg884J/wnrimo60ZOclKkX9dZtV1C4tZtYeeJ0imSZ40YRsCRsxjHqAz79RUA+J7m4tYJl8oiK52bIIz+shJ2OQP2SBtbj3rO0u5jFbhZ1CraBZHYHKsr7vbHpKjHvnPerP4L1a003XrOQX0UNtOHWRW6gMMKxPb1AfSlTLjkvsPyajpeseK47e2vbi3WaL7Wk7DBdgy5VScbeEHXuf3jh4ni8N6jd2NmtvcsZcJcRxY/aw54HIxweeq0Qt9Q0PS9dv1toAYjaRtJM2ZRC5c5HIOAVKE4+M9qC3MJ1vxDq/2a0uoIUhiXCwldjKPMYHjC5IA+c0cUipXXtC8Oqzar5VxeaiLS5Zim8IQ1uuMhiM9TuwDVwYR22mpcX2oszKPVcjPIfjIHT+TWS6dPfaesWoX+lym4uL/YtvNlSpGVI5/vBwd3IyDVru9cXxMNOgsd0SNeCU5/ZRVzg444OeOnUURildhGbSafZZ43stOu4YGuzIVjEe5serPOfzpmTR4pJGddYCBjkKD0/OqVeXIvfEbzrIHgAZhzjntRzR7yxl02CSZRvIOf3mh39GfmV7Rkuu2x07WLiximZ1gkK5Bruj6pFaPJPMZHeNQVTeecHp/GrV43/R/caTZTX1rcNdb3BkLDDA9z9KpGi6dJc6mkDqQJpNmWGMfNbVRKjxNJsfBc/iG6n1CzvU0+wkA+xoY2lLqVySckekMTj3I/ElfDeg+IfDviE3V61tLbPlZZoJcqqkkgCMgHqR06dAMUT8H3gjhOnvw1sQEBPIUcAfhjH7quKEOi/HSrpHR412QhbWuoxzR3UEUyqBCxMQAbBzx8ZGce9TraCG2gSC3iSKGMYRI12hR8AU4eRk176U6RSSQ3c29tdWz2t3DHLbyLtaNlyCPpQD+htI0BZH0zS4hPchF9Clmf1BQMnP97P4VYxkHNcbjk9exoaG0n2Uu/8AAWn6he3F3Ney27XAG6K1RFUErgnJHOf561Q/FWg6l4WvoEecy6ZOyRRzRqchgQcMM+ljgn+6e3TFbPIuTkDnPGKG6/Yyaho9xbIgklwrRqRwXVgQPp1H41EoaM3jj8CfDGsW76Za2xKRvbzNYuuMKTGdoI+CApH1qr6ZM8n6QH1PUBF/R9+8lvbMGHpljJUK4P7XXBGR6vfim9Y8H6vc6lLNA8FrGzwvG7kkl1IYkBeh4wTVc8RaH4gtbOeO7EKhrq4mt5UlBGSS55HION2M+3wKzXKraJlPStdGq61qNjZabfyT+T5FvCW24GCSOB+8/wCnesY/R5aTeI76CxMRhiiuBNcMv3Y1T9kZ6FjjnOetNavPeanaWCz3k5S5cFICwCsSoA+pBbqen41snhPRtG0ywhl0aGNftcKNNNksZ8Lw3Pzmqi1PtC1NhpYYvKMbRAJgoYyOMHt+NVNvBCyyRq12YIIY2SN4GIkwXJHBG1TggFuSSoOKuJyecdfelbiwx79a0cEb/hSNR/R7ZgtPpEjQ3Ln9YJiHSRSwLDAAAY4xnoM9KuimJoR5QQo3qAAGDzzxSzkce/X5qtv4cuI5NQZdavYkvJmeNYo1xBvxkKD8g5Pzmpca6QJJdAe91bTdI8Zz3KP+pT0XZj9QTeFzkfBwTjp1qV4m8R6Vc2K/ZL+F5beRLrCNvBVc9evX2+lBNK/RtMNVmbUrpVsFklG1M+bPux6ix6A8+5qwS/o88NOIFisnt0iR4ykUjbZFdNrBs9zwc/AqOEn8iV2VXxQmk38aT2cchnZVjeGJDsjYkFtoA7nIz/mc1bNQmsNI8P3V1HafZII7WQkCPyvVtChTxyzM2B81N0zw1a6Zqcl9a3E4DABYCRsXjB+SMYx9Kh+PJ5Ljw3c2VjZm8u7seXFABkjDKS30Xg598U0mtMSglbB2neFvDFvb2V0bVbh2CXCSSuxzxkkLkAD4I+vFQ/FelXOt2ymx0aZJI5JSsyRAE4GMfRj0+lOaX4M1SCKO0k1OWGJYVjaQEOwcg79gPRcnHPtnvVhGuWdlpkLmcXJit2KueDMYvSR8HdgfjSt/9EuEXHZhJu7qJ7tSywvHKBIzHg4GCoHfLD/hArSP0YaykUMqXUp33sb3CSnPVGOVye3ryOmeeKoOoTi/1OexmZYlnQXMh2BmR3AZl+hOP3mrrpug6lqHhrTZLWBF/WlhJ9weX7nvjjBGOcCk/wAMYOnSCv6Rpr3UIdPi0xBKbdW1CQZAcojKvoOeozkirV5lhDosc9ikQikiVISFAOG+f35+c1ng8NeI7EWzKsNzbx2txFIYnyAryiTAVufb8Fx3oL4kvbmyt00K3uHVrVDLM6tkeZJ6to/wqQPqTVW12jR5EnsG+M9agh8XzCxQeVGu39WfvHHNI0zxDIljEqsABnjHyatH6KPD2i6naTXmpIJ7pJCfXzgY7itDTwt4eK5XSrcg88DFPinsjxKfuDc0Uc0RWVFZWGCCOKHXeiafJ5biziV4zlGVcEH8KKfsV3g8VrpnRxTZnetwSaXqMeo2/ZsOPnpg/X+OKuOk38V3DG8R3I67g3fH+vvTOu6clxbSBxlWGGA7iqbo99LoF+bS7P6hzuSQ9u2fp2PzzQUaUGz06UodaiWdzHNGu1hk+3epI+P30AOcUhwDxXG3YO3rXgWYAlcHFIBGMGomrX6aXp099KkjpFtLiMZYAsASB3xnOO+KllgCATVV/SjcyxeEZ7e1heSe7kjiRVVj+0GOcdOmPnOKb6Jb1oM6heI8cc0FwpXaHAVvSy5+Pfg5qk+Pbua7XSY7KGWeUfaZW8iJnPCgDge/PXrilaB4V15bKGLeLOBSAkM7b5I4yxL9PbOQD3/GtDsbWKxtlt7dSqKMc9T8n5rNtyVERjy7MD1uOPTY9KW6txKkPnyOki8ZZshTnAztCcdeO9Xz9F8l8t9NG4uf6MMG+FpclQ5I3AHtz29ulaJJGsyPHIiyRuMMjcg/vqNYafbabEYbOMxoXLn1EnJ+alY3YRx07FSli5Kk4rse7PJNOEcmuAYPFbGljwbgZ61zeSeteAyBmuEAUAJY9Pjp8UgFickn6dqWeaQeOlCAUG7EAj2qDZaZDYhvLZ2did0kj5brnGew+PpUhmIOc8U4Dxnmk4rsNnAFAGOMYIPtVU1LwtDC8l1YRNMhLyG1x/tWPVT7ZJ465NWvpzXARngHJ+aUkmthVoyrVvAeoDRF1L7Qj6jDCzy26RgA5TBww5LAbiOxx8Vd/DOr22oeHYTA4h8mNYWUHJXCgDB7gjBBo2xDZOASP2cjn4qmL4P0bw+fMtLq+gaVcPaeaH89QdwGMenBP3u1JRrojhXRY4blrSzNzMBIxO2Fe8z9vwqna/4QXULG6urSMNfshLtnlyecn/KrDDHNezrNKuNq7Y4l+7EvsD3PuasVrAIkHA56irfu7BwTVMwbw0dQtr5YdNhnjuIzsljXo31rWLTSvERt0L3cCEj7vtR610iztb2W9hhCzSjDHGKn4rLxkwxcfkZJORj7vb5pkyv5pUY55H+lQ9ethNbxs5YKkhLMgyVUggsPkcH8KrghYs6vbCDepBYx+pDuO3AYEMSNvTDDIxRljKSVOjeLouLDzI/LkB3HONq1WvEGirdW/K/IZeqn3FQntwYCIocFkbgwtvY+WoUoccYcNnGBwc5qZ5Mckkr28E6ocmWMo2BFuGMf7pAyB9acLS2DafRXrHV7/QpRBMqzQ5wgY7eP909B/hPHsavOk63BfKArbT3VxtZfqD/0+aqtxADZ3H6m3adiojZIFAYbSDjKYPP93BJHFPXn2MuwtoIImw4QzwAIPUoHAXBBAbBPOcj2q7EXcOCfYL1zXece5xjNUVJbNFg8+VZZEcvKrKwWUYbEeSOdpC49s16O6sEBYXTBvLUxGRW3I/LMzHoDnYpPfBHeiwou7AZyDn3rwO0HBoGPEVm8W5buBWIB2ysyAE/gacj1QyDIuNMbI7XZ/wDjVJWSF0YbdvvTpPv170JS6uWIwLH4Iuv/AOakq943IW0P/wCQT/7aOP6FkuVgqFvamkl3MVzyKab7aQQYrVgR084n/wBtMxLfI7M0Ntk8kea3/wAaykp+RJdF2kgh95Bjrjmk5waqOmz+KP63PHdRMNPy2enlBMekqeuc4/OrVLIEG53iT5eUD/OujNj8b7TvejPHNT3Q55oBI7gZxSfNG5hnO3mh0moWaXIaTUbJcqQR5ufyqM+s6XCXaTU4yGAHojZulcSzNPfSNeIaDc1w/UUB/rRpaZ/WXMvP7EW3+NRZPF9sP7CwZ/8A1Zf9M1tGakuSJaLFI3Y9P304u9kARWb6A8VS5PF16cC2gtoF91iLfmTUeTVdWvSVe6nIPYMQPyqr3QUXuZ1gUm6nhgGP9o4z+6glx4h063bZG895ID0jGxT+JoBBpd1cMHYEn360StfDbZDOOT8VE4ttUCZ6XXNQu8pbKlqh/wDCGWI/xH/KntO0pmbe4YknJY8k/U96K22mR2yFmAJA7iiMDoqqFxgjgU3kipcbGk3s5a2qQKMCpBwDxSs5XNMysQMjrV99EjgbmlZqMJcqCRg177QKzlkjHtjSY6gP3mJGOldnk8qIvIzBACeDT/ln3qDrVhc39k9vbSxx7zyzZ6fhTySqNoKIem67Bfu6IWVuQCT96iCkmQ5JPfmhmj+GvsTh5Zldx025xRoWpHcVh6WeSUW5jkkuhB3A+pm5+TTL20cgwcgdamiFgMEjFIaHPQ4rpEBLrSIpM7W5oNcaCC3oJyKt0lu5k3B/iktZnduDDPyK5Xmkm6XTLoosmgSgnBP76jPoVyeoyB8ZrQYLJssXKEn4p9bMA5wta+nyvJDk1RMlRl76POpHp/4RXG0+5HRf+GtLk05W3E7abbS0wCNtLJkcXSQ0kZuLG7HQEfQV42d6OhatIh0xcndtp3+jUx0X91aY58ldUKSp6Mw+x3uCT5hpY026lGdp59xWmrp0Yz6VNeSyBP3I8fjTbd0HRmLaDeuwK7hj2Fdj8P3ckmHBP1rUhZIP2VFe+xIWBwvFceb0qlPkmUplAt/Crt9+p0fhbPXmro8RUekLUeG2uluJGlkjMX+zC5yPrXXaVIhld/q9BBsRwQalrp0Fsc4BPYYo5Ja+Ynq25pmGxZTlmU4rzcsc6zNR6ZtFqhq3jQIMIF/Cn8cU6IPY8142zlsllr04Ko0+zB9kOcHY20ZPtSI+cKFw2BRHymxj017yWHOV/dXJl9K55OalRop0qGEDbcGulOlPeUx6bRXGgcj7y8dK7F7VSI7YNbAuDuJxThs4jyXP76W9i7yBzIAc84qYtuoUA814mKGTJOSmujdtJH//2Q=="/>
          <p:cNvSpPr>
            <a:spLocks noChangeAspect="1" noChangeArrowheads="1"/>
          </p:cNvSpPr>
          <p:nvPr/>
        </p:nvSpPr>
        <p:spPr bwMode="auto">
          <a:xfrm>
            <a:off x="155575" y="-677863"/>
            <a:ext cx="2105025" cy="1419226"/>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1030" name="Picture 6" descr="http://www.miopticamexico.com/images/lentes-progresivas-1.jpg"/>
          <p:cNvPicPr>
            <a:picLocks noChangeAspect="1" noChangeArrowheads="1"/>
          </p:cNvPicPr>
          <p:nvPr/>
        </p:nvPicPr>
        <p:blipFill>
          <a:blip r:embed="rId2" cstate="print"/>
          <a:srcRect/>
          <a:stretch>
            <a:fillRect/>
          </a:stretch>
        </p:blipFill>
        <p:spPr bwMode="auto">
          <a:xfrm>
            <a:off x="1907704" y="1772816"/>
            <a:ext cx="5112568" cy="344147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332656"/>
            <a:ext cx="7239000" cy="4846320"/>
          </a:xfrm>
        </p:spPr>
        <p:txBody>
          <a:bodyPr>
            <a:normAutofit fontScale="92500" lnSpcReduction="10000"/>
          </a:bodyPr>
          <a:lstStyle/>
          <a:p>
            <a:r>
              <a:rPr lang="es-MX" dirty="0" smtClean="0"/>
              <a:t>Localización de las marcas con luz UV: Con la ayuda de una lámpara que emita luz ultravioleta, al exponer el lente a esta radiación, inmediatamente se visualizarán perfectamente todas las marcas necesarias.</a:t>
            </a:r>
          </a:p>
          <a:p>
            <a:r>
              <a:rPr lang="es-MX" dirty="0" smtClean="0"/>
              <a:t>Localización y reconstrucción por lensómetro: Se coloca el lente en del lensómetro y se busca el centro óptico, una vez ubicado se marcan los tres puntos que referencian la línea de 180°, el punto central representa el centro geométrico del lente y al obtener este dato se puede reconstruir los demás, bien sea por la misma tarjeta de centrado o con la máscara de verificación. </a:t>
            </a:r>
          </a:p>
          <a:p>
            <a:endParaRPr lang="es-MX" b="1" dirty="0"/>
          </a:p>
        </p:txBody>
      </p:sp>
      <p:sp>
        <p:nvSpPr>
          <p:cNvPr id="5122" name="AutoShape 2" descr="data:image/jpg;base64,/9j/4AAQSkZJRgABAQAAAQABAAD/2wBDAAkGBwgHBgkIBwgKCgkLDRYPDQwMDRsUFRAWIB0iIiAdHx8kKDQsJCYxJx8fLT0tMTU3Ojo6Iys/RD84QzQ5Ojf/2wBDAQoKCg0MDRoPDxo3JR8lNzc3Nzc3Nzc3Nzc3Nzc3Nzc3Nzc3Nzc3Nzc3Nzc3Nzc3Nzc3Nzc3Nzc3Nzc3Nzc3Nzf/wAARCACrANkDASIAAhEBAxEB/8QAGwAAAQUBAQAAAAAAAAAAAAAABAECAwUGAAf/xABFEAACAQMDAQYDAwoEBAUFAAABAgMABBEFEiExEyJBUWFxBhQygZGhFSNCUmKCkrHB0QdDU6IWVHLwMzREo+EkJXOy8f/EABoBAAIDAQEAAAAAAAAAAAAAAAECAAMEBQb/xAArEQACAgEEAQQCAQQDAAAAAAAAAQIRAwQSITETFEFRYQUiUjJCsdFxofD/2gAMAwEAAhEDEQA/APG07z5PFTmaNSAoy3oKhXqRU1tbCSXOeKode476D7Aq0qkjGK0BmUgcdKr4tOUQhvHwoyzCRECQ5yfGqIR8k7Qs/wBUFx37Ed1OasLRpZnDMCOc9KjCQhQ6KKsbApLjaAOK2rG3w2ZdyRd2kYMYbxz0ooLUNqNox4UdDC8x2xIXPp4Dz9K7Wn/SFSMWbmXBBtpQOcUWIbeH/wAaTe/6sR/mx/pQ02s21rL2KmK3bOAApLE+WTznFXSypIRQtkyWc7jcImC/rMMD7zStahVw9zACfBSWP+0Vm9V+MLOAlYg95Pjpu4B9z/QGsrq/xDrc6/npXsoG/RRDD/ubr99ZJ62K4jy/r/ZfDTSffH/JvLqXSoDm71Eq3oqrtHmSzAY/n5Gqe+1z4Qtdo/KdzO7nB7CNXCDzP/xk15zc2qyfnu0lkIGSZdjj7GVjnj08KgaymDsGwMEcgE5GeuRxjp99Yp6ubfRpjgj7mtvdV+Hb3upqGoIxzhZLEPtH7r/yqS1sbKSYRWus2EszdI5e0hYHHIO9cA4688UFpOkCKNbe1h7e8nbAkhbBUfpKuQMEfpNyF9TgU6/t10+OS1t3E0ZH/wBRcKOWxklBnPcBVjzyxBJJCnIUslbn0NUOiyTRtQ7MzxQGeEDiS2cTL96k1htfmJvGRuGHUHg/dWujU2OiC4tyY3KmTchIY/QQc9c1l1+KNRmQrqS2+qQDnZfRBzz5Pw4+xqOVukiY0myiQF346+FWcCiGPcfqq+s9H0jUoZLmDtdIeJFaVbg9rACegEgG9SeuCGx51FqHw9fWQBnh/NPzHLGweOQfssOD/Osz7otbRRFt2XPGaHl3P06Vd2ulyTHABwOvFPvNL7NQuOasfQqkjNCEk4AJPpTghjPeB9q2FpobNFkRnp1xQl3okzNtVDjxOKm19k3pmZlZ2PNLbQK74fpV1c6cLWPDLlj50Pb6PdXJJhRufGoohsHuvl4V2RgE+lAbx5GtZa/C8UCdpePvI8FOKl/J2l/6Q/ipqJuMxjaxzVlpMPbyhftoR4t8uBVvplrJbkS5rDlaqjRXBfTRxoixAjIHtQs8fZJuI486OEXbwiROW9afGFZDFcoAOgOKfBipWZsk+SvtbgyqVQ9PCtJ8ORFmy/icYqji0qaC5U26tJvOAqjJJ8BithZtFokoGFl1BcGRMZFuuOo/WPmfDoOea04m1LkplTVovY7aODa10cEjuxKcM3v5fzPhUWoatDbwkPJCkSk4hVxyR5+JPvVDruq3ARtsFtMsuCMy7n56bl4P2g+vB4rO7/mJ2mm7YpywkdXlRDg5CttOeR45A/arfLURx9csojhlN2+EE317LqM6SyzyRROMxopBY+qYOCv7TcdeTyKrry4kELp2TGIDHck3Ac9HY9efDhT4A1H2VlqUUsiaw1vuPfeXEiqf28EMPfvIPMdA4/D/AMQaTCbyN0vYguVmtNzgoeucd4DHowPjXPnDLle6XK+jXHZBVHhiac0gl7G2vuzm6/J3w2A58t4K/ZhasL0w25I1jRzZs3Blhd7Xd+8pMZ+3FUtrq+kamqW+q28lluJ2XEUY7NT47k8PdNvqPGr6z/L2lRE6PqEWrWGPoVhOAP8ApzvHtyPXwrRiSiq9v/exXPl2Vr6VoDsji9urZ3+k3seFf2lTKN74q0tdBgaVY4IVm72wTJIp3eOFZVXA/Wcg4HAyeh+j/kvViy/IRWN05xJ8nMYwT+1GQB94NaFbWHSYGhtm2yLHlpCuQig/Vt6eyjqT71dHHGfPFFMsslxyUVxbRaXG9nZFBM67bqdcxqABnsxj6VA5JHIB8XYGqXVtPZ7YWsaYdwDIGXaVTAwCB9JOFyo+nuKPp50ZiMMbzypsCsFEbd4787lQ/rbT+ckP6TkDw4ntLFpLMXLR7i8gO5uTtGXJJ9WAz6mm2p8C7muTP/EFq0Wjy5xgRuOOnCxViPgbRDruspAwBt4UE03qBwB9pNel/FEX/wBnlXHWObB88LHTP8KNF+U+Hpr1kKy3pUjz7NRx7ZJP3Cq5QUsiXwWwybcbY/WtGijtUhjUbFbeRjiR+OT7cAD1o21097YC1hKpbqqRvEyho5PPKkEHP3+RFWF9D2kgwOBMgA9B3j+P8qeUmdhwQSSf6f2po4o7m2ip5HXAG2hWUiZsUEUxAJgLZByM9wnnp4H76qrf4d+avD8wpVUPKkYIrY21jtB7RR1PHmOn8gKNigjKLHKWZh0kbkn3PjRljVkjkZnPyRGihY04AoafSPJBWuaAocEVG9uG8Oas2xrgVOS7MBP8OW5k3yjcfWopdHuZMR2UIA8Dit+NOjzlx0oLUr5LOIrEoz6Cq3GKLFNmNb4WdYy17KzHH07tooP8g2H+l/7opdbvb+9ZgGKKaoPk7r/mPxrPJ8l8baKG0hD3ewnqa1UloYbVAMciqHQbQyX2XrY3IXaqAbiB0rkbd+Ts35XtiUVteSW9yqlcpnmtYlvFeW+9ABxmqJbdCxJT3rQaJLHpsBvbt9sW/s4cc4bHLkeKpwT/AGBx0MP68GHJ+3KCrOEaYDZyPtv7iNtkic9h1G0ft4GSPAdOc1UpqcFnarBzPdqcIqt9IHdI3Y+nnjr4Cma1fCyuytxH2t8kqPJhz1VGIbPqXHI6498LZWcFqO0ve0N3JHu3rGCF8D0B6ZIOBgfbVkp7Xth2Vxiq3S6I1s40gaS/idbghmBlVwpU87Scep48R1PhQo0+wzBcPZ2caK+C75SKUEcr20fdB8tyrg+JGRWo0ia+ttsS41GzbMmxWCyqCeWQE7XGee62MnjB4ou0i0LWZGuNLuljvOd72r9nKPMOhHe9mU02HFS4fP3/ALDkyu+uDPL8NfDOoIssQu9MuN35t3kPdfpwSSpP73ljrmqz8gzaHMU1O6vbZ2JMd7ZZeOQDnLR9QfPac9T4Vp7/AEnVtMBm0qGIlmBmNnGAJl6d+Bu6WHmhBPSitNEF9A0Q7JQT31gJ7PIPjE3KEHy2kHxzV9Ruq5Kt8kru0Z+20+2eTtru/mihk4+aQx3NpLnpv3J3SfDeB7mm/wDCGqaPI1xptwkmX3Bey3QuvhxyyH2yPIir4aLcadO0yAGP/Uhcqeeu7ju588Mp/SXOWq90m1WGHEZKKD/4RXaF9lBIH7vdPlUWJN0wPI/Z8Amiot9AJruyhS4jwNysX+5jz9mT71Yzw7ym1RksCx9R0P2eFFCPB4xz1p3Z54PQ9a0xVKmUN27MvdWDXl3Aihhbr3UyM7snJPrnkk+WPM1e3CJDaLEo2rlFA9Mgn8AaM7MccCo7u1+YhZQ21ipAY9BkEZ+4mgHsw/xJDLNpPZRgmQxzLx1z2cR/nWw0W2a00extpFw8UCKw8iFGakGmQswaVQ2HZseHOP6CjtuTzzSRjTsZytUD9gmCNowTmpBGuc7RmpgtOCcUzYqI9tKAakCUoWlbGSEUBgEb90120j3p4Xin7dwz4j8R50l0xu0CzKcGs5rUBz3VLHwxWsMYYYPOaHkt4ogSUz70JO0GJ5ynw9fXsuWHZx+por/ghf8AmB/FV1rUl/KGS2QqvpWe+T1j9aT76odF6bM18NWySRPLjr0NXUdn2jcDkHiu+ENOLaaCBwQK0nysdvF0y1c7QYXNub6NmuypVFdmbk01ppo4IwokkYKMnH/Y8fao9W1qKGYWlhEktxA4is92CjRHBLtnjJbdx6jwPJurOy6bfSQuRcSL8rbhR+m/1H0wgbnwzVTpGmxW0lsTGZhIhXtGXhSQOoP6J5UjyJPUVbky7JbY+5TCFw3SILHT5LiFZFmgMs820NPlc7MgKSR3cnAHhxjjkVoyWaU28ibbnG97eZSSdo6jBycDxU7gMFSwBWoYLWaKS5gCGeEjdAjHJdcZMbDzIDc/rofOry3igv4LeC9/OxFRLZ3G4h1OAQAw5Dgcg+I6jINPghUml2VZZWk2Vaad8zbGTSmKFW3tHkM6sehHIEg695SrHzJ7tDRaf+UbpXuraGW6B7zqcSE+eDgk+nDeeDir+OymjuWK4S8XJyFwk48WA6Bum4dDweOGFiiQ3qN8xbqJMd9HHeHkc9fY1thFS4Mzk4sZprfmEj3bxtJDBiwPgRk8nHkeR69THe2VuLgXLwnDv+cZeGRugfP4H7CehoyG3MUgKMTk5kL87uOp8z6+PjmiCoYbSMqeo9+taKtUynp2hsaGNNoYtjp4ffT1UKAoAAHQCuSPagUZOBjmn7SPCmtA5OApwFL2ZCg44PSuA9KG4JwWlC0oxTl5pWwiBacFpyEbsGiHVGiAUgMDmkcx1GwcLTwtMzS5z16UAjgKcBnpUQXHQ4p0aszjvc+VQhKBThUZYgkHg1xcedL2G6EmfbjHjUPajPIBFTN2bIfMetRbFJzRVUF98CPJHs5UCht0f6tSuoJxTOzoUibmZf4ZURaJHgcnn8KlunCRs8nj096ZpBCaVEmcHH9qDvZTcTrCh6ccVk0rUdKma9RFz1LDLOwiNvbPOoMjBpBkZxvIGf4VH3moHtBFawsmQLeLOB44bPP2E1YXhMVwYkOBEqxgf9Kgf0qESsVKHoV25q9aaMo/ZTLM1J/A26tA0Txgsro5GV4IDHIOfRgpz/ei7GP5iEwsm1HXtYiowVYN3gPIq3I/6qb2sbHvqDlSpHmD4VPbTJCSUY4Ll8eRI5x/P7aZYJRdoreRNUSlGdikn1Kqneox3vMD/vy6VIq7mVn5YZIx4elI1zuHCj3pgmx5VpSoqYQCR48U5ZAOuaHE3tTTIM+FEWg3tV8zSh4z+kaCDg12Rmg4hLmORZIDH4cc+1DSBlbHIWhop9h4OKnedJIzzhqpScWWcNHbqUsfA4oYyYpO1qwWgvLYyDSB2PU4oUTHPWlaXIpaCFdqPOlEwz0NAh8+VSxvxg81GghqSALycmpFkz9AG4Gq/eAeuK5bhIzknJ9KRoKD3kbnLAnzqCQuTzyPShmuVz3QcVE1yxPBqLglBsLfnCjYGRt/t/SkDnHWgI5WEqMWztYGi5u7Iw8AT/Oj7hrgl3V26oA1duHnUBRi9YvX0+CJUAPOOKh0q6HbLI31MwHPjVZYNc6vbJLccKo3ZJpjTi3ulCkHYMge1cHFllBqD9jsZYJ3JGs1O6I1G5G3pK38zQ4uj5YqHUp2OrXZ/QMm5PY8j8CKjWXNd2GRuNnIlGnQZ8yQOlIt0c0PvU9aUOlNvaFoJF3IvQmnrqTqe+AfsoXennSgrjrQ8rDtQb+U+M9kT9uKVdRZjhYSf3hQRxjg1wJ86nlZNqLH5uYf+mb3LAVwvpP9H/eKFt2Y8CpyXUZLN95qeVk2EovZs/8Alz/GKX56Yc9h/wC4KgBenAPngEn2qeUO0lF/Mf8A0/8AvFcL6b/l/wDeKhKn9JW+6k2jwQ/dQ8pNpK2oyg82x/iFJ+Un8bc/xihpyB3cYPtiogR5VPITaH/lIj/Lx9tcdRkYYAwKCAB8K4Cp5CbQpr2Q9TSC6cnqaHxSrQ3h2hXzDetd8y1D7qXdQ3oNEvzL1a314yXcihfAH8BVOg3MB5nFWl6Q95M37ZH3cUN/JK4I/nHPhXfNt+rTQKdgeVTyIFHllnqs8kZSLKxZ6U+2ZpbgFueaGtYhEjbR41YWMywnecEjoMVysuH97OlLI9tGmvmbZaT44lt1DZ8CncP/AOo++qmbVFjbEalyePTrVrHI2qaNwoBtpM4H6jcH8QD9tQQ2EUYBCbm8WNdGEv1SRklFXbGdqfAGu7fA5BokQyDoBTZbd3TyzT7iugf5gYyRxUcV9vkaMDp1qC4Ywq/kGwM0LpoXtiC2XkNVSzK6H8fBeLcjHNOFwhPhSrp7mMMB1pF0+VmwqZ+zNW2mV7SaOaMv3zgUUphPKSA58mNCfky4TkIc+Ww/2rms51GWhcnyEZo2hXENDqR9bfxiuxu+mTJ9xQXZXH6MMvt2Z/tXF7uPu/LS58uz5/lUsG0LaNx1bPua4o3l/vIoTfqZ5FvIF82UCmtdXg+tRkftUbYaCJRtPPGfXNN4HWhHuppOHXGPWmNJIAM0KfwGmWINLuquEziniVs0CUw/fil34oMSGpFlxQByTmTBpwkyKg7UEdKTfU4JyWem7XvYiw7qtvYegyT/ACqYsWYljyTmh9PylpcXB+o4iT7eT+AH30wysPOloLsOUjzp/HnVeJyPGu+Z9aFA5MIts8MjoV4zQMrSRXIwCVz0r0K40BhJJsHXyrOXunNBcDto+7mqJVONG58DtI1N7aUB1ZbaQdnPgchG4JHqOCPahobnU7fVpbC6GGjkZSw6HHQj0IwR70dLJbWyKSowRyatlW31SyS4gKtPbKFYgctH4H7M49sU0dPJx/qM0s1ewHE1w0ZOaimmmjIyxwFNFiJgCASM1xt92d3PvWiOmpdlPrF8GXvZZrm1ACEMSaXSoZIrlS6k7ea0ws047o4NOFqqn6RSPSJu7J6z6CIb1FjVAPpGKNt9Rhi7x3bj5ITx91V0dpuYcAEeYon5ZvCT8KvWBV2VPWK+iwXV4iO7IF/6lxSHV1H+YhPopNAC2f8A1fwrjasf8z8DR8C+RfVL4LWLWYs99t3qB/envrEA4VSc+OQKpflW/wBVf4aU2kh/zV9ttTwR+Qeq+izfU7dxh5iAeqgZ/pULvprfpOfdM0F8rKOkin7KQWs366/dR8K+Q+p+icvYBsDkf/jNJMLOWE7B3vUYqIWs366/ea75abP6J+2p4l8h9T9ATKmSMU3C46VPJayIe919KZ2LetDxhWoI8ccUqjPFP7JvKuETA9KnjG9QQtnPFKu49ASeOB41IYm8qO0+MwIbx1+g7YQR9Unn7L198UHjGWaya4cW4itR/kjD48XPLf0H2VC0m7wqE7sknJz1zSgnPSh4SedMcyhh1xTezH6w++nZ48q77fwpfGxvKjWW1lKzu3JFVOvaRNLGxVPwrW269nHQl/eRRxsZWBwOhrmKTOieSd6Gc2l/GQpPDEUTokTaZeq9rMGHOFPQjyI8vOl+JNSt7udxEo3A8EVTaJcsXd2mxIp7oq176tBqLVNGyvrWWNRcQgi3l5UMMmM8ZU/08xQiuyybXPBPBx6/2orQdYEkLpeIWDZUqeAf/nxou50rASdJHa3wdrk4IOeh9cffSvPk9mItPi+CpWYk8ZJyOMe+f6U4yuFHXJQ+HQ7V/rmqT4YW9u9UlV1fslbB8s8Vq30S4aXZCrMT0xzVcs2W+yxabDV0Xej6ZZ39hHdLK3fUHusB6fzFQazpwsXiMRYxyfrNnB8qX4N0q+sNEW11AGGaN3wuQx2l2K52kgcEVZamvb2nYu3eDAqxXx//AJmrMOplGa3PgyajSQlBqC5M0G96Xd6n76Pk0W6jUk7eBkkgj+lcmj3DqrKUIY4BU5GfsroeqxfJyvR5/wCIBuPnXZNWA0hy2wzKrsCyja3IHXwrvyPcdoyIQWB2kbT161PV4vkPos/8f8Ffk+ddzVgNJkfP51QRg/Q1MexAcoJ4ywZlxhsZUZI6eAxn3qerxfJPRZ/4/wCAMZp/2UammyvtZWTvkbSAcHPTFKumTMAY3icEZBDdecUfU4vkD0edf2lfN3kzQ2at/wAmXDDudk6ZK5V84I6j3FBXFk8DMHGNoB6+fNTzwfTItNl94gmRS5FSm2OTjwA/GpYdNmll2jCqPqduiiis0X7k8M17DLWDt3PO2NBukfH0j+/l60TcSCRlCpsiQbUXrx/epZUKosEKMkIOeerHzP8AaouzcfommU4v3EkpJVRFsU+Fd2S/q1Jg0mafcn0JckIsKnwFO7BPIUoNOqt2OpMvbrV4rWDAOTjisRqt/eX0hWMNtJxWwtdJjuJA8rErjpTjYW6zgIigL41y1JI9AefJ8PMidvMCM881jdRgltNQaWIsI1bkjpXr2rzg7oBjA4rE/Ftoi6d3F+ofVVuNub2r3Jdch+i6vpN9p2CwSaPx8zRVtrbGF4oGVzgqysAQ48j6V5HFZyREskrAHyarOwuri0G6Nz65NdGP4iclZQ9VFcHoml3RgEp0aM9sz73s3OXX1Qn6xx06+/WrjSvi35cl9Zjmjti4iNwqZWFzyA3iMjPIFeRzajdrP20RZHBz9R61NcfEMupqsPxDHNdKp7lzBIUnT3/Rk/eGf2qXJ+Jn2NHUJnta/FViiq0jpDCx/wDNFt0LZ6AMCefQ4oXUvjH4ftTi81COYjOI7dd/49Pxrxd9EuLnLaJcpqUfUwxL2dyPeM8n9wtVVGwguGW5jk7QHlXU5H2HmrMP4jDJ/vJv/oWeomuken/FPx8ut6bcadY2zwxSqB25mxIpBzkAD086Gsv8QdT07T47SygssxrjfKjuScDJIBA55++vP5ryZ17kbbfAkE0BJft0Z2PueBW+Wh0ONU4lMcmaXueowf4n/EMMhaWz0mUHqO+h9D1qyj/xXnlIa60K5VMtvMN0rDAGcYIHGM145E09wwS3iZmbABXJyTwBj3NW2laRfzSrEUt4z2nZmSeT6WxnnBJ6elYM+m0K6lRfCeb4s9Zvv8U9HTSHm05HF9tVltbpChcEjPK8Dirr4a1h/iHR4b5O5niSBW4BxkAt/YewrAXWgaXB8M3jxyLLIYY5e2NuAe8GwAeSpBGMg8hzkdMaT/D+90zSPhazUt2UtxukdpNxHHU8A+WMDk4rjZFBSag7NSTq2a/cwjCOwC427UHB8dvn9nj4kDOUjm3jgOAMnIbbnHju6Y/a6DoMmobK/tNQDPBdQTdwNgH6QTgZXjz6ff6yjY6vsljZYmAkyQ5LeAIH1N0wOgpEChsB2YZVSG3iBwNmFIPjjqBn95/GhNV5jkYq28cSMwyQfAE9M+g6DFFZJuFErLA5+je/eXjkj9Zz4t0HhQl3d28dwkcSrmMbUZhkJ5kDzPiTzTko6wswYS9y2wNjA/SbHT2FFXFxt7q4UHoo6CgY5VZyWm3N5nNQyzAscPnFGwUGNcLxlefGua4jxnb1qtjm3tjJ59KkH5zJw2MbunlSgoPSWFzzjrSdjHIqkHGRmqxiVyRuGFxz5mjreRipA8MD7Kjk10weKD7QStmrCl+QFQm9aMhSB1x1p/zzeS/fSebJ8g9Nh+C7TEMJPjjpVDqF/wBiXKHL+FW+pEiA4PgayQ796Q/Iz406QQKaS4uZwOuetQfHxittAWNBmUDk1bqAt42BjBqh+LR2lo+/nk9athJqSaI1aPH49SdMqxoiHUe8MnihryNAWwo61X9G4rvYtbPgzywRNDLdjGQfxpkd0rHBNU4Zuz6mjdMAZ13DPNa3q33RT4UGBpJZPzSE4bggdK1Nhd6xcIsV52V9EMAJeJ2pA9G+offTLOCJY8qgBr0H4etoGtlLRKSceFcrU/k2uFE049OvkyV18P2l3EQbO+tC3BNtIJF/gfn/AHVDpXwRYG7BtZ4ZXCjEV5DImGBBzxuB6HxFetizt1j4iXr481nbVFHxJgDjdXIzfkM2T+pmrHhimAPoWvMJ44vybbwyyCRo7WRUGRjAHHA7oqtf4R1mVu0lhj7Z5Duk3o/B4z9QPSvVJ40KDuihbeGJid0anAyOPWqVkJZ59d/D2pQaHPb3LWcYKAK5nAGc5Ph/3xSaTa3Ntotpb2uqxxiOJlm+XEkh3E8bcAD8a2/xNGg0h8KB3iOnhVP8HKradKWGSCcZ96jlbsK6M+l1d2oAFxrV0UbcFkn7JD6Y7xx6ZFF2mtarcvg2sUAHiiAsfdiCTW6gtLdlJMS/dQl7bwx8pGq+wo7wGfsLaV5mlff2jdWLdferIaQ7sHLMPtogACLIGKOtyezHNI2QAXSmjbIkb7qQaWVJO5jng1Yszbzz4UgZs9aVtkoDGkqq7lyT71JFaLEp3jPh1ou1JZXyc1XyyP8AMsu44z0o2yJDL61gkibvKp96qlvoLGMocO3mKpNdvblJXCzMBQun/n58zd73qxQ4tg6LO91uWUhYYtp88daF+d1L9qrCaGMDhRwOKF58zR4DbP/Z"/>
          <p:cNvSpPr>
            <a:spLocks noChangeAspect="1" noChangeArrowheads="1"/>
          </p:cNvSpPr>
          <p:nvPr/>
        </p:nvSpPr>
        <p:spPr bwMode="auto">
          <a:xfrm>
            <a:off x="155575" y="-914400"/>
            <a:ext cx="2409825" cy="19050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5124" name="AutoShape 4" descr="data:image/jpg;base64,/9j/4AAQSkZJRgABAQAAAQABAAD/2wBDAAkGBwgHBgkIBwgKCgkLDRYPDQwMDRsUFRAWIB0iIiAdHx8kKDQsJCYxJx8fLT0tMTU3Ojo6Iys/RD84QzQ5Ojf/2wBDAQoKCg0MDRoPDxo3JR8lNzc3Nzc3Nzc3Nzc3Nzc3Nzc3Nzc3Nzc3Nzc3Nzc3Nzc3Nzc3Nzc3Nzc3Nzc3Nzc3Nzf/wAARCACrANkDASIAAhEBAxEB/8QAGwAAAQUBAQAAAAAAAAAAAAAABAECAwUGAAf/xABFEAACAQMDAQYDAwoEBAUFAAABAgMABBEFEiExEyJBUWFxBhQygZGhFSNCUmKCkrHB0QdDU6IWVHLwMzREo+EkJXOy8f/EABoBAAIDAQEAAAAAAAAAAAAAAAECAAMEBQb/xAArEQACAgEEAQQCAQQDAAAAAAAAAQIRAwQSITETFEFRYQUiUjJCsdFxofD/2gAMAwEAAhEDEQA/APG07z5PFTmaNSAoy3oKhXqRU1tbCSXOeKode476D7Aq0qkjGK0BmUgcdKr4tOUQhvHwoyzCRECQ5yfGqIR8k7Qs/wBUFx37Ed1OasLRpZnDMCOc9KjCQhQ6KKsbApLjaAOK2rG3w2ZdyRd2kYMYbxz0ooLUNqNox4UdDC8x2xIXPp4Dz9K7Wn/SFSMWbmXBBtpQOcUWIbeH/wAaTe/6sR/mx/pQ02s21rL2KmK3bOAApLE+WTznFXSypIRQtkyWc7jcImC/rMMD7zStahVw9zACfBSWP+0Vm9V+MLOAlYg95Pjpu4B9z/QGsrq/xDrc6/npXsoG/RRDD/ubr99ZJ62K4jy/r/ZfDTSffH/JvLqXSoDm71Eq3oqrtHmSzAY/n5Gqe+1z4Qtdo/KdzO7nB7CNXCDzP/xk15zc2qyfnu0lkIGSZdjj7GVjnj08KgaymDsGwMEcgE5GeuRxjp99Yp6ubfRpjgj7mtvdV+Hb3upqGoIxzhZLEPtH7r/yqS1sbKSYRWus2EszdI5e0hYHHIO9cA4688UFpOkCKNbe1h7e8nbAkhbBUfpKuQMEfpNyF9TgU6/t10+OS1t3E0ZH/wBRcKOWxklBnPcBVjzyxBJJCnIUslbn0NUOiyTRtQ7MzxQGeEDiS2cTL96k1htfmJvGRuGHUHg/dWujU2OiC4tyY3KmTchIY/QQc9c1l1+KNRmQrqS2+qQDnZfRBzz5Pw4+xqOVukiY0myiQF346+FWcCiGPcfqq+s9H0jUoZLmDtdIeJFaVbg9rACegEgG9SeuCGx51FqHw9fWQBnh/NPzHLGweOQfssOD/Osz7otbRRFt2XPGaHl3P06Vd2ulyTHABwOvFPvNL7NQuOasfQqkjNCEk4AJPpTghjPeB9q2FpobNFkRnp1xQl3okzNtVDjxOKm19k3pmZlZ2PNLbQK74fpV1c6cLWPDLlj50Pb6PdXJJhRufGoohsHuvl4V2RgE+lAbx5GtZa/C8UCdpePvI8FOKl/J2l/6Q/ipqJuMxjaxzVlpMPbyhftoR4t8uBVvplrJbkS5rDlaqjRXBfTRxoixAjIHtQs8fZJuI486OEXbwiROW9afGFZDFcoAOgOKfBipWZsk+SvtbgyqVQ9PCtJ8ORFmy/icYqji0qaC5U26tJvOAqjJJ8BithZtFokoGFl1BcGRMZFuuOo/WPmfDoOea04m1LkplTVovY7aODa10cEjuxKcM3v5fzPhUWoatDbwkPJCkSk4hVxyR5+JPvVDruq3ARtsFtMsuCMy7n56bl4P2g+vB4rO7/mJ2mm7YpywkdXlRDg5CttOeR45A/arfLURx9csojhlN2+EE317LqM6SyzyRROMxopBY+qYOCv7TcdeTyKrry4kELp2TGIDHck3Ac9HY9efDhT4A1H2VlqUUsiaw1vuPfeXEiqf28EMPfvIPMdA4/D/AMQaTCbyN0vYguVmtNzgoeucd4DHowPjXPnDLle6XK+jXHZBVHhiac0gl7G2vuzm6/J3w2A58t4K/ZhasL0w25I1jRzZs3Blhd7Xd+8pMZ+3FUtrq+kamqW+q28lluJ2XEUY7NT47k8PdNvqPGr6z/L2lRE6PqEWrWGPoVhOAP8ApzvHtyPXwrRiSiq9v/exXPl2Vr6VoDsji9urZ3+k3seFf2lTKN74q0tdBgaVY4IVm72wTJIp3eOFZVXA/Wcg4HAyeh+j/kvViy/IRWN05xJ8nMYwT+1GQB94NaFbWHSYGhtm2yLHlpCuQig/Vt6eyjqT71dHHGfPFFMsslxyUVxbRaXG9nZFBM67bqdcxqABnsxj6VA5JHIB8XYGqXVtPZ7YWsaYdwDIGXaVTAwCB9JOFyo+nuKPp50ZiMMbzypsCsFEbd4787lQ/rbT+ckP6TkDw4ntLFpLMXLR7i8gO5uTtGXJJ9WAz6mm2p8C7muTP/EFq0Wjy5xgRuOOnCxViPgbRDruspAwBt4UE03qBwB9pNel/FEX/wBnlXHWObB88LHTP8KNF+U+Hpr1kKy3pUjz7NRx7ZJP3Cq5QUsiXwWwybcbY/WtGijtUhjUbFbeRjiR+OT7cAD1o21097YC1hKpbqqRvEyho5PPKkEHP3+RFWF9D2kgwOBMgA9B3j+P8qeUmdhwQSSf6f2po4o7m2ip5HXAG2hWUiZsUEUxAJgLZByM9wnnp4H76qrf4d+avD8wpVUPKkYIrY21jtB7RR1PHmOn8gKNigjKLHKWZh0kbkn3PjRljVkjkZnPyRGihY04AoafSPJBWuaAocEVG9uG8Oas2xrgVOS7MBP8OW5k3yjcfWopdHuZMR2UIA8Dit+NOjzlx0oLUr5LOIrEoz6Cq3GKLFNmNb4WdYy17KzHH07tooP8g2H+l/7opdbvb+9ZgGKKaoPk7r/mPxrPJ8l8baKG0hD3ewnqa1UloYbVAMciqHQbQyX2XrY3IXaqAbiB0rkbd+Ts35XtiUVteSW9yqlcpnmtYlvFeW+9ABxmqJbdCxJT3rQaJLHpsBvbt9sW/s4cc4bHLkeKpwT/AGBx0MP68GHJ+3KCrOEaYDZyPtv7iNtkic9h1G0ft4GSPAdOc1UpqcFnarBzPdqcIqt9IHdI3Y+nnjr4Cma1fCyuytxH2t8kqPJhz1VGIbPqXHI6498LZWcFqO0ve0N3JHu3rGCF8D0B6ZIOBgfbVkp7Xth2Vxiq3S6I1s40gaS/idbghmBlVwpU87Scep48R1PhQo0+wzBcPZ2caK+C75SKUEcr20fdB8tyrg+JGRWo0ia+ttsS41GzbMmxWCyqCeWQE7XGee62MnjB4ou0i0LWZGuNLuljvOd72r9nKPMOhHe9mU02HFS4fP3/ALDkyu+uDPL8NfDOoIssQu9MuN35t3kPdfpwSSpP73ljrmqz8gzaHMU1O6vbZ2JMd7ZZeOQDnLR9QfPac9T4Vp7/AEnVtMBm0qGIlmBmNnGAJl6d+Bu6WHmhBPSitNEF9A0Q7JQT31gJ7PIPjE3KEHy2kHxzV9Ruq5Kt8kru0Z+20+2eTtru/mihk4+aQx3NpLnpv3J3SfDeB7mm/wDCGqaPI1xptwkmX3Bey3QuvhxyyH2yPIir4aLcadO0yAGP/Uhcqeeu7ju588Mp/SXOWq90m1WGHEZKKD/4RXaF9lBIH7vdPlUWJN0wPI/Z8Amiot9AJruyhS4jwNysX+5jz9mT71Yzw7ym1RksCx9R0P2eFFCPB4xz1p3Z54PQ9a0xVKmUN27MvdWDXl3Aihhbr3UyM7snJPrnkk+WPM1e3CJDaLEo2rlFA9Mgn8AaM7MccCo7u1+YhZQ21ipAY9BkEZ+4mgHsw/xJDLNpPZRgmQxzLx1z2cR/nWw0W2a00extpFw8UCKw8iFGakGmQswaVQ2HZseHOP6CjtuTzzSRjTsZytUD9gmCNowTmpBGuc7RmpgtOCcUzYqI9tKAakCUoWlbGSEUBgEb90120j3p4Xin7dwz4j8R50l0xu0CzKcGs5rUBz3VLHwxWsMYYYPOaHkt4ogSUz70JO0GJ5ynw9fXsuWHZx+por/ghf8AmB/FV1rUl/KGS2QqvpWe+T1j9aT76odF6bM18NWySRPLjr0NXUdn2jcDkHiu+ENOLaaCBwQK0nysdvF0y1c7QYXNub6NmuypVFdmbk01ppo4IwokkYKMnH/Y8fao9W1qKGYWlhEktxA4is92CjRHBLtnjJbdx6jwPJurOy6bfSQuRcSL8rbhR+m/1H0wgbnwzVTpGmxW0lsTGZhIhXtGXhSQOoP6J5UjyJPUVbky7JbY+5TCFw3SILHT5LiFZFmgMs820NPlc7MgKSR3cnAHhxjjkVoyWaU28ibbnG97eZSSdo6jBycDxU7gMFSwBWoYLWaKS5gCGeEjdAjHJdcZMbDzIDc/rofOry3igv4LeC9/OxFRLZ3G4h1OAQAw5Dgcg+I6jINPghUml2VZZWk2Vaad8zbGTSmKFW3tHkM6sehHIEg695SrHzJ7tDRaf+UbpXuraGW6B7zqcSE+eDgk+nDeeDir+OymjuWK4S8XJyFwk48WA6Bum4dDweOGFiiQ3qN8xbqJMd9HHeHkc9fY1thFS4Mzk4sZprfmEj3bxtJDBiwPgRk8nHkeR69THe2VuLgXLwnDv+cZeGRugfP4H7CehoyG3MUgKMTk5kL87uOp8z6+PjmiCoYbSMqeo9+taKtUynp2hsaGNNoYtjp4ffT1UKAoAAHQCuSPagUZOBjmn7SPCmtA5OApwFL2ZCg44PSuA9KG4JwWlC0oxTl5pWwiBacFpyEbsGiHVGiAUgMDmkcx1GwcLTwtMzS5z16UAjgKcBnpUQXHQ4p0aszjvc+VQhKBThUZYgkHg1xcedL2G6EmfbjHjUPajPIBFTN2bIfMetRbFJzRVUF98CPJHs5UCht0f6tSuoJxTOzoUibmZf4ZURaJHgcnn8KlunCRs8nj096ZpBCaVEmcHH9qDvZTcTrCh6ccVk0rUdKma9RFz1LDLOwiNvbPOoMjBpBkZxvIGf4VH3moHtBFawsmQLeLOB44bPP2E1YXhMVwYkOBEqxgf9Kgf0qESsVKHoV25q9aaMo/ZTLM1J/A26tA0Txgsro5GV4IDHIOfRgpz/ei7GP5iEwsm1HXtYiowVYN3gPIq3I/6qb2sbHvqDlSpHmD4VPbTJCSUY4Ll8eRI5x/P7aZYJRdoreRNUSlGdikn1Kqneox3vMD/vy6VIq7mVn5YZIx4elI1zuHCj3pgmx5VpSoqYQCR48U5ZAOuaHE3tTTIM+FEWg3tV8zSh4z+kaCDg12Rmg4hLmORZIDH4cc+1DSBlbHIWhop9h4OKnedJIzzhqpScWWcNHbqUsfA4oYyYpO1qwWgvLYyDSB2PU4oUTHPWlaXIpaCFdqPOlEwz0NAh8+VSxvxg81GghqSALycmpFkz9AG4Gq/eAeuK5bhIzknJ9KRoKD3kbnLAnzqCQuTzyPShmuVz3QcVE1yxPBqLglBsLfnCjYGRt/t/SkDnHWgI5WEqMWztYGi5u7Iw8AT/Oj7hrgl3V26oA1duHnUBRi9YvX0+CJUAPOOKh0q6HbLI31MwHPjVZYNc6vbJLccKo3ZJpjTi3ulCkHYMge1cHFllBqD9jsZYJ3JGs1O6I1G5G3pK38zQ4uj5YqHUp2OrXZ/QMm5PY8j8CKjWXNd2GRuNnIlGnQZ8yQOlIt0c0PvU9aUOlNvaFoJF3IvQmnrqTqe+AfsoXennSgrjrQ8rDtQb+U+M9kT9uKVdRZjhYSf3hQRxjg1wJ86nlZNqLH5uYf+mb3LAVwvpP9H/eKFt2Y8CpyXUZLN95qeVk2EovZs/8Alz/GKX56Yc9h/wC4KgBenAPngEn2qeUO0lF/Mf8A0/8AvFcL6b/l/wDeKhKn9JW+6k2jwQ/dQ8pNpK2oyg82x/iFJ+Un8bc/xihpyB3cYPtiogR5VPITaH/lIj/Lx9tcdRkYYAwKCAB8K4Cp5CbQpr2Q9TSC6cnqaHxSrQ3h2hXzDetd8y1D7qXdQ3oNEvzL1a314yXcihfAH8BVOg3MB5nFWl6Q95M37ZH3cUN/JK4I/nHPhXfNt+rTQKdgeVTyIFHllnqs8kZSLKxZ6U+2ZpbgFueaGtYhEjbR41YWMywnecEjoMVysuH97OlLI9tGmvmbZaT44lt1DZ8CncP/AOo++qmbVFjbEalyePTrVrHI2qaNwoBtpM4H6jcH8QD9tQQ2EUYBCbm8WNdGEv1SRklFXbGdqfAGu7fA5BokQyDoBTZbd3TyzT7iugf5gYyRxUcV9vkaMDp1qC4Ywq/kGwM0LpoXtiC2XkNVSzK6H8fBeLcjHNOFwhPhSrp7mMMB1pF0+VmwqZ+zNW2mV7SaOaMv3zgUUphPKSA58mNCfky4TkIc+Ww/2rms51GWhcnyEZo2hXENDqR9bfxiuxu+mTJ9xQXZXH6MMvt2Z/tXF7uPu/LS58uz5/lUsG0LaNx1bPua4o3l/vIoTfqZ5FvIF82UCmtdXg+tRkftUbYaCJRtPPGfXNN4HWhHuppOHXGPWmNJIAM0KfwGmWINLuquEziniVs0CUw/fil34oMSGpFlxQByTmTBpwkyKg7UEdKTfU4JyWem7XvYiw7qtvYegyT/ACqYsWYljyTmh9PylpcXB+o4iT7eT+AH30wysPOloLsOUjzp/HnVeJyPGu+Z9aFA5MIts8MjoV4zQMrSRXIwCVz0r0K40BhJJsHXyrOXunNBcDto+7mqJVONG58DtI1N7aUB1ZbaQdnPgchG4JHqOCPahobnU7fVpbC6GGjkZSw6HHQj0IwR70dLJbWyKSowRyatlW31SyS4gKtPbKFYgctH4H7M49sU0dPJx/qM0s1ewHE1w0ZOaimmmjIyxwFNFiJgCASM1xt92d3PvWiOmpdlPrF8GXvZZrm1ACEMSaXSoZIrlS6k7ea0ws047o4NOFqqn6RSPSJu7J6z6CIb1FjVAPpGKNt9Rhi7x3bj5ITx91V0dpuYcAEeYon5ZvCT8KvWBV2VPWK+iwXV4iO7IF/6lxSHV1H+YhPopNAC2f8A1fwrjasf8z8DR8C+RfVL4LWLWYs99t3qB/envrEA4VSc+OQKpflW/wBVf4aU2kh/zV9ttTwR+Qeq+izfU7dxh5iAeqgZ/pULvprfpOfdM0F8rKOkin7KQWs366/dR8K+Q+p+icvYBsDkf/jNJMLOWE7B3vUYqIWs366/ea75abP6J+2p4l8h9T9ATKmSMU3C46VPJayIe919KZ2LetDxhWoI8ccUqjPFP7JvKuETA9KnjG9QQtnPFKu49ASeOB41IYm8qO0+MwIbx1+g7YQR9Unn7L198UHjGWaya4cW4itR/kjD48XPLf0H2VC0m7wqE7sknJz1zSgnPSh4SedMcyhh1xTezH6w++nZ48q77fwpfGxvKjWW1lKzu3JFVOvaRNLGxVPwrW269nHQl/eRRxsZWBwOhrmKTOieSd6Gc2l/GQpPDEUTokTaZeq9rMGHOFPQjyI8vOl+JNSt7udxEo3A8EVTaJcsXd2mxIp7oq176tBqLVNGyvrWWNRcQgi3l5UMMmM8ZU/08xQiuyybXPBPBx6/2orQdYEkLpeIWDZUqeAf/nxou50rASdJHa3wdrk4IOeh9cffSvPk9mItPi+CpWYk8ZJyOMe+f6U4yuFHXJQ+HQ7V/rmqT4YW9u9UlV1fslbB8s8Vq30S4aXZCrMT0xzVcs2W+yxabDV0Xej6ZZ39hHdLK3fUHusB6fzFQazpwsXiMRYxyfrNnB8qX4N0q+sNEW11AGGaN3wuQx2l2K52kgcEVZamvb2nYu3eDAqxXx//AJmrMOplGa3PgyajSQlBqC5M0G96Xd6n76Pk0W6jUk7eBkkgj+lcmj3DqrKUIY4BU5GfsroeqxfJyvR5/wCIBuPnXZNWA0hy2wzKrsCyja3IHXwrvyPcdoyIQWB2kbT161PV4vkPos/8f8Ffk+ddzVgNJkfP51QRg/Q1MexAcoJ4ywZlxhsZUZI6eAxn3qerxfJPRZ/4/wCAMZp/2UammyvtZWTvkbSAcHPTFKumTMAY3icEZBDdecUfU4vkD0edf2lfN3kzQ2at/wAmXDDudk6ZK5V84I6j3FBXFk8DMHGNoB6+fNTzwfTItNl94gmRS5FSm2OTjwA/GpYdNmll2jCqPqduiiis0X7k8M17DLWDt3PO2NBukfH0j+/l60TcSCRlCpsiQbUXrx/epZUKosEKMkIOeerHzP8AaouzcfommU4v3EkpJVRFsU+Fd2S/q1Jg0mafcn0JckIsKnwFO7BPIUoNOqt2OpMvbrV4rWDAOTjisRqt/eX0hWMNtJxWwtdJjuJA8rErjpTjYW6zgIigL41y1JI9AefJ8PMidvMCM881jdRgltNQaWIsI1bkjpXr2rzg7oBjA4rE/Ftoi6d3F+ofVVuNub2r3Jdch+i6vpN9p2CwSaPx8zRVtrbGF4oGVzgqysAQ48j6V5HFZyREskrAHyarOwuri0G6Nz65NdGP4iclZQ9VFcHoml3RgEp0aM9sz73s3OXX1Qn6xx06+/WrjSvi35cl9Zjmjti4iNwqZWFzyA3iMjPIFeRzajdrP20RZHBz9R61NcfEMupqsPxDHNdKp7lzBIUnT3/Rk/eGf2qXJ+Jn2NHUJnta/FViiq0jpDCx/wDNFt0LZ6AMCefQ4oXUvjH4ftTi81COYjOI7dd/49Pxrxd9EuLnLaJcpqUfUwxL2dyPeM8n9wtVVGwguGW5jk7QHlXU5H2HmrMP4jDJ/vJv/oWeomuken/FPx8ut6bcadY2zwxSqB25mxIpBzkAD086Gsv8QdT07T47SygssxrjfKjuScDJIBA55++vP5ryZ17kbbfAkE0BJft0Z2PueBW+Wh0ONU4lMcmaXueowf4n/EMMhaWz0mUHqO+h9D1qyj/xXnlIa60K5VMtvMN0rDAGcYIHGM145E09wwS3iZmbABXJyTwBj3NW2laRfzSrEUt4z2nZmSeT6WxnnBJ6elYM+m0K6lRfCeb4s9Zvv8U9HTSHm05HF9tVltbpChcEjPK8Dirr4a1h/iHR4b5O5niSBW4BxkAt/YewrAXWgaXB8M3jxyLLIYY5e2NuAe8GwAeSpBGMg8hzkdMaT/D+90zSPhazUt2UtxukdpNxHHU8A+WMDk4rjZFBSag7NSTq2a/cwjCOwC427UHB8dvn9nj4kDOUjm3jgOAMnIbbnHju6Y/a6DoMmobK/tNQDPBdQTdwNgH6QTgZXjz6ff6yjY6vsljZYmAkyQ5LeAIH1N0wOgpEChsB2YZVSG3iBwNmFIPjjqBn95/GhNV5jkYq28cSMwyQfAE9M+g6DFFZJuFErLA5+je/eXjkj9Zz4t0HhQl3d28dwkcSrmMbUZhkJ5kDzPiTzTko6wswYS9y2wNjA/SbHT2FFXFxt7q4UHoo6CgY5VZyWm3N5nNQyzAscPnFGwUGNcLxlefGua4jxnb1qtjm3tjJ59KkH5zJw2MbunlSgoPSWFzzjrSdjHIqkHGRmqxiVyRuGFxz5mjreRipA8MD7Kjk10weKD7QStmrCl+QFQm9aMhSB1x1p/zzeS/fSebJ8g9Nh+C7TEMJPjjpVDqF/wBiXKHL+FW+pEiA4PgayQ796Q/Iz406QQKaS4uZwOuetQfHxittAWNBmUDk1bqAt42BjBqh+LR2lo+/nk9athJqSaI1aPH49SdMqxoiHUe8MnihryNAWwo61X9G4rvYtbPgzywRNDLdjGQfxpkd0rHBNU4Zuz6mjdMAZ13DPNa3q33RT4UGBpJZPzSE4bggdK1Nhd6xcIsV52V9EMAJeJ2pA9G+offTLOCJY8qgBr0H4etoGtlLRKSceFcrU/k2uFE049OvkyV18P2l3EQbO+tC3BNtIJF/gfn/AHVDpXwRYG7BtZ4ZXCjEV5DImGBBzxuB6HxFetizt1j4iXr481nbVFHxJgDjdXIzfkM2T+pmrHhimAPoWvMJ44vybbwyyCRo7WRUGRjAHHA7oqtf4R1mVu0lhj7Z5Duk3o/B4z9QPSvVJ40KDuihbeGJid0anAyOPWqVkJZ59d/D2pQaHPb3LWcYKAK5nAGc5Ph/3xSaTa3Ntotpb2uqxxiOJlm+XEkh3E8bcAD8a2/xNGg0h8KB3iOnhVP8HKradKWGSCcZ96jlbsK6M+l1d2oAFxrV0UbcFkn7JD6Y7xx6ZFF2mtarcvg2sUAHiiAsfdiCTW6gtLdlJMS/dQl7bwx8pGq+wo7wGfsLaV5mlff2jdWLdferIaQ7sHLMPtogACLIGKOtyezHNI2QAXSmjbIkb7qQaWVJO5jng1Yszbzz4UgZs9aVtkoDGkqq7lyT71JFaLEp3jPh1ou1JZXyc1XyyP8AMsu44z0o2yJDL61gkibvKp96qlvoLGMocO3mKpNdvblJXCzMBQun/n58zd73qxQ4tg6LO91uWUhYYtp88daF+d1L9qrCaGMDhRwOKF58zR4DbP/Z"/>
          <p:cNvSpPr>
            <a:spLocks noChangeAspect="1" noChangeArrowheads="1"/>
          </p:cNvSpPr>
          <p:nvPr/>
        </p:nvSpPr>
        <p:spPr bwMode="auto">
          <a:xfrm>
            <a:off x="155575" y="-914400"/>
            <a:ext cx="2409825" cy="19050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5126" name="Picture 6" descr="http://t0.gstatic.com/images?q=tbn:ANd9GcTw4Txjm0kpt_L5732JQA93zIT86T1Tsoq_OXJp7NsjsyuN320&amp;t=1&amp;usg=__bgfP3vQq860JwZB9-8rc6sxtTzw="/>
          <p:cNvPicPr>
            <a:picLocks noChangeAspect="1" noChangeArrowheads="1"/>
          </p:cNvPicPr>
          <p:nvPr/>
        </p:nvPicPr>
        <p:blipFill>
          <a:blip r:embed="rId2" cstate="print"/>
          <a:srcRect/>
          <a:stretch>
            <a:fillRect/>
          </a:stretch>
        </p:blipFill>
        <p:spPr bwMode="auto">
          <a:xfrm>
            <a:off x="5580112" y="4725144"/>
            <a:ext cx="2698063" cy="2132856"/>
          </a:xfrm>
          <a:prstGeom prst="rect">
            <a:avLst/>
          </a:prstGeom>
          <a:noFill/>
        </p:spPr>
      </p:pic>
      <p:pic>
        <p:nvPicPr>
          <p:cNvPr id="5128" name="Picture 8" descr="http://t0.gstatic.com/images?q=tbn:ANd9GcQWiVMLyviOhMaVJLz-t7_xWTcn4wYvzj5tJiI2R1HTS-CcM1o&amp;t=1&amp;usg=__AAZ87GWkfrHtciBZ4BvPGFV_XX4="/>
          <p:cNvPicPr>
            <a:picLocks noChangeAspect="1" noChangeArrowheads="1"/>
          </p:cNvPicPr>
          <p:nvPr/>
        </p:nvPicPr>
        <p:blipFill>
          <a:blip r:embed="rId3" cstate="print"/>
          <a:srcRect/>
          <a:stretch>
            <a:fillRect/>
          </a:stretch>
        </p:blipFill>
        <p:spPr bwMode="auto">
          <a:xfrm>
            <a:off x="2771800" y="4743450"/>
            <a:ext cx="2162175" cy="21145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04664"/>
            <a:ext cx="7239000" cy="4846320"/>
          </a:xfrm>
        </p:spPr>
        <p:txBody>
          <a:bodyPr>
            <a:normAutofit/>
          </a:bodyPr>
          <a:lstStyle/>
          <a:p>
            <a:r>
              <a:rPr lang="es-MX" sz="2400" dirty="0" smtClean="0"/>
              <a:t>Distancia pupilar: Tomando en consideración la ubicación de las cruces de ajuste pupilar en los lentes, con ayuda de la tarjeta de centrado, debemos comprobar que la distancia de las cruces coincide con la distancia del paciente.</a:t>
            </a:r>
          </a:p>
          <a:p>
            <a:r>
              <a:rPr lang="es-MX" sz="2400" dirty="0" smtClean="0"/>
              <a:t>Ángulo pantoscópico: Nuevamente se debe verificar que la inclinación sea entre 10° y 12°.</a:t>
            </a:r>
          </a:p>
          <a:p>
            <a:r>
              <a:rPr lang="es-MX" sz="2400" dirty="0" smtClean="0"/>
              <a:t>Curvatura de la montura: Se debe verificar la curva de la montura con respecto al rostro del paciente.</a:t>
            </a:r>
          </a:p>
          <a:p>
            <a:endParaRPr lang="es-MX" dirty="0"/>
          </a:p>
        </p:txBody>
      </p:sp>
      <p:pic>
        <p:nvPicPr>
          <p:cNvPr id="4098" name="Picture 2" descr="http://www.opticabenjamin.com/fotolife2.jpg"/>
          <p:cNvPicPr>
            <a:picLocks noChangeAspect="1" noChangeArrowheads="1"/>
          </p:cNvPicPr>
          <p:nvPr/>
        </p:nvPicPr>
        <p:blipFill>
          <a:blip r:embed="rId2" cstate="print"/>
          <a:srcRect/>
          <a:stretch>
            <a:fillRect/>
          </a:stretch>
        </p:blipFill>
        <p:spPr bwMode="auto">
          <a:xfrm>
            <a:off x="2267744" y="3933056"/>
            <a:ext cx="4320480" cy="2924296"/>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32656"/>
            <a:ext cx="7239000" cy="4483880"/>
          </a:xfrm>
        </p:spPr>
        <p:txBody>
          <a:bodyPr/>
          <a:lstStyle/>
          <a:p>
            <a:r>
              <a:rPr lang="es-MX" dirty="0" smtClean="0"/>
              <a:t>Poder o RX de lejos: Para ello se coloca el lente con el círculo de verificación de lejos en la apertura del lensómetro, y se procede a medir el poder de la manera convencional.</a:t>
            </a:r>
          </a:p>
          <a:p>
            <a:r>
              <a:rPr lang="es-MX" dirty="0" smtClean="0"/>
              <a:t>Poder de cerca o ADD: Una vez obtenido el poder de lejos, nos desplazamos </a:t>
            </a:r>
            <a:r>
              <a:rPr lang="es-MX" dirty="0" err="1" smtClean="0"/>
              <a:t>hacie</a:t>
            </a:r>
            <a:r>
              <a:rPr lang="es-MX" dirty="0" smtClean="0"/>
              <a:t> el círculo de visión cercana.</a:t>
            </a:r>
          </a:p>
          <a:p>
            <a:r>
              <a:rPr lang="es-MX" dirty="0" smtClean="0"/>
              <a:t>Curva de los lentes: Es importante respetar la curva base que el paciente utilizaba y no variarla exageradamente.</a:t>
            </a:r>
            <a:endParaRPr lang="es-MX" dirty="0"/>
          </a:p>
        </p:txBody>
      </p:sp>
      <p:pic>
        <p:nvPicPr>
          <p:cNvPr id="4" name="Picture 2" descr="http://www.opticabenjamin.com/foto_multigressiv.jpg"/>
          <p:cNvPicPr>
            <a:picLocks noChangeAspect="1" noChangeArrowheads="1"/>
          </p:cNvPicPr>
          <p:nvPr/>
        </p:nvPicPr>
        <p:blipFill>
          <a:blip r:embed="rId2" cstate="print"/>
          <a:srcRect/>
          <a:stretch>
            <a:fillRect/>
          </a:stretch>
        </p:blipFill>
        <p:spPr bwMode="auto">
          <a:xfrm>
            <a:off x="2339752" y="4470564"/>
            <a:ext cx="3527301" cy="2387436"/>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ADAPTACIÓN E INSTRUCCIONS DE USO</a:t>
            </a:r>
            <a:endParaRPr lang="es-MX" dirty="0"/>
          </a:p>
        </p:txBody>
      </p:sp>
      <p:sp>
        <p:nvSpPr>
          <p:cNvPr id="3" name="2 Marcador de contenido"/>
          <p:cNvSpPr>
            <a:spLocks noGrp="1"/>
          </p:cNvSpPr>
          <p:nvPr>
            <p:ph idx="1"/>
          </p:nvPr>
        </p:nvSpPr>
        <p:spPr/>
        <p:txBody>
          <a:bodyPr/>
          <a:lstStyle/>
          <a:p>
            <a:r>
              <a:rPr lang="es-MX" dirty="0" smtClean="0"/>
              <a:t>Verificación de la visión a todas las distancias: Nos debemos asegurar que se sienta cómodo en lo que respecta a los ajustes de puente, varillas o terminales. Si la respuesta del paciente es afirmativa se procede a evaluar si obtiene buena visión a todas las distancias sin problemas de enfoque o distorsión. </a:t>
            </a:r>
          </a:p>
          <a:p>
            <a:endParaRPr lang="es-MX" dirty="0"/>
          </a:p>
        </p:txBody>
      </p:sp>
      <p:pic>
        <p:nvPicPr>
          <p:cNvPr id="2050" name="Picture 2" descr="http://t3.gstatic.com/images?q=tbn:ANd9GcSkDygcDsI7T3NmXyMcLBfxz6REK5aTaWgYDxgP34BamjwJOg8&amp;t=1&amp;h=152&amp;w=244&amp;usg=__k5jHrT9wGRn9r-fAbIL37BDUtlM="/>
          <p:cNvPicPr>
            <a:picLocks noChangeAspect="1" noChangeArrowheads="1"/>
          </p:cNvPicPr>
          <p:nvPr/>
        </p:nvPicPr>
        <p:blipFill>
          <a:blip r:embed="rId2" cstate="print"/>
          <a:srcRect/>
          <a:stretch>
            <a:fillRect/>
          </a:stretch>
        </p:blipFill>
        <p:spPr bwMode="auto">
          <a:xfrm>
            <a:off x="2843808" y="4507784"/>
            <a:ext cx="3528392" cy="219131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60648"/>
            <a:ext cx="7239000" cy="4608512"/>
          </a:xfrm>
        </p:spPr>
        <p:txBody>
          <a:bodyPr>
            <a:normAutofit fontScale="92500" lnSpcReduction="20000"/>
          </a:bodyPr>
          <a:lstStyle/>
          <a:p>
            <a:endParaRPr lang="es-MX" sz="2200" dirty="0" smtClean="0"/>
          </a:p>
          <a:p>
            <a:r>
              <a:rPr lang="es-MX" sz="2200" dirty="0" smtClean="0"/>
              <a:t>Verificación de la visión a todas las distancias: Nos debemos asegurar que se sienta cómodo en lo que respecta a los ajustes de puente, varillas o terminales. Si la respuesta del paciente es afirmativa se procede a evaluar si obtiene buena visión a todas las distancias sin problemas de enfoque o distorsión.</a:t>
            </a:r>
          </a:p>
          <a:p>
            <a:r>
              <a:rPr lang="es-MX" sz="2200" dirty="0" smtClean="0"/>
              <a:t>Evaluar visión a distancia: Indíquele al paciente que adopte una posición normal y que dirija la mirada aun objeto, que se encuentre a una distancia lejana, solicite que manifieste como es su visión, si la respuesta es positiva continúe con las otras distancias.</a:t>
            </a:r>
          </a:p>
          <a:p>
            <a:r>
              <a:rPr lang="es-MX" sz="2200" dirty="0" smtClean="0"/>
              <a:t>Para evaluar la visión intermedia: Tome una cartilla de lectura y colóquela a una distancia con un ángulo ligeramente menor que cuando el paciente mira de lejos, pídale al paciente que manifieste como es su visión.</a:t>
            </a:r>
          </a:p>
          <a:p>
            <a:endParaRPr lang="es-MX" dirty="0"/>
          </a:p>
        </p:txBody>
      </p:sp>
      <p:pic>
        <p:nvPicPr>
          <p:cNvPr id="1028" name="Picture 4" descr="http://t2.gstatic.com/images?q=tbn:ANd9GcSiUTjRuGMnOEg5CxWv8z23HHXqaittpt8vhIHAOnIt-Zm3DeM&amp;t=1&amp;usg=__WWXveji1PsOuWspI3GyN5ZyYDhE="/>
          <p:cNvPicPr>
            <a:picLocks noChangeAspect="1" noChangeArrowheads="1"/>
          </p:cNvPicPr>
          <p:nvPr/>
        </p:nvPicPr>
        <p:blipFill>
          <a:blip r:embed="rId2" cstate="print"/>
          <a:srcRect/>
          <a:stretch>
            <a:fillRect/>
          </a:stretch>
        </p:blipFill>
        <p:spPr bwMode="auto">
          <a:xfrm>
            <a:off x="1475656" y="4437112"/>
            <a:ext cx="4176464" cy="2420888"/>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88640"/>
            <a:ext cx="7239000" cy="4846320"/>
          </a:xfrm>
        </p:spPr>
        <p:txBody>
          <a:bodyPr/>
          <a:lstStyle/>
          <a:p>
            <a:r>
              <a:rPr lang="es-MX" dirty="0" smtClean="0"/>
              <a:t>Evaluar visión de cerca: es importante recordarle al paciente que no debe inclinar excesivamente la cabeza, sino simplemente realizar un movimiento natural pero sí debe bajar la mirada.</a:t>
            </a:r>
          </a:p>
          <a:p>
            <a:r>
              <a:rPr lang="es-MX" dirty="0" smtClean="0"/>
              <a:t>Borrosidad a los lados: Una vez que se han evaluado todas las distancias proceda a explicarle con un ejemplo la borrosidad que los lentes progresivos le pueden provocar al principio cuando se utilizan las zonas periféricas inferiores.</a:t>
            </a:r>
          </a:p>
          <a:p>
            <a:endParaRPr lang="es-MX" dirty="0"/>
          </a:p>
        </p:txBody>
      </p:sp>
      <p:pic>
        <p:nvPicPr>
          <p:cNvPr id="37890" name="Picture 2" descr="http://t1.gstatic.com/images?q=tbn:ANd9GcT0ImuT8_6wHzxtnEKByWGuFo9n42gwsCgxAtWFNx-DnhlDbfI&amp;t=1&amp;usg=__-Du4nFFq2fiaSuI5lGJA5EhihG8="/>
          <p:cNvPicPr>
            <a:picLocks noChangeAspect="1" noChangeArrowheads="1"/>
          </p:cNvPicPr>
          <p:nvPr/>
        </p:nvPicPr>
        <p:blipFill>
          <a:blip r:embed="rId2" cstate="print"/>
          <a:srcRect/>
          <a:stretch>
            <a:fillRect/>
          </a:stretch>
        </p:blipFill>
        <p:spPr bwMode="auto">
          <a:xfrm>
            <a:off x="2267744" y="4653136"/>
            <a:ext cx="4561890" cy="1985764"/>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Al finalizar con estos pasos proceda a las recomendaciones finales sobre el cuidado y mantenimiento de los lentes; sobre como limpiarlos, colocárselos y quitárselos.</a:t>
            </a:r>
          </a:p>
          <a:p>
            <a:endParaRPr lang="es-MX" dirty="0"/>
          </a:p>
        </p:txBody>
      </p:sp>
      <p:pic>
        <p:nvPicPr>
          <p:cNvPr id="38914" name="Picture 2" descr="http://t0.gstatic.com/images?q=tbn:ANd9GcQoJzdguk4NE_h2kTrwPt-LMHmOWVhL6_yDqqAIBS1yf8ebVDQ&amp;t=1&amp;h=153&amp;w=243&amp;usg=__oLFOW-1A0ox1aOqCrconZEgZRAk="/>
          <p:cNvPicPr>
            <a:picLocks noChangeAspect="1" noChangeArrowheads="1"/>
          </p:cNvPicPr>
          <p:nvPr/>
        </p:nvPicPr>
        <p:blipFill>
          <a:blip r:embed="rId2" cstate="print"/>
          <a:srcRect/>
          <a:stretch>
            <a:fillRect/>
          </a:stretch>
        </p:blipFill>
        <p:spPr bwMode="auto">
          <a:xfrm>
            <a:off x="251520" y="3429000"/>
            <a:ext cx="3996844" cy="2521818"/>
          </a:xfrm>
          <a:prstGeom prst="rect">
            <a:avLst/>
          </a:prstGeom>
          <a:noFill/>
        </p:spPr>
      </p:pic>
      <p:pic>
        <p:nvPicPr>
          <p:cNvPr id="38916" name="Picture 4" descr="http://t0.gstatic.com/images?q=tbn:ANd9GcSykAYJDJqc37PgD9caGq3f3nQkeM0PvN2YJMB5vaW7Bqeg4d0&amp;t=1&amp;h=167&amp;w=167&amp;usg=__uRA0xzZltS-d9PaDguBzDZXLFBI="/>
          <p:cNvPicPr>
            <a:picLocks noChangeAspect="1" noChangeArrowheads="1"/>
          </p:cNvPicPr>
          <p:nvPr/>
        </p:nvPicPr>
        <p:blipFill>
          <a:blip r:embed="rId3" cstate="print"/>
          <a:srcRect/>
          <a:stretch>
            <a:fillRect/>
          </a:stretch>
        </p:blipFill>
        <p:spPr bwMode="auto">
          <a:xfrm>
            <a:off x="4932040" y="3429000"/>
            <a:ext cx="2454771" cy="245477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404664"/>
            <a:ext cx="7239000" cy="2736304"/>
          </a:xfrm>
        </p:spPr>
        <p:txBody>
          <a:bodyPr/>
          <a:lstStyle/>
          <a:p>
            <a:r>
              <a:rPr lang="es-MX" dirty="0" smtClean="0"/>
              <a:t>En 1959 se dio corrección a la presbicia con la aparición del primer lente progresivo de la marca </a:t>
            </a:r>
            <a:r>
              <a:rPr lang="es-MX" dirty="0" err="1" smtClean="0"/>
              <a:t>Essilor</a:t>
            </a:r>
            <a:r>
              <a:rPr lang="es-MX" dirty="0" smtClean="0"/>
              <a:t> en Francia.</a:t>
            </a:r>
          </a:p>
          <a:p>
            <a:r>
              <a:rPr lang="es-MX" dirty="0" smtClean="0"/>
              <a:t>Era una excelente opción cosmética y óptica </a:t>
            </a:r>
          </a:p>
          <a:p>
            <a:r>
              <a:rPr lang="es-MX" dirty="0" smtClean="0"/>
              <a:t>Actualmente existen mas de 50 marcas diferentes de progresivos a nivel mundial.</a:t>
            </a:r>
            <a:endParaRPr lang="es-MX" dirty="0"/>
          </a:p>
        </p:txBody>
      </p:sp>
      <p:pic>
        <p:nvPicPr>
          <p:cNvPr id="38914" name="Picture 2" descr="http://t0.gstatic.com/images?q=tbn:ANd9GcRGAxLI8p2L4HY2ZnR-9p9qJGTa_OPNA7tjNnyIvCDAdnKctWA&amp;t=1&amp;usg=__tRUep6wzVE59EVZkK_3pNbejReA="/>
          <p:cNvPicPr>
            <a:picLocks noChangeAspect="1" noChangeArrowheads="1"/>
          </p:cNvPicPr>
          <p:nvPr/>
        </p:nvPicPr>
        <p:blipFill>
          <a:blip r:embed="rId2" cstate="print"/>
          <a:srcRect/>
          <a:stretch>
            <a:fillRect/>
          </a:stretch>
        </p:blipFill>
        <p:spPr bwMode="auto">
          <a:xfrm>
            <a:off x="1691680" y="2996952"/>
            <a:ext cx="4754718" cy="354746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Características físicas del progresivo</a:t>
            </a:r>
            <a:endParaRPr lang="es-MX" dirty="0"/>
          </a:p>
        </p:txBody>
      </p:sp>
      <p:sp>
        <p:nvSpPr>
          <p:cNvPr id="3" name="2 Marcador de contenido"/>
          <p:cNvSpPr>
            <a:spLocks noGrp="1"/>
          </p:cNvSpPr>
          <p:nvPr>
            <p:ph idx="1"/>
          </p:nvPr>
        </p:nvSpPr>
        <p:spPr/>
        <p:txBody>
          <a:bodyPr/>
          <a:lstStyle/>
          <a:p>
            <a:r>
              <a:rPr lang="es-MX" dirty="0" smtClean="0"/>
              <a:t>Su ventaja es el factor cosmético</a:t>
            </a:r>
          </a:p>
          <a:p>
            <a:r>
              <a:rPr lang="es-MX" dirty="0" smtClean="0"/>
              <a:t>Son similares a una lente de visión sencilla y sin líneas</a:t>
            </a:r>
          </a:p>
          <a:p>
            <a:r>
              <a:rPr lang="es-MX" dirty="0" smtClean="0"/>
              <a:t>Tienen la facultad de devolverle al présbita la capacidad visual a todas las distancias, sin interrupción del campo visual.  </a:t>
            </a:r>
            <a:endParaRPr lang="es-MX" dirty="0"/>
          </a:p>
        </p:txBody>
      </p:sp>
      <p:pic>
        <p:nvPicPr>
          <p:cNvPr id="37890" name="Picture 2" descr="http://www.specsavers.es/media/images/content-es-es/offers/es-es-offer-value.jpg"/>
          <p:cNvPicPr>
            <a:picLocks noChangeAspect="1" noChangeArrowheads="1"/>
          </p:cNvPicPr>
          <p:nvPr/>
        </p:nvPicPr>
        <p:blipFill>
          <a:blip r:embed="rId2" cstate="print"/>
          <a:srcRect/>
          <a:stretch>
            <a:fillRect/>
          </a:stretch>
        </p:blipFill>
        <p:spPr bwMode="auto">
          <a:xfrm>
            <a:off x="2483769" y="4220052"/>
            <a:ext cx="3384376" cy="263794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cie.uva.es/optica/Practicas/segundo/TecnOpticaI/lentprogresiv/image/image1.gif"/>
          <p:cNvPicPr>
            <a:picLocks noChangeAspect="1" noChangeArrowheads="1"/>
          </p:cNvPicPr>
          <p:nvPr/>
        </p:nvPicPr>
        <p:blipFill>
          <a:blip r:embed="rId2" cstate="print"/>
          <a:srcRect/>
          <a:stretch>
            <a:fillRect/>
          </a:stretch>
        </p:blipFill>
        <p:spPr bwMode="auto">
          <a:xfrm>
            <a:off x="3923928" y="2131459"/>
            <a:ext cx="4932040" cy="4726541"/>
          </a:xfrm>
          <a:prstGeom prst="rect">
            <a:avLst/>
          </a:prstGeom>
          <a:noFill/>
        </p:spPr>
      </p:pic>
      <p:sp>
        <p:nvSpPr>
          <p:cNvPr id="2" name="1 Título"/>
          <p:cNvSpPr>
            <a:spLocks noGrp="1"/>
          </p:cNvSpPr>
          <p:nvPr>
            <p:ph type="title"/>
          </p:nvPr>
        </p:nvSpPr>
        <p:spPr/>
        <p:txBody>
          <a:bodyPr>
            <a:normAutofit fontScale="90000"/>
          </a:bodyPr>
          <a:lstStyle/>
          <a:p>
            <a:pPr algn="ctr"/>
            <a:r>
              <a:rPr lang="es-MX" dirty="0" smtClean="0"/>
              <a:t>Identificación de las marcas y su localización</a:t>
            </a:r>
            <a:endParaRPr lang="es-MX" dirty="0"/>
          </a:p>
        </p:txBody>
      </p:sp>
      <p:sp>
        <p:nvSpPr>
          <p:cNvPr id="3" name="2 Marcador de contenido"/>
          <p:cNvSpPr>
            <a:spLocks noGrp="1"/>
          </p:cNvSpPr>
          <p:nvPr>
            <p:ph idx="1"/>
          </p:nvPr>
        </p:nvSpPr>
        <p:spPr/>
        <p:txBody>
          <a:bodyPr>
            <a:normAutofit/>
          </a:bodyPr>
          <a:lstStyle/>
          <a:p>
            <a:r>
              <a:rPr lang="es-MX" sz="1600" b="1" dirty="0" smtClean="0"/>
              <a:t>1. Centro geométrico de la lente. Punto de control del prisma.</a:t>
            </a:r>
            <a:endParaRPr lang="es-MX" sz="1600" dirty="0" smtClean="0"/>
          </a:p>
          <a:p>
            <a:r>
              <a:rPr lang="es-MX" sz="1600" b="1" dirty="0" smtClean="0"/>
              <a:t>2. + Cruz de ajuste pupilar </a:t>
            </a:r>
            <a:endParaRPr lang="es-MX" sz="1600" dirty="0" smtClean="0"/>
          </a:p>
          <a:p>
            <a:r>
              <a:rPr lang="es-MX" sz="1600" b="1" dirty="0" smtClean="0"/>
              <a:t>3. Eje horizontal o línea de 180°. </a:t>
            </a:r>
            <a:endParaRPr lang="es-MX" sz="1600" dirty="0" smtClean="0"/>
          </a:p>
          <a:p>
            <a:r>
              <a:rPr lang="es-MX" sz="1600" b="1" dirty="0" smtClean="0"/>
              <a:t>4.Circulo de referencia (poder de lejos)</a:t>
            </a:r>
            <a:endParaRPr lang="es-MX" sz="1600" dirty="0" smtClean="0"/>
          </a:p>
          <a:p>
            <a:r>
              <a:rPr lang="es-MX" sz="1600" b="1" dirty="0" smtClean="0"/>
              <a:t>5. Círculo de referencia (poder de cerca)</a:t>
            </a:r>
            <a:endParaRPr lang="es-MX" sz="1600" dirty="0" smtClean="0"/>
          </a:p>
          <a:p>
            <a:r>
              <a:rPr lang="es-MX" sz="1600" b="1" dirty="0" smtClean="0"/>
              <a:t>6. Logotipos </a:t>
            </a:r>
            <a:endParaRPr lang="es-MX" sz="1600" dirty="0" smtClean="0"/>
          </a:p>
          <a:p>
            <a:r>
              <a:rPr lang="es-MX" sz="1600" b="1" dirty="0" smtClean="0"/>
              <a:t>7.Grabado de la adición</a:t>
            </a:r>
            <a:endParaRPr lang="es-MX" sz="1600" dirty="0" smtClean="0"/>
          </a:p>
          <a:p>
            <a:r>
              <a:rPr lang="es-MX" sz="1600" b="1" dirty="0" smtClean="0"/>
              <a:t>8. Grabado de iniciales</a:t>
            </a:r>
          </a:p>
          <a:p>
            <a:pPr>
              <a:buNone/>
            </a:pP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404664"/>
            <a:ext cx="7056784" cy="5688632"/>
          </a:xfrm>
        </p:spPr>
        <p:txBody>
          <a:bodyPr>
            <a:normAutofit/>
          </a:bodyPr>
          <a:lstStyle/>
          <a:p>
            <a:r>
              <a:rPr lang="es-MX" sz="2000" b="1" dirty="0" smtClean="0"/>
              <a:t>1. Centro geométrico de la lente o  punto de mayor referencia (PMR) : </a:t>
            </a:r>
            <a:r>
              <a:rPr lang="es-MX" sz="2000" dirty="0" smtClean="0"/>
              <a:t>representa el centro geométrico de la lente, el cual a su vez es el centro óptico, es la referencia para indicar las demás partes de la lente </a:t>
            </a:r>
          </a:p>
          <a:p>
            <a:r>
              <a:rPr lang="es-MX" sz="2000" b="1" dirty="0" smtClean="0"/>
              <a:t>2. + Cruz de ajuste pupilar : </a:t>
            </a:r>
            <a:r>
              <a:rPr lang="es-MX" sz="2000" dirty="0" smtClean="0"/>
              <a:t>se encuentra 2mm por encima de PMR es la guía que se utiliza para verificar que el lente este bien centrado con respecto al eje de mirada</a:t>
            </a:r>
          </a:p>
          <a:p>
            <a:r>
              <a:rPr lang="es-MX" sz="2000" b="1" dirty="0" smtClean="0"/>
              <a:t>3. Eje horizontal o línea de 180°: </a:t>
            </a:r>
            <a:r>
              <a:rPr lang="es-MX" sz="2000" dirty="0" smtClean="0"/>
              <a:t>es la línea de referencia para alinear el lente en el proceso de fabricación y adaptación</a:t>
            </a:r>
          </a:p>
          <a:p>
            <a:r>
              <a:rPr lang="es-MX" sz="2000" b="1" dirty="0" smtClean="0"/>
              <a:t>4.Circulo de referencia (poder de lejos): </a:t>
            </a:r>
            <a:r>
              <a:rPr lang="es-MX" sz="2000" dirty="0" smtClean="0"/>
              <a:t>sirve como guía para revisar el poder de la lente para lejos</a:t>
            </a:r>
          </a:p>
          <a:p>
            <a:pPr>
              <a:buNone/>
            </a:pP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476672"/>
            <a:ext cx="7239000" cy="4846320"/>
          </a:xfrm>
        </p:spPr>
        <p:txBody>
          <a:bodyPr>
            <a:normAutofit/>
          </a:bodyPr>
          <a:lstStyle/>
          <a:p>
            <a:r>
              <a:rPr lang="es-MX" sz="2000" b="1" dirty="0" smtClean="0"/>
              <a:t>5. Círculo de referencia (poder de cerca): </a:t>
            </a:r>
            <a:r>
              <a:rPr lang="es-MX" sz="2000" dirty="0" smtClean="0"/>
              <a:t>guía para determinar el poder de cerca (adición)</a:t>
            </a:r>
          </a:p>
          <a:p>
            <a:r>
              <a:rPr lang="es-MX" sz="2000" b="1" dirty="0" smtClean="0"/>
              <a:t>6. Logotipos: </a:t>
            </a:r>
            <a:r>
              <a:rPr lang="es-MX" sz="2000" dirty="0" smtClean="0"/>
              <a:t>su función es reconocer la marca del lente </a:t>
            </a:r>
          </a:p>
          <a:p>
            <a:r>
              <a:rPr lang="es-MX" sz="2000" b="1" dirty="0" smtClean="0"/>
              <a:t>7.Grabado de la adición: </a:t>
            </a:r>
            <a:r>
              <a:rPr lang="es-MX" sz="2000" dirty="0" smtClean="0"/>
              <a:t>Es fundamental cuando se desea asegurar el valor exacto de la adición . </a:t>
            </a:r>
          </a:p>
          <a:p>
            <a:r>
              <a:rPr lang="es-MX" sz="2000" b="1" dirty="0" smtClean="0"/>
              <a:t>8. Grabado de iniciales: </a:t>
            </a:r>
            <a:r>
              <a:rPr lang="es-MX" sz="2000" dirty="0" smtClean="0"/>
              <a:t>representa el lugar donde se encuentran los grabados , los logos de la marca del progresivo, también sirve como herramienta para identificar el tipo de lente que utiliza el paciente.</a:t>
            </a:r>
            <a:endParaRPr lang="es-MX" sz="2000" dirty="0"/>
          </a:p>
        </p:txBody>
      </p:sp>
      <p:pic>
        <p:nvPicPr>
          <p:cNvPr id="33794" name="Picture 2" descr="Go to fullsize image">
            <a:hlinkClick r:id="rId2"/>
          </p:cNvPr>
          <p:cNvPicPr>
            <a:picLocks noChangeAspect="1" noChangeArrowheads="1"/>
          </p:cNvPicPr>
          <p:nvPr/>
        </p:nvPicPr>
        <p:blipFill>
          <a:blip r:embed="rId3" cstate="print"/>
          <a:srcRect/>
          <a:stretch>
            <a:fillRect/>
          </a:stretch>
        </p:blipFill>
        <p:spPr bwMode="auto">
          <a:xfrm>
            <a:off x="2123728" y="4221088"/>
            <a:ext cx="4301868" cy="182001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
          <p:cNvPicPr>
            <a:picLocks noChangeAspect="1" noChangeArrowheads="1"/>
          </p:cNvPicPr>
          <p:nvPr/>
        </p:nvPicPr>
        <p:blipFill>
          <a:blip r:embed="rId2" cstate="print"/>
          <a:srcRect/>
          <a:stretch>
            <a:fillRect/>
          </a:stretch>
        </p:blipFill>
        <p:spPr bwMode="auto">
          <a:xfrm>
            <a:off x="3059832" y="3869113"/>
            <a:ext cx="3402335" cy="2988887"/>
          </a:xfrm>
          <a:prstGeom prst="rect">
            <a:avLst/>
          </a:prstGeom>
          <a:noFill/>
          <a:ln w="9525">
            <a:noFill/>
            <a:miter lim="800000"/>
            <a:headEnd/>
            <a:tailEnd/>
          </a:ln>
        </p:spPr>
      </p:pic>
      <p:sp>
        <p:nvSpPr>
          <p:cNvPr id="2" name="1 Título"/>
          <p:cNvSpPr>
            <a:spLocks noGrp="1"/>
          </p:cNvSpPr>
          <p:nvPr>
            <p:ph type="title"/>
          </p:nvPr>
        </p:nvSpPr>
        <p:spPr/>
        <p:txBody>
          <a:bodyPr/>
          <a:lstStyle/>
          <a:p>
            <a:pPr algn="ctr"/>
            <a:r>
              <a:rPr lang="es-MX" dirty="0" smtClean="0"/>
              <a:t>División por zonas</a:t>
            </a:r>
            <a:endParaRPr lang="es-MX" dirty="0"/>
          </a:p>
        </p:txBody>
      </p:sp>
      <p:sp>
        <p:nvSpPr>
          <p:cNvPr id="3" name="2 Marcador de contenido"/>
          <p:cNvSpPr>
            <a:spLocks noGrp="1"/>
          </p:cNvSpPr>
          <p:nvPr>
            <p:ph idx="1"/>
          </p:nvPr>
        </p:nvSpPr>
        <p:spPr>
          <a:xfrm>
            <a:off x="457200" y="1609416"/>
            <a:ext cx="7239000" cy="3547776"/>
          </a:xfrm>
        </p:spPr>
        <p:txBody>
          <a:bodyPr>
            <a:normAutofit/>
          </a:bodyPr>
          <a:lstStyle/>
          <a:p>
            <a:r>
              <a:rPr lang="es-MX" dirty="0" smtClean="0"/>
              <a:t>A (zona de visión de distancia): ancho y alto, dependen del tamaño del bloque.</a:t>
            </a:r>
          </a:p>
          <a:p>
            <a:r>
              <a:rPr lang="es-MX" dirty="0" smtClean="0"/>
              <a:t>B (zona de visión intermedia): de 12 a 16mm de largo y 2.5 a 8mm de ancho.</a:t>
            </a:r>
          </a:p>
          <a:p>
            <a:r>
              <a:rPr lang="es-MX" dirty="0" smtClean="0"/>
              <a:t>C (zona de visión cercana): entre 11 22mm</a:t>
            </a:r>
          </a:p>
          <a:p>
            <a:r>
              <a:rPr lang="es-MX" dirty="0" smtClean="0"/>
              <a:t>D (zona de distorsión): depende del diseño</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Características de las zonas ópticas del progresivo </a:t>
            </a:r>
            <a:endParaRPr lang="es-MX" dirty="0"/>
          </a:p>
        </p:txBody>
      </p:sp>
      <p:graphicFrame>
        <p:nvGraphicFramePr>
          <p:cNvPr id="4" name="3 Marcador de contenido"/>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234</TotalTime>
  <Words>1975</Words>
  <Application>Microsoft Office PowerPoint</Application>
  <PresentationFormat>Presentación en pantalla (4:3)</PresentationFormat>
  <Paragraphs>115</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Opulento</vt:lpstr>
      <vt:lpstr>Instituto Politécnico Nacional  C.I.C.S.  Unidad Santo Tomas</vt:lpstr>
      <vt:lpstr>Lentes Progresivos</vt:lpstr>
      <vt:lpstr>Diapositiva 3</vt:lpstr>
      <vt:lpstr>Características físicas del progresivo</vt:lpstr>
      <vt:lpstr>Identificación de las marcas y su localización</vt:lpstr>
      <vt:lpstr>Diapositiva 6</vt:lpstr>
      <vt:lpstr>Diapositiva 7</vt:lpstr>
      <vt:lpstr>División por zonas</vt:lpstr>
      <vt:lpstr>Características de las zonas ópticas del progresivo </vt:lpstr>
      <vt:lpstr>Diapositiva 10</vt:lpstr>
      <vt:lpstr>Lentes sola</vt:lpstr>
      <vt:lpstr>SPECTRALITE</vt:lpstr>
      <vt:lpstr>Procedimiento para  tomar las medidas</vt:lpstr>
      <vt:lpstr>Seleccionar la montura</vt:lpstr>
      <vt:lpstr>Tomar las medidas</vt:lpstr>
      <vt:lpstr>Uso de la tarjeta de centrado</vt:lpstr>
      <vt:lpstr>Diapositiva 17</vt:lpstr>
      <vt:lpstr>Elaboración del lente progresivo</vt:lpstr>
      <vt:lpstr>Verificación final de la lente</vt:lpstr>
      <vt:lpstr>Diapositiva 20</vt:lpstr>
      <vt:lpstr>Diapositiva 21</vt:lpstr>
      <vt:lpstr>Diapositiva 22</vt:lpstr>
      <vt:lpstr>ADAPTACIÓN E INSTRUCCIONS DE USO</vt:lpstr>
      <vt:lpstr>Diapositiva 24</vt:lpstr>
      <vt:lpstr>Diapositiva 25</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Politécnico Nacional  C.I.C.S.  Unidad Santo Tomas</dc:title>
  <dc:creator>Familia Cortés</dc:creator>
  <cp:lastModifiedBy>Familia Cortés</cp:lastModifiedBy>
  <cp:revision>58</cp:revision>
  <dcterms:created xsi:type="dcterms:W3CDTF">2010-10-25T00:19:31Z</dcterms:created>
  <dcterms:modified xsi:type="dcterms:W3CDTF">2010-11-30T05:11:57Z</dcterms:modified>
</cp:coreProperties>
</file>