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</p:sldMasterIdLst>
  <p:notesMasterIdLst>
    <p:notesMasterId r:id="rId26"/>
  </p:notesMasterIdLst>
  <p:sldIdLst>
    <p:sldId id="256" r:id="rId3"/>
    <p:sldId id="280" r:id="rId4"/>
    <p:sldId id="291" r:id="rId5"/>
    <p:sldId id="274" r:id="rId6"/>
    <p:sldId id="281" r:id="rId7"/>
    <p:sldId id="275" r:id="rId8"/>
    <p:sldId id="293" r:id="rId9"/>
    <p:sldId id="306" r:id="rId10"/>
    <p:sldId id="302" r:id="rId11"/>
    <p:sldId id="315" r:id="rId12"/>
    <p:sldId id="283" r:id="rId13"/>
    <p:sldId id="308" r:id="rId14"/>
    <p:sldId id="309" r:id="rId15"/>
    <p:sldId id="311" r:id="rId16"/>
    <p:sldId id="312" r:id="rId17"/>
    <p:sldId id="314" r:id="rId18"/>
    <p:sldId id="310" r:id="rId19"/>
    <p:sldId id="303" r:id="rId20"/>
    <p:sldId id="305" r:id="rId21"/>
    <p:sldId id="304" r:id="rId22"/>
    <p:sldId id="289" r:id="rId23"/>
    <p:sldId id="273" r:id="rId24"/>
    <p:sldId id="307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100" kern="1200">
        <a:solidFill>
          <a:srgbClr val="000000"/>
        </a:solidFill>
        <a:latin typeface="Verdana" pitchFamily="-109" charset="0"/>
        <a:ea typeface="ヒラギノ角ゴ ProN W3" pitchFamily="-109" charset="-128"/>
        <a:cs typeface="+mn-cs"/>
        <a:sym typeface="Verdana" pitchFamily="-109" charset="0"/>
      </a:defRPr>
    </a:lvl1pPr>
    <a:lvl2pPr marL="457200" algn="l" rtl="0" fontAlgn="base">
      <a:spcBef>
        <a:spcPct val="0"/>
      </a:spcBef>
      <a:spcAft>
        <a:spcPct val="0"/>
      </a:spcAft>
      <a:defRPr sz="2100" kern="1200">
        <a:solidFill>
          <a:srgbClr val="000000"/>
        </a:solidFill>
        <a:latin typeface="Verdana" pitchFamily="-109" charset="0"/>
        <a:ea typeface="ヒラギノ角ゴ ProN W3" pitchFamily="-109" charset="-128"/>
        <a:cs typeface="+mn-cs"/>
        <a:sym typeface="Verdana" pitchFamily="-109" charset="0"/>
      </a:defRPr>
    </a:lvl2pPr>
    <a:lvl3pPr marL="914400" algn="l" rtl="0" fontAlgn="base">
      <a:spcBef>
        <a:spcPct val="0"/>
      </a:spcBef>
      <a:spcAft>
        <a:spcPct val="0"/>
      </a:spcAft>
      <a:defRPr sz="2100" kern="1200">
        <a:solidFill>
          <a:srgbClr val="000000"/>
        </a:solidFill>
        <a:latin typeface="Verdana" pitchFamily="-109" charset="0"/>
        <a:ea typeface="ヒラギノ角ゴ ProN W3" pitchFamily="-109" charset="-128"/>
        <a:cs typeface="+mn-cs"/>
        <a:sym typeface="Verdana" pitchFamily="-109" charset="0"/>
      </a:defRPr>
    </a:lvl3pPr>
    <a:lvl4pPr marL="1371600" algn="l" rtl="0" fontAlgn="base">
      <a:spcBef>
        <a:spcPct val="0"/>
      </a:spcBef>
      <a:spcAft>
        <a:spcPct val="0"/>
      </a:spcAft>
      <a:defRPr sz="2100" kern="1200">
        <a:solidFill>
          <a:srgbClr val="000000"/>
        </a:solidFill>
        <a:latin typeface="Verdana" pitchFamily="-109" charset="0"/>
        <a:ea typeface="ヒラギノ角ゴ ProN W3" pitchFamily="-109" charset="-128"/>
        <a:cs typeface="+mn-cs"/>
        <a:sym typeface="Verdana" pitchFamily="-109" charset="0"/>
      </a:defRPr>
    </a:lvl4pPr>
    <a:lvl5pPr marL="1828800" algn="l" rtl="0" fontAlgn="base">
      <a:spcBef>
        <a:spcPct val="0"/>
      </a:spcBef>
      <a:spcAft>
        <a:spcPct val="0"/>
      </a:spcAft>
      <a:defRPr sz="2100" kern="1200">
        <a:solidFill>
          <a:srgbClr val="000000"/>
        </a:solidFill>
        <a:latin typeface="Verdana" pitchFamily="-109" charset="0"/>
        <a:ea typeface="ヒラギノ角ゴ ProN W3" pitchFamily="-109" charset="-128"/>
        <a:cs typeface="+mn-cs"/>
        <a:sym typeface="Verdana" pitchFamily="-109" charset="0"/>
      </a:defRPr>
    </a:lvl5pPr>
    <a:lvl6pPr marL="2286000" algn="l" defTabSz="914400" rtl="0" eaLnBrk="1" latinLnBrk="0" hangingPunct="1">
      <a:defRPr sz="2100" kern="1200">
        <a:solidFill>
          <a:srgbClr val="000000"/>
        </a:solidFill>
        <a:latin typeface="Verdana" pitchFamily="-109" charset="0"/>
        <a:ea typeface="ヒラギノ角ゴ ProN W3" pitchFamily="-109" charset="-128"/>
        <a:cs typeface="+mn-cs"/>
        <a:sym typeface="Verdana" pitchFamily="-109" charset="0"/>
      </a:defRPr>
    </a:lvl6pPr>
    <a:lvl7pPr marL="2743200" algn="l" defTabSz="914400" rtl="0" eaLnBrk="1" latinLnBrk="0" hangingPunct="1">
      <a:defRPr sz="2100" kern="1200">
        <a:solidFill>
          <a:srgbClr val="000000"/>
        </a:solidFill>
        <a:latin typeface="Verdana" pitchFamily="-109" charset="0"/>
        <a:ea typeface="ヒラギノ角ゴ ProN W3" pitchFamily="-109" charset="-128"/>
        <a:cs typeface="+mn-cs"/>
        <a:sym typeface="Verdana" pitchFamily="-109" charset="0"/>
      </a:defRPr>
    </a:lvl7pPr>
    <a:lvl8pPr marL="3200400" algn="l" defTabSz="914400" rtl="0" eaLnBrk="1" latinLnBrk="0" hangingPunct="1">
      <a:defRPr sz="2100" kern="1200">
        <a:solidFill>
          <a:srgbClr val="000000"/>
        </a:solidFill>
        <a:latin typeface="Verdana" pitchFamily="-109" charset="0"/>
        <a:ea typeface="ヒラギノ角ゴ ProN W3" pitchFamily="-109" charset="-128"/>
        <a:cs typeface="+mn-cs"/>
        <a:sym typeface="Verdana" pitchFamily="-109" charset="0"/>
      </a:defRPr>
    </a:lvl8pPr>
    <a:lvl9pPr marL="3657600" algn="l" defTabSz="914400" rtl="0" eaLnBrk="1" latinLnBrk="0" hangingPunct="1">
      <a:defRPr sz="2100" kern="1200">
        <a:solidFill>
          <a:srgbClr val="000000"/>
        </a:solidFill>
        <a:latin typeface="Verdana" pitchFamily="-109" charset="0"/>
        <a:ea typeface="ヒラギノ角ゴ ProN W3" pitchFamily="-109" charset="-128"/>
        <a:cs typeface="+mn-cs"/>
        <a:sym typeface="Verdana" pitchFamily="-109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70" d="100"/>
          <a:sy n="70" d="100"/>
        </p:scale>
        <p:origin x="-1164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38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8FC6C30-B1D3-4C6B-B91C-2D996D2737D9}" type="datetime1">
              <a:rPr lang="en-US"/>
              <a:pPr/>
              <a:t>10/18/2009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t-BR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E6204F5-FC1A-486D-BD7B-7C84FB2160F8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pt-BR" dirty="0" smtClean="0">
              <a:ea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pt-BR" smtClean="0">
              <a:ea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pt-BR" smtClean="0">
              <a:ea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pt-BR" smtClean="0">
              <a:ea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pt-BR" smtClean="0">
              <a:ea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pt-BR" smtClean="0">
              <a:ea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pt-BR" smtClean="0">
              <a:ea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pt-BR" smtClean="0">
              <a:ea typeface="ＭＳ Ｐゴシック" pitchFamily="-109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9738" y="0"/>
            <a:ext cx="2216150" cy="6858000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8113" y="0"/>
            <a:ext cx="6499225" cy="6858000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600"/>
            </a:lvl3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524000"/>
            <a:ext cx="434975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524000"/>
            <a:ext cx="4351338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Verdana" pitchFamily="-10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9738" y="0"/>
            <a:ext cx="2216150" cy="6858000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8113" y="0"/>
            <a:ext cx="6499225" cy="6858000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524000"/>
            <a:ext cx="434975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524000"/>
            <a:ext cx="4351338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Verdana" pitchFamily="-10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38113" y="0"/>
            <a:ext cx="8853487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91424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Tahoma" pitchFamily="-109" charset="0"/>
              </a:rPr>
              <a:t>Click to edit Master title style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524000"/>
            <a:ext cx="8853488" cy="533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91424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-109" charset="0"/>
              </a:rPr>
              <a:t>Click to edit Master text styles</a:t>
            </a:r>
          </a:p>
          <a:p>
            <a:pPr lvl="1"/>
            <a:r>
              <a:rPr lang="en-US" smtClean="0">
                <a:sym typeface="Verdana" pitchFamily="-109" charset="0"/>
              </a:rPr>
              <a:t>Second level</a:t>
            </a:r>
          </a:p>
          <a:p>
            <a:pPr lvl="2"/>
            <a:r>
              <a:rPr lang="en-US" smtClean="0">
                <a:sym typeface="Verdana" pitchFamily="-109" charset="0"/>
              </a:rPr>
              <a:t>Third level</a:t>
            </a:r>
          </a:p>
          <a:p>
            <a:pPr lvl="3"/>
            <a:r>
              <a:rPr lang="en-US" smtClean="0">
                <a:sym typeface="Verdana" pitchFamily="-109" charset="0"/>
              </a:rPr>
              <a:t>Fourth level</a:t>
            </a:r>
          </a:p>
          <a:p>
            <a:pPr lvl="4"/>
            <a:r>
              <a:rPr lang="en-US" smtClean="0">
                <a:sym typeface="Verdana" pitchFamily="-109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txStyles>
    <p:titleStyle>
      <a:lvl1pPr marL="39688" indent="-39688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+mj-lt"/>
          <a:ea typeface="+mj-ea"/>
          <a:cs typeface="+mj-cs"/>
          <a:sym typeface="Tahoma" pitchFamily="-109" charset="0"/>
        </a:defRPr>
      </a:lvl1pPr>
      <a:lvl2pPr marL="39688" indent="-39688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Tahoma" pitchFamily="-109" charset="0"/>
          <a:ea typeface="ヒラギノ角ゴ ProN W6" pitchFamily="-109" charset="-128"/>
          <a:cs typeface="ヒラギノ角ゴ ProN W6" pitchFamily="-109" charset="-128"/>
          <a:sym typeface="Tahoma" pitchFamily="-109" charset="0"/>
        </a:defRPr>
      </a:lvl2pPr>
      <a:lvl3pPr marL="39688" indent="-39688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Tahoma" pitchFamily="-109" charset="0"/>
          <a:ea typeface="ヒラギノ角ゴ ProN W6" pitchFamily="-109" charset="-128"/>
          <a:cs typeface="ヒラギノ角ゴ ProN W6" pitchFamily="-109" charset="-128"/>
          <a:sym typeface="Tahoma" pitchFamily="-109" charset="0"/>
        </a:defRPr>
      </a:lvl3pPr>
      <a:lvl4pPr marL="39688" indent="-39688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Tahoma" pitchFamily="-109" charset="0"/>
          <a:ea typeface="ヒラギノ角ゴ ProN W6" pitchFamily="-109" charset="-128"/>
          <a:cs typeface="ヒラギノ角ゴ ProN W6" pitchFamily="-109" charset="-128"/>
          <a:sym typeface="Tahoma" pitchFamily="-109" charset="0"/>
        </a:defRPr>
      </a:lvl4pPr>
      <a:lvl5pPr marL="39688" indent="-39688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Tahoma" pitchFamily="-109" charset="0"/>
          <a:ea typeface="ヒラギノ角ゴ ProN W6" pitchFamily="-109" charset="-128"/>
          <a:cs typeface="ヒラギノ角ゴ ProN W6" pitchFamily="-109" charset="-128"/>
          <a:sym typeface="Tahoma" pitchFamily="-109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Tahoma" pitchFamily="-109" charset="0"/>
          <a:ea typeface="ヒラギノ角ゴ ProN W6" pitchFamily="-109" charset="-128"/>
          <a:cs typeface="ヒラギノ角ゴ ProN W6" pitchFamily="-109" charset="-128"/>
          <a:sym typeface="Tahoma" pitchFamily="-109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Tahoma" pitchFamily="-109" charset="0"/>
          <a:ea typeface="ヒラギノ角ゴ ProN W6" pitchFamily="-109" charset="-128"/>
          <a:cs typeface="ヒラギノ角ゴ ProN W6" pitchFamily="-109" charset="-128"/>
          <a:sym typeface="Tahoma" pitchFamily="-109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Tahoma" pitchFamily="-109" charset="0"/>
          <a:ea typeface="ヒラギノ角ゴ ProN W6" pitchFamily="-109" charset="-128"/>
          <a:cs typeface="ヒラギノ角ゴ ProN W6" pitchFamily="-109" charset="-128"/>
          <a:sym typeface="Tahoma" pitchFamily="-109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Tahoma" pitchFamily="-109" charset="0"/>
          <a:ea typeface="ヒラギノ角ゴ ProN W6" pitchFamily="-109" charset="-128"/>
          <a:cs typeface="ヒラギノ角ゴ ProN W6" pitchFamily="-109" charset="-128"/>
          <a:sym typeface="Tahoma" pitchFamily="-109" charset="0"/>
        </a:defRPr>
      </a:lvl9pPr>
    </p:titleStyle>
    <p:bodyStyle>
      <a:lvl1pPr marL="508000" indent="-468313" algn="l" rtl="0" eaLnBrk="0" fontAlgn="base" hangingPunct="0">
        <a:spcBef>
          <a:spcPts val="5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o"/>
        <a:defRPr sz="22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1pPr>
      <a:lvl2pPr marL="895350" indent="-433388" algn="l" rtl="0" eaLnBrk="0" fontAlgn="base" hangingPunct="0">
        <a:spcBef>
          <a:spcPts val="5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n"/>
        <a:defRPr sz="20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2pPr>
      <a:lvl3pPr marL="1292225" indent="-395288" algn="l" rtl="0" eaLnBrk="0" fontAlgn="base" hangingPunct="0">
        <a:spcBef>
          <a:spcPts val="6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o"/>
        <a:defRPr sz="24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3pPr>
      <a:lvl4pPr marL="1682750" indent="-385763" algn="l" rtl="0" eaLnBrk="0" fontAlgn="base" hangingPunct="0">
        <a:spcBef>
          <a:spcPts val="3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n"/>
        <a:defRPr sz="14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4pPr>
      <a:lvl5pPr marL="2082800" indent="-398463" algn="l" rtl="0" eaLnBrk="0" fontAlgn="base" hangingPunct="0">
        <a:spcBef>
          <a:spcPts val="4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§"/>
        <a:defRPr sz="12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5pPr>
      <a:lvl6pPr marL="2540000" indent="-398463" algn="l" rtl="0" fontAlgn="base">
        <a:spcBef>
          <a:spcPts val="4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§"/>
        <a:defRPr sz="12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6pPr>
      <a:lvl7pPr marL="2997200" indent="-398463" algn="l" rtl="0" fontAlgn="base">
        <a:spcBef>
          <a:spcPts val="4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§"/>
        <a:defRPr sz="12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7pPr>
      <a:lvl8pPr marL="3454400" indent="-398463" algn="l" rtl="0" fontAlgn="base">
        <a:spcBef>
          <a:spcPts val="4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§"/>
        <a:defRPr sz="12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8pPr>
      <a:lvl9pPr marL="3911600" indent="-398463" algn="l" rtl="0" fontAlgn="base">
        <a:spcBef>
          <a:spcPts val="4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§"/>
        <a:defRPr sz="12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38113" y="0"/>
            <a:ext cx="8853487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91424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Tahoma" pitchFamily="-109" charset="0"/>
              </a:rPr>
              <a:t>Click to edit Master title style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524000"/>
            <a:ext cx="8853488" cy="533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91424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-109" charset="0"/>
              </a:rPr>
              <a:t>Click to edit Master text styles</a:t>
            </a:r>
          </a:p>
          <a:p>
            <a:pPr lvl="1"/>
            <a:r>
              <a:rPr lang="en-US" smtClean="0">
                <a:sym typeface="Verdana" pitchFamily="-109" charset="0"/>
              </a:rPr>
              <a:t>Second level</a:t>
            </a:r>
          </a:p>
          <a:p>
            <a:pPr lvl="2"/>
            <a:r>
              <a:rPr lang="en-US" smtClean="0">
                <a:sym typeface="Verdana" pitchFamily="-109" charset="0"/>
              </a:rPr>
              <a:t>Third level</a:t>
            </a:r>
          </a:p>
          <a:p>
            <a:pPr lvl="3"/>
            <a:r>
              <a:rPr lang="en-US" smtClean="0">
                <a:sym typeface="Verdana" pitchFamily="-109" charset="0"/>
              </a:rPr>
              <a:t>Fourth level</a:t>
            </a:r>
          </a:p>
          <a:p>
            <a:pPr lvl="4"/>
            <a:r>
              <a:rPr lang="en-US" smtClean="0">
                <a:sym typeface="Verdana" pitchFamily="-109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marL="39688" indent="-39688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+mj-lt"/>
          <a:ea typeface="+mj-ea"/>
          <a:cs typeface="+mj-cs"/>
          <a:sym typeface="Tahoma" pitchFamily="-109" charset="0"/>
        </a:defRPr>
      </a:lvl1pPr>
      <a:lvl2pPr marL="39688" indent="-39688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Tahoma" pitchFamily="-109" charset="0"/>
          <a:ea typeface="ヒラギノ角ゴ ProN W6" pitchFamily="-109" charset="-128"/>
          <a:cs typeface="ヒラギノ角ゴ ProN W6" pitchFamily="-109" charset="-128"/>
          <a:sym typeface="Tahoma" pitchFamily="-109" charset="0"/>
        </a:defRPr>
      </a:lvl2pPr>
      <a:lvl3pPr marL="39688" indent="-39688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Tahoma" pitchFamily="-109" charset="0"/>
          <a:ea typeface="ヒラギノ角ゴ ProN W6" pitchFamily="-109" charset="-128"/>
          <a:cs typeface="ヒラギノ角ゴ ProN W6" pitchFamily="-109" charset="-128"/>
          <a:sym typeface="Tahoma" pitchFamily="-109" charset="0"/>
        </a:defRPr>
      </a:lvl3pPr>
      <a:lvl4pPr marL="39688" indent="-39688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Tahoma" pitchFamily="-109" charset="0"/>
          <a:ea typeface="ヒラギノ角ゴ ProN W6" pitchFamily="-109" charset="-128"/>
          <a:cs typeface="ヒラギノ角ゴ ProN W6" pitchFamily="-109" charset="-128"/>
          <a:sym typeface="Tahoma" pitchFamily="-109" charset="0"/>
        </a:defRPr>
      </a:lvl4pPr>
      <a:lvl5pPr marL="39688" indent="-39688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Tahoma" pitchFamily="-109" charset="0"/>
          <a:ea typeface="ヒラギノ角ゴ ProN W6" pitchFamily="-109" charset="-128"/>
          <a:cs typeface="ヒラギノ角ゴ ProN W6" pitchFamily="-109" charset="-128"/>
          <a:sym typeface="Tahoma" pitchFamily="-109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Tahoma" pitchFamily="-109" charset="0"/>
          <a:ea typeface="ヒラギノ角ゴ ProN W6" pitchFamily="-109" charset="-128"/>
          <a:cs typeface="ヒラギノ角ゴ ProN W6" pitchFamily="-109" charset="-128"/>
          <a:sym typeface="Tahoma" pitchFamily="-109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Tahoma" pitchFamily="-109" charset="0"/>
          <a:ea typeface="ヒラギノ角ゴ ProN W6" pitchFamily="-109" charset="-128"/>
          <a:cs typeface="ヒラギノ角ゴ ProN W6" pitchFamily="-109" charset="-128"/>
          <a:sym typeface="Tahoma" pitchFamily="-109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Tahoma" pitchFamily="-109" charset="0"/>
          <a:ea typeface="ヒラギノ角ゴ ProN W6" pitchFamily="-109" charset="-128"/>
          <a:cs typeface="ヒラギノ角ゴ ProN W6" pitchFamily="-109" charset="-128"/>
          <a:sym typeface="Tahoma" pitchFamily="-109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200" b="1">
          <a:solidFill>
            <a:srgbClr val="FF5E05"/>
          </a:solidFill>
          <a:latin typeface="Tahoma" pitchFamily="-109" charset="0"/>
          <a:ea typeface="ヒラギノ角ゴ ProN W6" pitchFamily="-109" charset="-128"/>
          <a:cs typeface="ヒラギノ角ゴ ProN W6" pitchFamily="-109" charset="-128"/>
          <a:sym typeface="Tahoma" pitchFamily="-109" charset="0"/>
        </a:defRPr>
      </a:lvl9pPr>
    </p:titleStyle>
    <p:bodyStyle>
      <a:lvl1pPr marL="508000" indent="-468313" algn="l" rtl="0" eaLnBrk="0" fontAlgn="base" hangingPunct="0">
        <a:spcBef>
          <a:spcPts val="5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o"/>
        <a:defRPr sz="22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1pPr>
      <a:lvl2pPr marL="895350" indent="-433388" algn="l" rtl="0" eaLnBrk="0" fontAlgn="base" hangingPunct="0">
        <a:spcBef>
          <a:spcPts val="5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n"/>
        <a:defRPr sz="20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2pPr>
      <a:lvl3pPr marL="1292225" indent="-395288" algn="l" rtl="0" eaLnBrk="0" fontAlgn="base" hangingPunct="0">
        <a:spcBef>
          <a:spcPts val="6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o"/>
        <a:defRPr sz="24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3pPr>
      <a:lvl4pPr marL="1682750" indent="-385763" algn="l" rtl="0" eaLnBrk="0" fontAlgn="base" hangingPunct="0">
        <a:spcBef>
          <a:spcPts val="3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n"/>
        <a:defRPr sz="14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4pPr>
      <a:lvl5pPr marL="2082800" indent="-398463" algn="l" rtl="0" eaLnBrk="0" fontAlgn="base" hangingPunct="0">
        <a:spcBef>
          <a:spcPts val="4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§"/>
        <a:defRPr sz="12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5pPr>
      <a:lvl6pPr marL="2540000" indent="-398463" algn="l" rtl="0" fontAlgn="base">
        <a:spcBef>
          <a:spcPts val="4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§"/>
        <a:defRPr sz="12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6pPr>
      <a:lvl7pPr marL="2997200" indent="-398463" algn="l" rtl="0" fontAlgn="base">
        <a:spcBef>
          <a:spcPts val="4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§"/>
        <a:defRPr sz="12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7pPr>
      <a:lvl8pPr marL="3454400" indent="-398463" algn="l" rtl="0" fontAlgn="base">
        <a:spcBef>
          <a:spcPts val="4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§"/>
        <a:defRPr sz="12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8pPr>
      <a:lvl9pPr marL="3911600" indent="-398463" algn="l" rtl="0" fontAlgn="base">
        <a:spcBef>
          <a:spcPts val="400"/>
        </a:spcBef>
        <a:spcAft>
          <a:spcPct val="0"/>
        </a:spcAft>
        <a:buClr>
          <a:srgbClr val="003366"/>
        </a:buClr>
        <a:buSzPct val="69000"/>
        <a:buFont typeface="Wingdings" pitchFamily="-109" charset="2"/>
        <a:buChar char="§"/>
        <a:defRPr sz="1200">
          <a:solidFill>
            <a:srgbClr val="4D4D4D"/>
          </a:solidFill>
          <a:latin typeface="+mn-lt"/>
          <a:ea typeface="+mn-ea"/>
          <a:cs typeface="+mn-cs"/>
          <a:sym typeface="Verdana" pitchFamily="-109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ase.cpsc.ucalgary.ca/Frank.Maurer" TargetMode="Externa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5" Type="http://schemas.openxmlformats.org/officeDocument/2006/relationships/hyperlink" Target="mailto:Marcelo.Blois@pucrs.br" TargetMode="External"/><Relationship Id="rId4" Type="http://schemas.openxmlformats.org/officeDocument/2006/relationships/hyperlink" Target="mailto:ah290099@pucrs.br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" Target="slide2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../2009-1/revisao_sistematica/artigos_string_1/tabela_string_1.doc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1981200"/>
            <a:ext cx="52578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2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09800" y="3886200"/>
            <a:ext cx="143827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3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" y="3505200"/>
            <a:ext cx="12573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4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600" y="2057400"/>
            <a:ext cx="11906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5"/>
          <p:cNvPicPr>
            <a:picLocks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43000" y="990600"/>
            <a:ext cx="9525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1" name="Rectangle 6"/>
          <p:cNvSpPr>
            <a:spLocks noGrp="1" noChangeArrowheads="1"/>
          </p:cNvSpPr>
          <p:nvPr>
            <p:ph type="title"/>
          </p:nvPr>
        </p:nvSpPr>
        <p:spPr>
          <a:xfrm>
            <a:off x="4643438" y="3760400"/>
            <a:ext cx="4500562" cy="1025922"/>
          </a:xfrm>
        </p:spPr>
        <p:txBody>
          <a:bodyPr wrap="square" rIns="132048">
            <a:spAutoFit/>
          </a:bodyPr>
          <a:lstStyle/>
          <a:p>
            <a:pPr indent="0" algn="r" eaLnBrk="1" hangingPunct="1"/>
            <a:r>
              <a:rPr lang="pt-BR" sz="2000" dirty="0" smtClean="0"/>
              <a:t>Revisão Sistemática: Gestão do conhecimento em projetos ágeis de desenvolvimento de SW</a:t>
            </a:r>
            <a:endParaRPr lang="en-US" sz="2000" b="0" dirty="0" smtClean="0">
              <a:solidFill>
                <a:srgbClr val="4D4D4D"/>
              </a:solidFill>
              <a:latin typeface="Verdana" pitchFamily="-109" charset="0"/>
              <a:ea typeface="ヒラギノ角ゴ ProN W3" pitchFamily="-109" charset="-128"/>
              <a:sym typeface="Arial Narrow" pitchFamily="-109" charset="0"/>
            </a:endParaRPr>
          </a:p>
        </p:txBody>
      </p:sp>
      <p:sp>
        <p:nvSpPr>
          <p:cNvPr id="26632" name="Rectangle 7"/>
          <p:cNvSpPr>
            <a:spLocks/>
          </p:cNvSpPr>
          <p:nvPr/>
        </p:nvSpPr>
        <p:spPr bwMode="auto">
          <a:xfrm>
            <a:off x="3111500" y="5861050"/>
            <a:ext cx="58801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40624" bIns="0" anchor="b">
            <a:spAutoFit/>
          </a:bodyPr>
          <a:lstStyle/>
          <a:p>
            <a:pPr marL="39688" algn="r"/>
            <a:r>
              <a:rPr lang="en-US" sz="2000" b="1" dirty="0" smtClean="0">
                <a:solidFill>
                  <a:srgbClr val="4D4D4D"/>
                </a:solidFill>
                <a:sym typeface="Arial Narrow" pitchFamily="-109" charset="0"/>
              </a:rPr>
              <a:t>Anderson Yanzer</a:t>
            </a:r>
            <a:endParaRPr lang="en-US" sz="2000" b="1" dirty="0">
              <a:solidFill>
                <a:srgbClr val="4D4D4D"/>
              </a:solidFill>
              <a:sym typeface="Arial Narrow" pitchFamily="-109" charset="0"/>
            </a:endParaRPr>
          </a:p>
        </p:txBody>
      </p:sp>
      <p:sp>
        <p:nvSpPr>
          <p:cNvPr id="26633" name="Line 5"/>
          <p:cNvSpPr>
            <a:spLocks noChangeShapeType="1"/>
          </p:cNvSpPr>
          <p:nvPr/>
        </p:nvSpPr>
        <p:spPr bwMode="auto">
          <a:xfrm>
            <a:off x="4800600" y="3505200"/>
            <a:ext cx="4343400" cy="0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endParaRPr lang="pt-BR" dirty="0"/>
          </a:p>
        </p:txBody>
      </p:sp>
      <p:sp>
        <p:nvSpPr>
          <p:cNvPr id="26634" name="Line 6"/>
          <p:cNvSpPr>
            <a:spLocks noChangeShapeType="1"/>
          </p:cNvSpPr>
          <p:nvPr/>
        </p:nvSpPr>
        <p:spPr bwMode="auto">
          <a:xfrm>
            <a:off x="4800600" y="5029200"/>
            <a:ext cx="4343400" cy="0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endParaRPr lang="pt-BR" dirty="0"/>
          </a:p>
        </p:txBody>
      </p:sp>
      <p:pic>
        <p:nvPicPr>
          <p:cNvPr id="26635" name="Picture 7" descr="logo pucrs"/>
          <p:cNvPicPr>
            <a:picLocks noChangeAspect="1" noChangeArrowheads="1"/>
          </p:cNvPicPr>
          <p:nvPr/>
        </p:nvPicPr>
        <p:blipFill>
          <a:blip r:embed="rId8">
            <a:lum bright="28000" contrast="-46000"/>
          </a:blip>
          <a:srcRect/>
          <a:stretch>
            <a:fillRect/>
          </a:stretch>
        </p:blipFill>
        <p:spPr bwMode="auto">
          <a:xfrm>
            <a:off x="5181600" y="5275263"/>
            <a:ext cx="8382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6" name="Picture 5" descr="facin"/>
          <p:cNvPicPr>
            <a:picLocks noChangeAspect="1" noChangeArrowheads="1"/>
          </p:cNvPicPr>
          <p:nvPr/>
        </p:nvPicPr>
        <p:blipFill>
          <a:blip r:embed="rId9">
            <a:lum bright="28000" contrast="-52000"/>
          </a:blip>
          <a:srcRect/>
          <a:stretch>
            <a:fillRect/>
          </a:stretch>
        </p:blipFill>
        <p:spPr bwMode="auto">
          <a:xfrm>
            <a:off x="6248400" y="5260975"/>
            <a:ext cx="363538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7" name="Picture 10" descr="Layout_ISE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784975" y="5251450"/>
            <a:ext cx="1878013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Tópicos focados na leitura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2400" y="1142984"/>
            <a:ext cx="8853488" cy="5500726"/>
          </a:xfrm>
        </p:spPr>
        <p:txBody>
          <a:bodyPr/>
          <a:lstStyle/>
          <a:p>
            <a:r>
              <a:rPr lang="pt-BR" dirty="0" smtClean="0"/>
              <a:t>Preferência do uso do conhecimento no modo tácito ou explícito</a:t>
            </a:r>
          </a:p>
          <a:p>
            <a:r>
              <a:rPr lang="pt-BR" dirty="0" smtClean="0"/>
              <a:t>Uso de ferramenta para auxiliar KM</a:t>
            </a:r>
          </a:p>
          <a:p>
            <a:r>
              <a:rPr lang="pt-BR" dirty="0" smtClean="0"/>
              <a:t>Comunicação </a:t>
            </a:r>
            <a:r>
              <a:rPr lang="pt-BR" dirty="0" err="1" smtClean="0"/>
              <a:t>face-to-face</a:t>
            </a:r>
            <a:endParaRPr lang="pt-BR" dirty="0" smtClean="0"/>
          </a:p>
          <a:p>
            <a:r>
              <a:rPr lang="pt-BR" dirty="0" smtClean="0"/>
              <a:t>Documentação</a:t>
            </a:r>
          </a:p>
          <a:p>
            <a:r>
              <a:rPr lang="pt-BR" dirty="0" smtClean="0"/>
              <a:t>Fatores Sociais e Culturais</a:t>
            </a:r>
          </a:p>
          <a:p>
            <a:r>
              <a:rPr lang="pt-BR" dirty="0" smtClean="0"/>
              <a:t>Manipulação do conhecimento no modo tácito</a:t>
            </a:r>
          </a:p>
          <a:p>
            <a:r>
              <a:rPr lang="pt-BR" dirty="0" smtClean="0"/>
              <a:t>Resultados experimentados na indústria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ontent Placeholder 2"/>
          <p:cNvSpPr>
            <a:spLocks noGrp="1"/>
          </p:cNvSpPr>
          <p:nvPr>
            <p:ph idx="1"/>
          </p:nvPr>
        </p:nvSpPr>
        <p:spPr>
          <a:xfrm>
            <a:off x="152400" y="1000108"/>
            <a:ext cx="8991600" cy="5286412"/>
          </a:xfrm>
        </p:spPr>
        <p:txBody>
          <a:bodyPr/>
          <a:lstStyle/>
          <a:p>
            <a:r>
              <a:rPr lang="en-US" sz="2000" dirty="0" err="1" smtClean="0"/>
              <a:t>Alguns</a:t>
            </a:r>
            <a:r>
              <a:rPr lang="en-US" sz="2000" dirty="0" smtClean="0"/>
              <a:t> </a:t>
            </a:r>
            <a:r>
              <a:rPr lang="en-US" sz="2000" dirty="0" err="1" smtClean="0"/>
              <a:t>artigos</a:t>
            </a:r>
            <a:r>
              <a:rPr lang="en-US" sz="2000" dirty="0" smtClean="0"/>
              <a:t> </a:t>
            </a:r>
            <a:r>
              <a:rPr lang="en-US" sz="2000" dirty="0" err="1" smtClean="0"/>
              <a:t>trazem</a:t>
            </a:r>
            <a:r>
              <a:rPr lang="en-US" sz="2000" dirty="0" smtClean="0"/>
              <a:t> </a:t>
            </a:r>
            <a:r>
              <a:rPr lang="en-US" sz="2000" dirty="0" err="1" smtClean="0"/>
              <a:t>ótimas</a:t>
            </a:r>
            <a:r>
              <a:rPr lang="en-US" sz="2000" dirty="0" smtClean="0"/>
              <a:t> </a:t>
            </a:r>
            <a:r>
              <a:rPr lang="en-US" sz="2000" dirty="0" err="1" smtClean="0"/>
              <a:t>revisões</a:t>
            </a:r>
            <a:r>
              <a:rPr lang="en-US" sz="2000" dirty="0" smtClean="0"/>
              <a:t> </a:t>
            </a:r>
            <a:r>
              <a:rPr lang="en-US" sz="2000" dirty="0" err="1" smtClean="0"/>
              <a:t>bibliográficas</a:t>
            </a:r>
            <a:r>
              <a:rPr lang="en-US" sz="2000" dirty="0" smtClean="0"/>
              <a:t> e </a:t>
            </a:r>
            <a:r>
              <a:rPr lang="en-US" sz="2000" dirty="0" err="1" smtClean="0"/>
              <a:t>conceituações</a:t>
            </a:r>
            <a:r>
              <a:rPr lang="en-US" sz="2000" dirty="0" smtClean="0"/>
              <a:t> e </a:t>
            </a:r>
            <a:r>
              <a:rPr lang="en-US" sz="2000" dirty="0" smtClean="0"/>
              <a:t>Agile e </a:t>
            </a:r>
            <a:r>
              <a:rPr lang="en-US" sz="2000" dirty="0" smtClean="0"/>
              <a:t>KM (</a:t>
            </a:r>
            <a:r>
              <a:rPr lang="pt-BR" sz="2000" dirty="0" err="1" smtClean="0"/>
              <a:t>Levy</a:t>
            </a:r>
            <a:r>
              <a:rPr lang="pt-BR" sz="2000" dirty="0" smtClean="0"/>
              <a:t> </a:t>
            </a:r>
            <a:r>
              <a:rPr lang="pt-BR" sz="2000" dirty="0" smtClean="0"/>
              <a:t>&amp; </a:t>
            </a:r>
            <a:r>
              <a:rPr lang="pt-BR" sz="2000" dirty="0" err="1" smtClean="0"/>
              <a:t>Hazzan</a:t>
            </a:r>
            <a:r>
              <a:rPr lang="pt-BR" sz="2000" dirty="0" smtClean="0"/>
              <a:t>, 2009); </a:t>
            </a:r>
            <a:r>
              <a:rPr lang="pt-BR" sz="2000" dirty="0" smtClean="0"/>
              <a:t>(Ryan &amp; O'Connor, 2009). </a:t>
            </a:r>
            <a:r>
              <a:rPr lang="en-US" sz="2000" dirty="0" err="1" smtClean="0"/>
              <a:t>Destacam</a:t>
            </a:r>
            <a:r>
              <a:rPr lang="en-US" sz="2000" dirty="0" smtClean="0"/>
              <a:t> </a:t>
            </a:r>
            <a:r>
              <a:rPr lang="en-US" sz="2000" dirty="0" err="1" smtClean="0"/>
              <a:t>problemas</a:t>
            </a:r>
            <a:r>
              <a:rPr lang="en-US" sz="2000" dirty="0" smtClean="0"/>
              <a:t> </a:t>
            </a:r>
            <a:r>
              <a:rPr lang="en-US" sz="2000" dirty="0" err="1" smtClean="0"/>
              <a:t>em</a:t>
            </a:r>
            <a:r>
              <a:rPr lang="en-US" sz="2000" dirty="0" smtClean="0"/>
              <a:t> </a:t>
            </a:r>
            <a:r>
              <a:rPr lang="en-US" sz="2000" dirty="0" err="1" smtClean="0"/>
              <a:t>fazer</a:t>
            </a:r>
            <a:r>
              <a:rPr lang="en-US" sz="2000" dirty="0" smtClean="0"/>
              <a:t> </a:t>
            </a:r>
            <a:r>
              <a:rPr lang="en-US" sz="2000" dirty="0" smtClean="0"/>
              <a:t>KM; </a:t>
            </a:r>
            <a:r>
              <a:rPr lang="en-US" sz="2000" dirty="0" err="1" smtClean="0"/>
              <a:t>Destacam</a:t>
            </a:r>
            <a:r>
              <a:rPr lang="en-US" sz="2000" dirty="0" smtClean="0"/>
              <a:t> </a:t>
            </a:r>
            <a:r>
              <a:rPr lang="en-US" sz="2000" dirty="0" err="1" smtClean="0"/>
              <a:t>problemas</a:t>
            </a:r>
            <a:r>
              <a:rPr lang="en-US" sz="2000" dirty="0" smtClean="0"/>
              <a:t> </a:t>
            </a:r>
            <a:r>
              <a:rPr lang="en-US" sz="2000" dirty="0" err="1" smtClean="0"/>
              <a:t>em</a:t>
            </a:r>
            <a:r>
              <a:rPr lang="en-US" sz="2000" dirty="0" smtClean="0"/>
              <a:t> </a:t>
            </a:r>
            <a:r>
              <a:rPr lang="en-US" sz="2000" dirty="0" err="1" smtClean="0"/>
              <a:t>adotar</a:t>
            </a:r>
            <a:r>
              <a:rPr lang="en-US" sz="2000" dirty="0" smtClean="0"/>
              <a:t> </a:t>
            </a:r>
            <a:r>
              <a:rPr lang="en-US" sz="2000" dirty="0" smtClean="0"/>
              <a:t>Agile; </a:t>
            </a:r>
            <a:r>
              <a:rPr lang="en-US" sz="2000" dirty="0" err="1" smtClean="0"/>
              <a:t>Destacam</a:t>
            </a:r>
            <a:r>
              <a:rPr lang="en-US" sz="2000" dirty="0" smtClean="0"/>
              <a:t> </a:t>
            </a:r>
            <a:r>
              <a:rPr lang="en-US" sz="2000" dirty="0" err="1" smtClean="0"/>
              <a:t>problemas</a:t>
            </a:r>
            <a:r>
              <a:rPr lang="en-US" sz="2000" dirty="0" smtClean="0"/>
              <a:t> </a:t>
            </a:r>
            <a:r>
              <a:rPr lang="en-US" sz="2000" dirty="0" err="1" smtClean="0"/>
              <a:t>em</a:t>
            </a:r>
            <a:r>
              <a:rPr lang="en-US" sz="2000" dirty="0" smtClean="0"/>
              <a:t> </a:t>
            </a:r>
            <a:r>
              <a:rPr lang="en-US" sz="2000" dirty="0" err="1" smtClean="0"/>
              <a:t>adotar</a:t>
            </a:r>
            <a:r>
              <a:rPr lang="en-US" sz="2000" dirty="0" smtClean="0"/>
              <a:t> KM in Agile</a:t>
            </a:r>
          </a:p>
          <a:p>
            <a:r>
              <a:rPr lang="en-US" sz="2000" dirty="0" err="1" smtClean="0"/>
              <a:t>Uso</a:t>
            </a:r>
            <a:r>
              <a:rPr lang="en-US" sz="2000" dirty="0" smtClean="0"/>
              <a:t> de </a:t>
            </a:r>
            <a:r>
              <a:rPr lang="en-US" sz="2000" dirty="0" err="1" smtClean="0"/>
              <a:t>uma</a:t>
            </a:r>
            <a:r>
              <a:rPr lang="en-US" sz="2000" dirty="0" smtClean="0"/>
              <a:t> </a:t>
            </a:r>
            <a:r>
              <a:rPr lang="en-US" sz="2000" dirty="0" err="1" smtClean="0"/>
              <a:t>fase</a:t>
            </a:r>
            <a:r>
              <a:rPr lang="en-US" sz="2000" dirty="0" smtClean="0"/>
              <a:t> de </a:t>
            </a:r>
            <a:r>
              <a:rPr lang="en-US" sz="2000" dirty="0" err="1" smtClean="0"/>
              <a:t>criação</a:t>
            </a:r>
            <a:r>
              <a:rPr lang="en-US" sz="2000" dirty="0" smtClean="0"/>
              <a:t> de </a:t>
            </a:r>
            <a:r>
              <a:rPr lang="en-US" sz="2000" dirty="0" err="1" smtClean="0"/>
              <a:t>conhecimento</a:t>
            </a:r>
            <a:r>
              <a:rPr lang="en-US" sz="2000" dirty="0" smtClean="0"/>
              <a:t> </a:t>
            </a:r>
            <a:r>
              <a:rPr lang="en-US" sz="2000" dirty="0" err="1" smtClean="0"/>
              <a:t>em</a:t>
            </a:r>
            <a:r>
              <a:rPr lang="en-US" sz="2000" dirty="0" smtClean="0"/>
              <a:t> </a:t>
            </a:r>
            <a:r>
              <a:rPr lang="en-US" sz="2000" dirty="0" err="1" smtClean="0"/>
              <a:t>uma</a:t>
            </a:r>
            <a:r>
              <a:rPr lang="en-US" sz="2000" dirty="0" smtClean="0"/>
              <a:t> </a:t>
            </a:r>
            <a:r>
              <a:rPr lang="en-US" sz="2000" dirty="0" err="1" smtClean="0"/>
              <a:t>metodologia</a:t>
            </a:r>
            <a:r>
              <a:rPr lang="en-US" sz="2000" dirty="0" smtClean="0"/>
              <a:t> TAM (Technology Acceptance Model) </a:t>
            </a:r>
            <a:r>
              <a:rPr lang="en-US" sz="2000" dirty="0" err="1" smtClean="0"/>
              <a:t>para</a:t>
            </a:r>
            <a:r>
              <a:rPr lang="en-US" sz="2000" dirty="0" smtClean="0"/>
              <a:t> o </a:t>
            </a:r>
            <a:r>
              <a:rPr lang="en-US" sz="2000" dirty="0" err="1" smtClean="0"/>
              <a:t>uso</a:t>
            </a:r>
            <a:r>
              <a:rPr lang="en-US" sz="2000" dirty="0" smtClean="0"/>
              <a:t> </a:t>
            </a:r>
            <a:r>
              <a:rPr lang="en-US" sz="2000" dirty="0" err="1" smtClean="0"/>
              <a:t>em</a:t>
            </a:r>
            <a:r>
              <a:rPr lang="en-US" sz="2000" dirty="0" smtClean="0"/>
              <a:t> XP: (</a:t>
            </a:r>
            <a:r>
              <a:rPr lang="en-US" sz="2000" dirty="0" err="1" smtClean="0"/>
              <a:t>Bahli</a:t>
            </a:r>
            <a:r>
              <a:rPr lang="en-US" sz="2000" dirty="0" smtClean="0"/>
              <a:t> &amp; </a:t>
            </a:r>
            <a:r>
              <a:rPr lang="en-US" sz="2000" dirty="0" err="1" smtClean="0"/>
              <a:t>Zeid</a:t>
            </a:r>
            <a:r>
              <a:rPr lang="en-US" sz="2000" dirty="0" smtClean="0"/>
              <a:t>, 2005). (Chan &amp;  Thong, 2009) </a:t>
            </a:r>
            <a:r>
              <a:rPr lang="en-US" sz="2000" dirty="0" err="1" smtClean="0"/>
              <a:t>criaram</a:t>
            </a:r>
            <a:r>
              <a:rPr lang="en-US" sz="2000" dirty="0" smtClean="0"/>
              <a:t> um framework </a:t>
            </a:r>
            <a:r>
              <a:rPr lang="en-US" sz="2000" dirty="0" err="1" smtClean="0"/>
              <a:t>conceitual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TAM de </a:t>
            </a:r>
            <a:r>
              <a:rPr lang="en-US" sz="2000" dirty="0" err="1" smtClean="0"/>
              <a:t>metodologias</a:t>
            </a:r>
            <a:r>
              <a:rPr lang="en-US" sz="2000" dirty="0" smtClean="0"/>
              <a:t> </a:t>
            </a:r>
            <a:r>
              <a:rPr lang="en-US" sz="2000" dirty="0" err="1" smtClean="0"/>
              <a:t>pela</a:t>
            </a:r>
            <a:r>
              <a:rPr lang="en-US" sz="2000" dirty="0" smtClean="0"/>
              <a:t> </a:t>
            </a:r>
            <a:r>
              <a:rPr lang="en-US" sz="2000" dirty="0" err="1" smtClean="0"/>
              <a:t>perspectiva</a:t>
            </a:r>
            <a:r>
              <a:rPr lang="en-US" sz="2000" dirty="0" smtClean="0"/>
              <a:t> de KM</a:t>
            </a:r>
          </a:p>
          <a:p>
            <a:r>
              <a:rPr lang="pt-BR" sz="2000" dirty="0" smtClean="0"/>
              <a:t>Transmissão e colaboração de conhecimento tácito quando se trabalha em </a:t>
            </a:r>
            <a:r>
              <a:rPr lang="pt-BR" sz="2000" dirty="0" err="1" smtClean="0"/>
              <a:t>pair-programming</a:t>
            </a:r>
            <a:r>
              <a:rPr lang="pt-BR" sz="2000" dirty="0" smtClean="0"/>
              <a:t>: (Canfora et. al., 2005</a:t>
            </a:r>
            <a:r>
              <a:rPr lang="pt-BR" sz="2000" dirty="0" smtClean="0"/>
              <a:t>), </a:t>
            </a:r>
            <a:r>
              <a:rPr lang="en-US" sz="2000" dirty="0" smtClean="0"/>
              <a:t>(</a:t>
            </a:r>
            <a:r>
              <a:rPr lang="pt-BR" sz="2000" dirty="0" err="1" smtClean="0"/>
              <a:t>Levy</a:t>
            </a:r>
            <a:r>
              <a:rPr lang="pt-BR" sz="2000" dirty="0" smtClean="0"/>
              <a:t> &amp; </a:t>
            </a:r>
            <a:r>
              <a:rPr lang="pt-BR" sz="2000" dirty="0" err="1" smtClean="0"/>
              <a:t>Hazzan</a:t>
            </a:r>
            <a:r>
              <a:rPr lang="pt-BR" sz="2000" dirty="0" smtClean="0"/>
              <a:t>, 2009); </a:t>
            </a:r>
            <a:r>
              <a:rPr lang="pt-BR" sz="2000" dirty="0" smtClean="0"/>
              <a:t>( </a:t>
            </a:r>
            <a:r>
              <a:rPr lang="pt-BR" sz="2000" dirty="0" err="1" smtClean="0"/>
              <a:t>Loftus</a:t>
            </a:r>
            <a:r>
              <a:rPr lang="pt-BR" sz="2000" dirty="0" smtClean="0"/>
              <a:t> &amp; </a:t>
            </a:r>
            <a:r>
              <a:rPr lang="pt-BR" sz="2000" dirty="0" err="1" smtClean="0"/>
              <a:t>Ratcliffe</a:t>
            </a:r>
            <a:r>
              <a:rPr lang="pt-BR" sz="2000" dirty="0" smtClean="0"/>
              <a:t>, 2005); (</a:t>
            </a:r>
            <a:r>
              <a:rPr lang="pt-BR" sz="2000" dirty="0" err="1" smtClean="0"/>
              <a:t>Visram</a:t>
            </a:r>
            <a:r>
              <a:rPr lang="pt-BR" sz="2000" dirty="0" smtClean="0"/>
              <a:t>, 2004)</a:t>
            </a:r>
            <a:endParaRPr lang="pt-BR" sz="2000" dirty="0" smtClean="0"/>
          </a:p>
          <a:p>
            <a:r>
              <a:rPr lang="pt-BR" sz="2000" dirty="0" smtClean="0"/>
              <a:t>A construção do conhecimento tácito é afetado </a:t>
            </a:r>
            <a:r>
              <a:rPr lang="pt-BR" sz="2000" dirty="0" smtClean="0"/>
              <a:t>pelo </a:t>
            </a:r>
            <a:r>
              <a:rPr lang="pt-BR" sz="2000" dirty="0" smtClean="0"/>
              <a:t>“individual </a:t>
            </a:r>
            <a:r>
              <a:rPr lang="pt-BR" sz="2000" dirty="0" err="1" smtClean="0"/>
              <a:t>education</a:t>
            </a:r>
            <a:r>
              <a:rPr lang="pt-BR" sz="2000" dirty="0" smtClean="0"/>
              <a:t> </a:t>
            </a:r>
            <a:r>
              <a:rPr lang="pt-BR" sz="2000" dirty="0" err="1" smtClean="0"/>
              <a:t>backgorund</a:t>
            </a:r>
            <a:r>
              <a:rPr lang="pt-BR" sz="2000" dirty="0" smtClean="0"/>
              <a:t>” em termos de graduação: (Canfora et. al., 2005)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40963" name="Rectangle 1"/>
          <p:cNvSpPr>
            <a:spLocks/>
          </p:cNvSpPr>
          <p:nvPr/>
        </p:nvSpPr>
        <p:spPr bwMode="auto">
          <a:xfrm>
            <a:off x="8572500" y="6362700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40624" bIns="0"/>
          <a:lstStyle/>
          <a:p>
            <a:pPr marL="39688" algn="ctr"/>
            <a:r>
              <a:rPr lang="en-US" sz="800" b="1">
                <a:solidFill>
                  <a:srgbClr val="969696"/>
                </a:solidFill>
              </a:rPr>
              <a:t>[]</a:t>
            </a:r>
          </a:p>
        </p:txBody>
      </p:sp>
      <p:sp>
        <p:nvSpPr>
          <p:cNvPr id="40964" name="Rectangle 2"/>
          <p:cNvSpPr>
            <a:spLocks/>
          </p:cNvSpPr>
          <p:nvPr/>
        </p:nvSpPr>
        <p:spPr bwMode="auto">
          <a:xfrm>
            <a:off x="1066800" y="6438900"/>
            <a:ext cx="31369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39688" bIns="0"/>
          <a:lstStyle/>
          <a:p>
            <a:pPr marL="39688">
              <a:spcBef>
                <a:spcPts val="500"/>
              </a:spcBef>
            </a:pPr>
            <a:r>
              <a:rPr lang="en-US" sz="800" b="1">
                <a:solidFill>
                  <a:srgbClr val="969696"/>
                </a:solidFill>
              </a:rPr>
              <a:t>| Centro de Pesquisa em Engenharia de Sistemas</a:t>
            </a:r>
          </a:p>
        </p:txBody>
      </p:sp>
      <p:sp>
        <p:nvSpPr>
          <p:cNvPr id="40965" name="Line 3"/>
          <p:cNvSpPr>
            <a:spLocks noChangeShapeType="1"/>
          </p:cNvSpPr>
          <p:nvPr/>
        </p:nvSpPr>
        <p:spPr bwMode="auto">
          <a:xfrm>
            <a:off x="152400" y="990600"/>
            <a:ext cx="8839200" cy="1588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40966" name="Picture 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6362700"/>
            <a:ext cx="92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7" name="Rectangle 6"/>
          <p:cNvSpPr>
            <a:spLocks noGrp="1" noChangeArrowheads="1"/>
          </p:cNvSpPr>
          <p:nvPr>
            <p:ph type="title"/>
          </p:nvPr>
        </p:nvSpPr>
        <p:spPr/>
        <p:txBody>
          <a:bodyPr rIns="132048"/>
          <a:lstStyle/>
          <a:p>
            <a:pPr indent="0" eaLnBrk="1" hangingPunct="1"/>
            <a:r>
              <a:rPr lang="pt-BR" b="0" dirty="0" smtClean="0"/>
              <a:t>Tópicos elencados</a:t>
            </a:r>
          </a:p>
        </p:txBody>
      </p:sp>
      <p:sp>
        <p:nvSpPr>
          <p:cNvPr id="40969" name="Line 5"/>
          <p:cNvSpPr>
            <a:spLocks noChangeShapeType="1"/>
          </p:cNvSpPr>
          <p:nvPr/>
        </p:nvSpPr>
        <p:spPr bwMode="auto">
          <a:xfrm>
            <a:off x="152400" y="6286500"/>
            <a:ext cx="8839200" cy="1588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dirty="0" smtClean="0"/>
              <a:t>Tópicos elencados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2400" y="928670"/>
            <a:ext cx="8853488" cy="5929330"/>
          </a:xfrm>
        </p:spPr>
        <p:txBody>
          <a:bodyPr/>
          <a:lstStyle/>
          <a:p>
            <a:r>
              <a:rPr lang="pt-BR" sz="2000" dirty="0" smtClean="0"/>
              <a:t>Uso de Ontologias, em várias situações no processo de desenvolvimento ágil. Não especificamente associado à uma KM: (</a:t>
            </a:r>
            <a:r>
              <a:rPr lang="pt-BR" sz="2000" dirty="0" err="1" smtClean="0"/>
              <a:t>Ceravolo</a:t>
            </a:r>
            <a:r>
              <a:rPr lang="pt-BR" sz="2000" dirty="0" smtClean="0"/>
              <a:t> </a:t>
            </a:r>
            <a:r>
              <a:rPr lang="pt-BR" sz="2000" dirty="0" err="1" smtClean="0"/>
              <a:t>et</a:t>
            </a:r>
            <a:r>
              <a:rPr lang="pt-BR" sz="2000" dirty="0" smtClean="0"/>
              <a:t> </a:t>
            </a:r>
            <a:r>
              <a:rPr lang="pt-BR" sz="2000" dirty="0" err="1" smtClean="0"/>
              <a:t>al</a:t>
            </a:r>
            <a:r>
              <a:rPr lang="pt-BR" sz="2000" dirty="0" smtClean="0"/>
              <a:t>, 2003</a:t>
            </a:r>
            <a:r>
              <a:rPr lang="pt-BR" sz="2000" dirty="0" smtClean="0"/>
              <a:t>); (Salazar-Torres </a:t>
            </a:r>
            <a:r>
              <a:rPr lang="pt-BR" sz="2000" dirty="0" err="1" smtClean="0"/>
              <a:t>et</a:t>
            </a:r>
            <a:r>
              <a:rPr lang="pt-BR" sz="2000" dirty="0" smtClean="0"/>
              <a:t> </a:t>
            </a:r>
            <a:r>
              <a:rPr lang="pt-BR" sz="2000" dirty="0" err="1" smtClean="0"/>
              <a:t>al</a:t>
            </a:r>
            <a:r>
              <a:rPr lang="pt-BR" sz="2000" dirty="0" smtClean="0"/>
              <a:t>, 2008)</a:t>
            </a:r>
            <a:endParaRPr lang="en-US" sz="2000" dirty="0" smtClean="0"/>
          </a:p>
          <a:p>
            <a:r>
              <a:rPr lang="en-US" sz="2000" dirty="0" err="1" smtClean="0"/>
              <a:t>Problemas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documentação</a:t>
            </a:r>
            <a:r>
              <a:rPr lang="en-US" sz="2000" dirty="0" smtClean="0"/>
              <a:t> de </a:t>
            </a:r>
            <a:r>
              <a:rPr lang="en-US" sz="2000" dirty="0" err="1" smtClean="0"/>
              <a:t>projetos</a:t>
            </a:r>
            <a:r>
              <a:rPr lang="en-US" sz="2000" dirty="0" smtClean="0"/>
              <a:t> e </a:t>
            </a:r>
            <a:r>
              <a:rPr lang="en-US" sz="2000" dirty="0" err="1" smtClean="0"/>
              <a:t>em</a:t>
            </a:r>
            <a:r>
              <a:rPr lang="en-US" sz="2000" dirty="0" smtClean="0"/>
              <a:t> </a:t>
            </a:r>
            <a:r>
              <a:rPr lang="en-US" sz="2000" dirty="0" err="1" smtClean="0"/>
              <a:t>métodos</a:t>
            </a:r>
            <a:r>
              <a:rPr lang="en-US" sz="2000" dirty="0" smtClean="0"/>
              <a:t> </a:t>
            </a:r>
            <a:r>
              <a:rPr lang="en-US" sz="2000" dirty="0" err="1" smtClean="0"/>
              <a:t>ágeis</a:t>
            </a:r>
            <a:r>
              <a:rPr lang="en-US" sz="2000" dirty="0" smtClean="0"/>
              <a:t> </a:t>
            </a:r>
            <a:r>
              <a:rPr lang="en-US" sz="2000" dirty="0" err="1" smtClean="0"/>
              <a:t>isso</a:t>
            </a:r>
            <a:r>
              <a:rPr lang="en-US" sz="2000" dirty="0" smtClean="0"/>
              <a:t> </a:t>
            </a:r>
            <a:r>
              <a:rPr lang="en-US" sz="2000" dirty="0" err="1" smtClean="0"/>
              <a:t>tende</a:t>
            </a:r>
            <a:r>
              <a:rPr lang="en-US" sz="2000" dirty="0" smtClean="0"/>
              <a:t> a </a:t>
            </a:r>
            <a:r>
              <a:rPr lang="en-US" sz="2000" dirty="0" err="1" smtClean="0"/>
              <a:t>melhorar</a:t>
            </a:r>
            <a:r>
              <a:rPr lang="en-US" sz="2000" dirty="0" smtClean="0"/>
              <a:t>, </a:t>
            </a:r>
            <a:r>
              <a:rPr lang="en-US" sz="2000" dirty="0" err="1" smtClean="0"/>
              <a:t>mas</a:t>
            </a:r>
            <a:r>
              <a:rPr lang="en-US" sz="2000" dirty="0" smtClean="0"/>
              <a:t> </a:t>
            </a:r>
            <a:r>
              <a:rPr lang="en-US" sz="2000" dirty="0" err="1" smtClean="0"/>
              <a:t>não</a:t>
            </a:r>
            <a:r>
              <a:rPr lang="en-US" sz="2000" dirty="0" smtClean="0"/>
              <a:t> é </a:t>
            </a:r>
            <a:r>
              <a:rPr lang="en-US" sz="2000" dirty="0" err="1" smtClean="0"/>
              <a:t>resolvido</a:t>
            </a:r>
            <a:r>
              <a:rPr lang="en-US" sz="2000" dirty="0" smtClean="0"/>
              <a:t> (</a:t>
            </a:r>
            <a:r>
              <a:rPr lang="pt-BR" sz="2000" dirty="0" err="1" smtClean="0"/>
              <a:t>Holz</a:t>
            </a:r>
            <a:r>
              <a:rPr lang="pt-BR" sz="2000" dirty="0" smtClean="0"/>
              <a:t> &amp; </a:t>
            </a:r>
            <a:r>
              <a:rPr lang="pt-BR" sz="2000" dirty="0" err="1" smtClean="0"/>
              <a:t>Maurer</a:t>
            </a:r>
            <a:r>
              <a:rPr lang="pt-BR" sz="2000" dirty="0" smtClean="0"/>
              <a:t>, 2003); (</a:t>
            </a:r>
            <a:r>
              <a:rPr lang="pt-BR" sz="2000" dirty="0" err="1" smtClean="0"/>
              <a:t>Holz</a:t>
            </a:r>
            <a:r>
              <a:rPr lang="pt-BR" sz="2000" dirty="0" smtClean="0"/>
              <a:t> &amp; </a:t>
            </a:r>
            <a:r>
              <a:rPr lang="pt-BR" sz="2000" dirty="0" err="1" smtClean="0"/>
              <a:t>Schafer</a:t>
            </a:r>
            <a:r>
              <a:rPr lang="pt-BR" sz="2000" dirty="0" smtClean="0"/>
              <a:t>, 2003); (</a:t>
            </a:r>
            <a:r>
              <a:rPr lang="pt-BR" sz="2000" dirty="0" err="1" smtClean="0"/>
              <a:t>Dingsøyr</a:t>
            </a:r>
            <a:r>
              <a:rPr lang="pt-BR" sz="2000" dirty="0" smtClean="0"/>
              <a:t>  &amp; </a:t>
            </a:r>
            <a:r>
              <a:rPr lang="pt-BR" sz="2000" dirty="0" err="1" smtClean="0"/>
              <a:t>Hanssen</a:t>
            </a:r>
            <a:r>
              <a:rPr lang="pt-BR" sz="2000" dirty="0" smtClean="0"/>
              <a:t>, 2003</a:t>
            </a:r>
            <a:r>
              <a:rPr lang="pt-BR" sz="2000" dirty="0" smtClean="0"/>
              <a:t>); (</a:t>
            </a:r>
            <a:r>
              <a:rPr lang="pt-BR" sz="2000" dirty="0" err="1" smtClean="0"/>
              <a:t>Melnik</a:t>
            </a:r>
            <a:r>
              <a:rPr lang="pt-BR" sz="2000" dirty="0" smtClean="0"/>
              <a:t> &amp; </a:t>
            </a:r>
            <a:r>
              <a:rPr lang="pt-BR" sz="2000" dirty="0" err="1" smtClean="0"/>
              <a:t>Maurer</a:t>
            </a:r>
            <a:r>
              <a:rPr lang="pt-BR" sz="2000" dirty="0" smtClean="0"/>
              <a:t>, 2004)</a:t>
            </a:r>
            <a:endParaRPr lang="en-US" sz="2000" dirty="0" smtClean="0"/>
          </a:p>
          <a:p>
            <a:r>
              <a:rPr lang="en-US" sz="2000" dirty="0" err="1" smtClean="0"/>
              <a:t>Problemas</a:t>
            </a:r>
            <a:r>
              <a:rPr lang="en-US" sz="2000" dirty="0" smtClean="0"/>
              <a:t> </a:t>
            </a:r>
            <a:r>
              <a:rPr lang="en-US" sz="2000" dirty="0" err="1" smtClean="0"/>
              <a:t>em</a:t>
            </a:r>
            <a:r>
              <a:rPr lang="en-US" sz="2000" dirty="0" smtClean="0"/>
              <a:t> DSD (</a:t>
            </a:r>
            <a:r>
              <a:rPr lang="pt-BR" sz="2000" dirty="0" err="1" smtClean="0"/>
              <a:t>Holz</a:t>
            </a:r>
            <a:r>
              <a:rPr lang="pt-BR" sz="2000" dirty="0" smtClean="0"/>
              <a:t> &amp; </a:t>
            </a:r>
            <a:r>
              <a:rPr lang="pt-BR" sz="2000" dirty="0" err="1" smtClean="0"/>
              <a:t>Maurer</a:t>
            </a:r>
            <a:r>
              <a:rPr lang="pt-BR" sz="2000" dirty="0" smtClean="0"/>
              <a:t>, 2003); (</a:t>
            </a:r>
            <a:r>
              <a:rPr lang="pt-BR" sz="2000" dirty="0" err="1" smtClean="0"/>
              <a:t>Holz</a:t>
            </a:r>
            <a:r>
              <a:rPr lang="pt-BR" sz="2000" dirty="0" smtClean="0"/>
              <a:t> &amp; </a:t>
            </a:r>
            <a:r>
              <a:rPr lang="pt-BR" sz="2000" dirty="0" err="1" smtClean="0"/>
              <a:t>Schafer</a:t>
            </a:r>
            <a:r>
              <a:rPr lang="pt-BR" sz="2000" dirty="0" smtClean="0"/>
              <a:t>, 2003</a:t>
            </a:r>
            <a:r>
              <a:rPr lang="pt-BR" sz="2000" dirty="0" smtClean="0"/>
              <a:t>); (</a:t>
            </a:r>
            <a:r>
              <a:rPr lang="pt-BR" sz="2000" dirty="0" err="1" smtClean="0"/>
              <a:t>Ramesh</a:t>
            </a:r>
            <a:r>
              <a:rPr lang="pt-BR" sz="2000" dirty="0" smtClean="0"/>
              <a:t>, 2006)</a:t>
            </a:r>
            <a:endParaRPr lang="en-US" sz="2000" dirty="0" smtClean="0"/>
          </a:p>
          <a:p>
            <a:r>
              <a:rPr lang="en-US" sz="2000" dirty="0" err="1" smtClean="0"/>
              <a:t>Uso</a:t>
            </a:r>
            <a:r>
              <a:rPr lang="en-US" sz="2000" dirty="0" smtClean="0"/>
              <a:t> de </a:t>
            </a:r>
            <a:r>
              <a:rPr lang="en-US" sz="2000" dirty="0" err="1" smtClean="0"/>
              <a:t>Comunidades</a:t>
            </a:r>
            <a:r>
              <a:rPr lang="en-US" sz="2000" dirty="0" smtClean="0"/>
              <a:t> </a:t>
            </a:r>
            <a:r>
              <a:rPr lang="en-US" sz="2000" dirty="0" err="1" smtClean="0"/>
              <a:t>Práticas</a:t>
            </a:r>
            <a:r>
              <a:rPr lang="en-US" sz="2000" dirty="0" smtClean="0"/>
              <a:t>, </a:t>
            </a:r>
            <a:r>
              <a:rPr lang="en-US" sz="2000" dirty="0" err="1" smtClean="0"/>
              <a:t>virtuais</a:t>
            </a:r>
            <a:r>
              <a:rPr lang="en-US" sz="2000" dirty="0" smtClean="0"/>
              <a:t> e </a:t>
            </a:r>
            <a:r>
              <a:rPr lang="en-US" sz="2000" dirty="0" err="1" smtClean="0"/>
              <a:t>presenciais</a:t>
            </a:r>
            <a:r>
              <a:rPr lang="en-US" sz="2000" dirty="0" smtClean="0"/>
              <a:t> (</a:t>
            </a:r>
            <a:r>
              <a:rPr lang="pt-BR" sz="2000" dirty="0" err="1" smtClean="0"/>
              <a:t>Holz</a:t>
            </a:r>
            <a:r>
              <a:rPr lang="pt-BR" sz="2000" dirty="0" smtClean="0"/>
              <a:t> &amp; </a:t>
            </a:r>
            <a:r>
              <a:rPr lang="pt-BR" sz="2000" dirty="0" err="1" smtClean="0"/>
              <a:t>Maurer</a:t>
            </a:r>
            <a:r>
              <a:rPr lang="pt-BR" sz="2000" dirty="0" smtClean="0"/>
              <a:t>, 2003</a:t>
            </a:r>
            <a:r>
              <a:rPr lang="pt-BR" sz="2000" dirty="0" smtClean="0"/>
              <a:t>). Estudo da Caso da Nokia (</a:t>
            </a:r>
            <a:r>
              <a:rPr lang="pt-BR" sz="2000" dirty="0" err="1" smtClean="0"/>
              <a:t>Kahkonen</a:t>
            </a:r>
            <a:r>
              <a:rPr lang="pt-BR" sz="2000" dirty="0" smtClean="0"/>
              <a:t>, 2004), foco no compartilhamento intra-times.</a:t>
            </a:r>
            <a:endParaRPr lang="en-US" sz="2000" dirty="0" smtClean="0"/>
          </a:p>
          <a:p>
            <a:r>
              <a:rPr lang="en-US" sz="2000" dirty="0" err="1" smtClean="0"/>
              <a:t>Apresentam</a:t>
            </a:r>
            <a:r>
              <a:rPr lang="en-US" sz="2000" dirty="0" smtClean="0"/>
              <a:t> </a:t>
            </a:r>
            <a:r>
              <a:rPr lang="en-US" sz="2000" dirty="0" err="1" smtClean="0"/>
              <a:t>ferramentas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alguma</a:t>
            </a:r>
            <a:r>
              <a:rPr lang="en-US" sz="2000" dirty="0" smtClean="0"/>
              <a:t> </a:t>
            </a:r>
            <a:r>
              <a:rPr lang="en-US" sz="2000" dirty="0" err="1" smtClean="0"/>
              <a:t>fase</a:t>
            </a:r>
            <a:r>
              <a:rPr lang="en-US" sz="2000" dirty="0" smtClean="0"/>
              <a:t> da KM </a:t>
            </a:r>
            <a:r>
              <a:rPr lang="en-US" sz="2000" dirty="0" err="1" smtClean="0"/>
              <a:t>nos</a:t>
            </a:r>
            <a:r>
              <a:rPr lang="en-US" sz="2000" dirty="0" smtClean="0"/>
              <a:t> </a:t>
            </a:r>
            <a:r>
              <a:rPr lang="en-US" sz="2000" dirty="0" err="1" smtClean="0"/>
              <a:t>projetos</a:t>
            </a:r>
            <a:r>
              <a:rPr lang="en-US" sz="2000" dirty="0" smtClean="0"/>
              <a:t> </a:t>
            </a:r>
            <a:r>
              <a:rPr lang="en-US" sz="2000" dirty="0" err="1" smtClean="0"/>
              <a:t>ágeis</a:t>
            </a:r>
            <a:r>
              <a:rPr lang="en-US" sz="2000" dirty="0" smtClean="0"/>
              <a:t> (</a:t>
            </a:r>
            <a:r>
              <a:rPr lang="pt-BR" sz="2000" dirty="0" err="1" smtClean="0"/>
              <a:t>Holz</a:t>
            </a:r>
            <a:r>
              <a:rPr lang="pt-BR" sz="2000" dirty="0" smtClean="0"/>
              <a:t> &amp; </a:t>
            </a:r>
            <a:r>
              <a:rPr lang="pt-BR" sz="2000" dirty="0" err="1" smtClean="0"/>
              <a:t>Maurer</a:t>
            </a:r>
            <a:r>
              <a:rPr lang="pt-BR" sz="2000" dirty="0" smtClean="0"/>
              <a:t>, 2003); (</a:t>
            </a:r>
            <a:r>
              <a:rPr lang="pt-BR" sz="2000" dirty="0" err="1" smtClean="0"/>
              <a:t>Holz</a:t>
            </a:r>
            <a:r>
              <a:rPr lang="pt-BR" sz="2000" dirty="0" smtClean="0"/>
              <a:t> &amp; </a:t>
            </a:r>
            <a:r>
              <a:rPr lang="pt-BR" sz="2000" dirty="0" err="1" smtClean="0"/>
              <a:t>Schafer</a:t>
            </a:r>
            <a:r>
              <a:rPr lang="pt-BR" sz="2000" dirty="0" smtClean="0"/>
              <a:t>, 2003</a:t>
            </a:r>
            <a:r>
              <a:rPr lang="pt-BR" sz="2000" dirty="0" smtClean="0"/>
              <a:t>); (</a:t>
            </a:r>
            <a:r>
              <a:rPr lang="pt-BR" sz="2000" dirty="0" err="1" smtClean="0"/>
              <a:t>Kuniavsky</a:t>
            </a:r>
            <a:r>
              <a:rPr lang="pt-BR" sz="2000" dirty="0" smtClean="0"/>
              <a:t> &amp; </a:t>
            </a:r>
            <a:r>
              <a:rPr lang="pt-BR" sz="2000" dirty="0" err="1" smtClean="0"/>
              <a:t>Raghavan</a:t>
            </a:r>
            <a:r>
              <a:rPr lang="pt-BR" sz="2000" dirty="0" smtClean="0"/>
              <a:t>, 2005); </a:t>
            </a:r>
            <a:r>
              <a:rPr lang="pt-BR" sz="2000" dirty="0" smtClean="0"/>
              <a:t>(Salazar-Torres </a:t>
            </a:r>
            <a:r>
              <a:rPr lang="pt-BR" sz="2000" dirty="0" err="1" smtClean="0"/>
              <a:t>et</a:t>
            </a:r>
            <a:r>
              <a:rPr lang="pt-BR" sz="2000" dirty="0" smtClean="0"/>
              <a:t> </a:t>
            </a:r>
            <a:r>
              <a:rPr lang="pt-BR" sz="2000" dirty="0" err="1" smtClean="0"/>
              <a:t>al</a:t>
            </a:r>
            <a:r>
              <a:rPr lang="pt-BR" sz="2000" dirty="0" smtClean="0"/>
              <a:t>, 2008); (</a:t>
            </a:r>
            <a:r>
              <a:rPr lang="pt-BR" sz="2000" dirty="0" err="1" smtClean="0"/>
              <a:t>Tosic</a:t>
            </a:r>
            <a:r>
              <a:rPr lang="pt-BR" sz="2000" dirty="0" smtClean="0"/>
              <a:t> </a:t>
            </a:r>
            <a:r>
              <a:rPr lang="pt-BR" sz="2000" dirty="0" err="1" smtClean="0"/>
              <a:t>et</a:t>
            </a:r>
            <a:r>
              <a:rPr lang="pt-BR" sz="2000" dirty="0" smtClean="0"/>
              <a:t> </a:t>
            </a:r>
            <a:r>
              <a:rPr lang="pt-BR" sz="2000" dirty="0" err="1" smtClean="0"/>
              <a:t>al</a:t>
            </a:r>
            <a:r>
              <a:rPr lang="pt-BR" sz="2000" dirty="0" smtClean="0"/>
              <a:t>, 2005)</a:t>
            </a:r>
            <a:endParaRPr lang="pt-BR" sz="2000" dirty="0" smtClean="0"/>
          </a:p>
          <a:p>
            <a:r>
              <a:rPr lang="pt-BR" sz="2000" dirty="0" smtClean="0"/>
              <a:t>Problema na perda de funcionários: (</a:t>
            </a:r>
            <a:r>
              <a:rPr lang="pt-BR" sz="2000" dirty="0" err="1" smtClean="0"/>
              <a:t>Holz</a:t>
            </a:r>
            <a:r>
              <a:rPr lang="pt-BR" sz="2000" dirty="0" smtClean="0"/>
              <a:t> &amp; </a:t>
            </a:r>
            <a:r>
              <a:rPr lang="pt-BR" sz="2000" dirty="0" err="1" smtClean="0"/>
              <a:t>Schafer</a:t>
            </a:r>
            <a:r>
              <a:rPr lang="pt-BR" sz="2000" dirty="0" smtClean="0"/>
              <a:t>, 2003)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dirty="0" smtClean="0"/>
              <a:t>Tópicos elencados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2400" y="857232"/>
            <a:ext cx="8853488" cy="6000768"/>
          </a:xfrm>
        </p:spPr>
        <p:txBody>
          <a:bodyPr/>
          <a:lstStyle/>
          <a:p>
            <a:r>
              <a:rPr lang="pt-BR" sz="2000" dirty="0" smtClean="0"/>
              <a:t>Uma KM para </a:t>
            </a:r>
            <a:r>
              <a:rPr lang="pt-BR" sz="2000" dirty="0" err="1" smtClean="0"/>
              <a:t>agile</a:t>
            </a:r>
            <a:r>
              <a:rPr lang="pt-BR" sz="2000" dirty="0" smtClean="0"/>
              <a:t> de ser leve e não deve retardar os processos (</a:t>
            </a:r>
            <a:r>
              <a:rPr lang="pt-BR" sz="2000" dirty="0" err="1" smtClean="0"/>
              <a:t>Holz</a:t>
            </a:r>
            <a:r>
              <a:rPr lang="pt-BR" sz="2000" dirty="0" smtClean="0"/>
              <a:t> &amp; </a:t>
            </a:r>
            <a:r>
              <a:rPr lang="pt-BR" sz="2000" dirty="0" err="1" smtClean="0"/>
              <a:t>Schafer</a:t>
            </a:r>
            <a:r>
              <a:rPr lang="pt-BR" sz="2000" dirty="0" smtClean="0"/>
              <a:t>, 2003</a:t>
            </a:r>
            <a:r>
              <a:rPr lang="pt-BR" sz="2000" dirty="0" smtClean="0"/>
              <a:t>); </a:t>
            </a:r>
            <a:r>
              <a:rPr lang="en-US" sz="2000" dirty="0" smtClean="0"/>
              <a:t>(</a:t>
            </a:r>
            <a:r>
              <a:rPr lang="pt-BR" sz="2000" dirty="0" err="1" smtClean="0"/>
              <a:t>Levy</a:t>
            </a:r>
            <a:r>
              <a:rPr lang="pt-BR" sz="2000" dirty="0" smtClean="0"/>
              <a:t> &amp; </a:t>
            </a:r>
            <a:r>
              <a:rPr lang="pt-BR" sz="2000" dirty="0" err="1" smtClean="0"/>
              <a:t>Hazzan</a:t>
            </a:r>
            <a:r>
              <a:rPr lang="pt-BR" sz="2000" dirty="0" smtClean="0"/>
              <a:t>, 2009</a:t>
            </a:r>
            <a:r>
              <a:rPr lang="pt-BR" sz="2000" dirty="0" smtClean="0"/>
              <a:t>); </a:t>
            </a:r>
            <a:r>
              <a:rPr lang="pt-BR" sz="2000" dirty="0" smtClean="0"/>
              <a:t>(</a:t>
            </a:r>
            <a:r>
              <a:rPr lang="pt-BR" sz="2000" dirty="0" err="1" smtClean="0"/>
              <a:t>Melnik</a:t>
            </a:r>
            <a:r>
              <a:rPr lang="pt-BR" sz="2000" dirty="0" smtClean="0"/>
              <a:t> &amp; </a:t>
            </a:r>
            <a:r>
              <a:rPr lang="pt-BR" sz="2000" dirty="0" err="1" smtClean="0"/>
              <a:t>Maurer</a:t>
            </a:r>
            <a:r>
              <a:rPr lang="pt-BR" sz="2000" dirty="0" smtClean="0"/>
              <a:t>, </a:t>
            </a:r>
            <a:r>
              <a:rPr lang="pt-BR" sz="2000" dirty="0" smtClean="0"/>
              <a:t>2004); </a:t>
            </a:r>
            <a:r>
              <a:rPr lang="pt-BR" sz="2000" dirty="0" smtClean="0"/>
              <a:t>(</a:t>
            </a:r>
            <a:r>
              <a:rPr lang="pt-BR" sz="2000" dirty="0" err="1" smtClean="0"/>
              <a:t>Tosic</a:t>
            </a:r>
            <a:r>
              <a:rPr lang="pt-BR" sz="2000" dirty="0" smtClean="0"/>
              <a:t> </a:t>
            </a:r>
            <a:r>
              <a:rPr lang="pt-BR" sz="2000" dirty="0" err="1" smtClean="0"/>
              <a:t>et</a:t>
            </a:r>
            <a:r>
              <a:rPr lang="pt-BR" sz="2000" dirty="0" smtClean="0"/>
              <a:t> </a:t>
            </a:r>
            <a:r>
              <a:rPr lang="pt-BR" sz="2000" dirty="0" err="1" smtClean="0"/>
              <a:t>al</a:t>
            </a:r>
            <a:r>
              <a:rPr lang="pt-BR" sz="2000" dirty="0" smtClean="0"/>
              <a:t>, 2005)</a:t>
            </a:r>
            <a:endParaRPr lang="pt-BR" sz="2000" dirty="0" smtClean="0"/>
          </a:p>
          <a:p>
            <a:r>
              <a:rPr lang="pt-BR" sz="2000" dirty="0" err="1" smtClean="0"/>
              <a:t>Survey</a:t>
            </a:r>
            <a:r>
              <a:rPr lang="pt-BR" sz="2000" dirty="0" smtClean="0"/>
              <a:t> sobre satisfação de uso de KM em empresas </a:t>
            </a:r>
            <a:r>
              <a:rPr lang="pt-BR" sz="2000" dirty="0" err="1" smtClean="0"/>
              <a:t>Agile</a:t>
            </a:r>
            <a:r>
              <a:rPr lang="pt-BR" sz="2000" dirty="0" smtClean="0"/>
              <a:t> e Tradicionais, considerando se são pequenas, médias e grandes: (</a:t>
            </a:r>
            <a:r>
              <a:rPr lang="pt-BR" sz="2000" dirty="0" err="1" smtClean="0"/>
              <a:t>Bjørnson</a:t>
            </a:r>
            <a:r>
              <a:rPr lang="pt-BR" sz="2000" dirty="0" smtClean="0"/>
              <a:t> , </a:t>
            </a:r>
            <a:r>
              <a:rPr lang="pt-BR" sz="2000" dirty="0" err="1" smtClean="0"/>
              <a:t>Dingsøyr</a:t>
            </a:r>
            <a:r>
              <a:rPr lang="pt-BR" sz="2000" dirty="0" smtClean="0"/>
              <a:t>, 2009). Estudo comparando tradicional e </a:t>
            </a:r>
            <a:r>
              <a:rPr lang="pt-BR" sz="2000" dirty="0" err="1" smtClean="0"/>
              <a:t>agile</a:t>
            </a:r>
            <a:r>
              <a:rPr lang="pt-BR" sz="2000" dirty="0" smtClean="0"/>
              <a:t> sob foco da KM (Crawford et. al., 2008)</a:t>
            </a:r>
            <a:endParaRPr lang="en-US" sz="2000" dirty="0" smtClean="0"/>
          </a:p>
          <a:p>
            <a:r>
              <a:rPr lang="pt-BR" sz="2000" dirty="0" smtClean="0"/>
              <a:t>Efetividade </a:t>
            </a:r>
            <a:r>
              <a:rPr lang="pt-BR" sz="2000" dirty="0" smtClean="0"/>
              <a:t>na comunicação </a:t>
            </a:r>
            <a:r>
              <a:rPr lang="pt-BR" sz="2000" dirty="0" err="1" smtClean="0"/>
              <a:t>face-to-face</a:t>
            </a:r>
            <a:r>
              <a:rPr lang="pt-BR" sz="2000" dirty="0" smtClean="0"/>
              <a:t>: (Hunt </a:t>
            </a:r>
            <a:r>
              <a:rPr lang="pt-BR" sz="2000" dirty="0" err="1" smtClean="0"/>
              <a:t>et</a:t>
            </a:r>
            <a:r>
              <a:rPr lang="pt-BR" sz="2000" dirty="0" smtClean="0"/>
              <a:t> </a:t>
            </a:r>
            <a:r>
              <a:rPr lang="pt-BR" sz="2000" dirty="0" err="1" smtClean="0"/>
              <a:t>al</a:t>
            </a:r>
            <a:r>
              <a:rPr lang="pt-BR" sz="2000" dirty="0" smtClean="0"/>
              <a:t>, 2006</a:t>
            </a:r>
            <a:r>
              <a:rPr lang="pt-BR" sz="2000" dirty="0" smtClean="0"/>
              <a:t>); (</a:t>
            </a:r>
            <a:r>
              <a:rPr lang="pt-BR" sz="2000" dirty="0" err="1" smtClean="0"/>
              <a:t>Melnik</a:t>
            </a:r>
            <a:r>
              <a:rPr lang="pt-BR" sz="2000" dirty="0" smtClean="0"/>
              <a:t> &amp; </a:t>
            </a:r>
            <a:r>
              <a:rPr lang="pt-BR" sz="2000" dirty="0" err="1" smtClean="0"/>
              <a:t>Maurer</a:t>
            </a:r>
            <a:r>
              <a:rPr lang="pt-BR" sz="2000" dirty="0" smtClean="0"/>
              <a:t>, 2004); </a:t>
            </a:r>
            <a:r>
              <a:rPr lang="pt-BR" sz="2000" dirty="0" smtClean="0"/>
              <a:t>); (</a:t>
            </a:r>
            <a:r>
              <a:rPr lang="pt-BR" sz="2000" dirty="0" err="1" smtClean="0"/>
              <a:t>Ramesh</a:t>
            </a:r>
            <a:r>
              <a:rPr lang="pt-BR" sz="2000" dirty="0" smtClean="0"/>
              <a:t>, 2006</a:t>
            </a:r>
            <a:r>
              <a:rPr lang="pt-BR" sz="2000" dirty="0" smtClean="0"/>
              <a:t>); </a:t>
            </a:r>
            <a:r>
              <a:rPr lang="pt-BR" sz="2000" dirty="0" smtClean="0"/>
              <a:t>(</a:t>
            </a:r>
            <a:r>
              <a:rPr lang="pt-BR" sz="2000" dirty="0" err="1" smtClean="0"/>
              <a:t>Tosic</a:t>
            </a:r>
            <a:r>
              <a:rPr lang="pt-BR" sz="2000" dirty="0" smtClean="0"/>
              <a:t> </a:t>
            </a:r>
            <a:r>
              <a:rPr lang="pt-BR" sz="2000" dirty="0" err="1" smtClean="0"/>
              <a:t>et</a:t>
            </a:r>
            <a:r>
              <a:rPr lang="pt-BR" sz="2000" dirty="0" smtClean="0"/>
              <a:t> </a:t>
            </a:r>
            <a:r>
              <a:rPr lang="pt-BR" sz="2000" dirty="0" err="1" smtClean="0"/>
              <a:t>al</a:t>
            </a:r>
            <a:r>
              <a:rPr lang="pt-BR" sz="2000" dirty="0" smtClean="0"/>
              <a:t>, 2005)</a:t>
            </a:r>
            <a:endParaRPr lang="pt-BR" sz="2000" dirty="0" smtClean="0"/>
          </a:p>
          <a:p>
            <a:r>
              <a:rPr lang="pt-BR" sz="2000" dirty="0" smtClean="0"/>
              <a:t>Fatores humanos e sociais em </a:t>
            </a:r>
            <a:r>
              <a:rPr lang="pt-BR" sz="2000" dirty="0" err="1" smtClean="0"/>
              <a:t>sw</a:t>
            </a:r>
            <a:r>
              <a:rPr lang="pt-BR" sz="2000" dirty="0" smtClean="0"/>
              <a:t> </a:t>
            </a:r>
            <a:r>
              <a:rPr lang="pt-BR" sz="2000" dirty="0" err="1" smtClean="0"/>
              <a:t>engineering</a:t>
            </a:r>
            <a:r>
              <a:rPr lang="pt-BR" sz="2000" dirty="0" smtClean="0"/>
              <a:t>: (John, </a:t>
            </a:r>
            <a:r>
              <a:rPr lang="pt-BR" sz="2000" dirty="0" err="1" smtClean="0"/>
              <a:t>Maurer</a:t>
            </a:r>
            <a:r>
              <a:rPr lang="pt-BR" sz="2000" dirty="0" smtClean="0"/>
              <a:t> &amp; </a:t>
            </a:r>
            <a:r>
              <a:rPr lang="pt-BR" sz="2000" dirty="0" err="1" smtClean="0"/>
              <a:t>Tessem</a:t>
            </a:r>
            <a:r>
              <a:rPr lang="pt-BR" sz="2000" dirty="0" smtClean="0"/>
              <a:t>, 2005</a:t>
            </a:r>
            <a:r>
              <a:rPr lang="pt-BR" sz="2000" dirty="0" smtClean="0"/>
              <a:t>); (</a:t>
            </a:r>
            <a:r>
              <a:rPr lang="pt-BR" sz="2000" dirty="0" err="1" smtClean="0"/>
              <a:t>Kuniavsky</a:t>
            </a:r>
            <a:r>
              <a:rPr lang="pt-BR" sz="2000" dirty="0" smtClean="0"/>
              <a:t> &amp; </a:t>
            </a:r>
            <a:r>
              <a:rPr lang="pt-BR" sz="2000" dirty="0" err="1" smtClean="0"/>
              <a:t>Raghavan</a:t>
            </a:r>
            <a:r>
              <a:rPr lang="pt-BR" sz="2000" dirty="0" smtClean="0"/>
              <a:t>, 2005); </a:t>
            </a:r>
            <a:r>
              <a:rPr lang="pt-BR" sz="2000" dirty="0" smtClean="0"/>
              <a:t>(Law &amp; </a:t>
            </a:r>
            <a:r>
              <a:rPr lang="pt-BR" sz="2000" dirty="0" err="1" smtClean="0"/>
              <a:t>Charron</a:t>
            </a:r>
            <a:r>
              <a:rPr lang="pt-BR" sz="2000" dirty="0" smtClean="0"/>
              <a:t>, </a:t>
            </a:r>
            <a:r>
              <a:rPr lang="pt-BR" sz="2000" dirty="0" smtClean="0"/>
              <a:t>2005); </a:t>
            </a:r>
            <a:r>
              <a:rPr lang="en-US" sz="2000" dirty="0" smtClean="0"/>
              <a:t>(</a:t>
            </a:r>
            <a:r>
              <a:rPr lang="pt-BR" sz="2000" dirty="0" err="1" smtClean="0"/>
              <a:t>Levy</a:t>
            </a:r>
            <a:r>
              <a:rPr lang="pt-BR" sz="2000" dirty="0" smtClean="0"/>
              <a:t> &amp; </a:t>
            </a:r>
            <a:r>
              <a:rPr lang="pt-BR" sz="2000" dirty="0" err="1" smtClean="0"/>
              <a:t>Hazzan</a:t>
            </a:r>
            <a:r>
              <a:rPr lang="pt-BR" sz="2000" dirty="0" smtClean="0"/>
              <a:t>, 2009</a:t>
            </a:r>
            <a:r>
              <a:rPr lang="pt-BR" sz="2000" dirty="0" smtClean="0"/>
              <a:t>); </a:t>
            </a:r>
            <a:r>
              <a:rPr lang="pt-BR" sz="2000" dirty="0" smtClean="0"/>
              <a:t>(</a:t>
            </a:r>
            <a:r>
              <a:rPr lang="pt-BR" sz="2000" dirty="0" err="1" smtClean="0"/>
              <a:t>Visram</a:t>
            </a:r>
            <a:r>
              <a:rPr lang="pt-BR" sz="2000" dirty="0" smtClean="0"/>
              <a:t>, 2004); (</a:t>
            </a:r>
            <a:r>
              <a:rPr lang="pt-BR" sz="2000" dirty="0" err="1" smtClean="0"/>
              <a:t>Melnik</a:t>
            </a:r>
            <a:r>
              <a:rPr lang="pt-BR" sz="2000" dirty="0" smtClean="0"/>
              <a:t> &amp; </a:t>
            </a:r>
            <a:r>
              <a:rPr lang="pt-BR" sz="2000" dirty="0" err="1" smtClean="0"/>
              <a:t>Maurer</a:t>
            </a:r>
            <a:r>
              <a:rPr lang="pt-BR" sz="2000" dirty="0" smtClean="0"/>
              <a:t>, 2004</a:t>
            </a:r>
            <a:r>
              <a:rPr lang="pt-BR" sz="2000" dirty="0" smtClean="0"/>
              <a:t>); </a:t>
            </a:r>
            <a:r>
              <a:rPr lang="pt-BR" sz="2000" dirty="0" smtClean="0"/>
              <a:t>(Ryan &amp; O'Connor, 2009)</a:t>
            </a:r>
            <a:endParaRPr lang="pt-BR" sz="2000" dirty="0" smtClean="0"/>
          </a:p>
          <a:p>
            <a:r>
              <a:rPr lang="pt-BR" sz="2000" dirty="0" smtClean="0"/>
              <a:t>Conceito de artefatos de </a:t>
            </a:r>
            <a:r>
              <a:rPr lang="pt-BR" sz="2000" dirty="0" smtClean="0"/>
              <a:t>Conhecimento (</a:t>
            </a:r>
            <a:r>
              <a:rPr lang="pt-BR" sz="2000" dirty="0" err="1" smtClean="0"/>
              <a:t>Kokkoniemi</a:t>
            </a:r>
            <a:r>
              <a:rPr lang="pt-BR" sz="2000" dirty="0" smtClean="0"/>
              <a:t>, 2008</a:t>
            </a:r>
            <a:r>
              <a:rPr lang="pt-BR" sz="2000" dirty="0" smtClean="0"/>
              <a:t>) usa design </a:t>
            </a:r>
            <a:r>
              <a:rPr lang="pt-BR" sz="2000" dirty="0" err="1" smtClean="0"/>
              <a:t>patterns</a:t>
            </a:r>
            <a:r>
              <a:rPr lang="pt-BR" sz="2000" dirty="0" smtClean="0"/>
              <a:t> como exemplo de artefato de conhecimento de experiência</a:t>
            </a:r>
            <a:endParaRPr lang="pt-BR" sz="2000" dirty="0" smtClean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dirty="0" smtClean="0"/>
              <a:t>Tópicos elencados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2400" y="1000108"/>
            <a:ext cx="8853488" cy="5715040"/>
          </a:xfrm>
        </p:spPr>
        <p:txBody>
          <a:bodyPr/>
          <a:lstStyle/>
          <a:p>
            <a:r>
              <a:rPr lang="pt-BR" sz="2000" dirty="0" err="1" smtClean="0"/>
              <a:t>Experience</a:t>
            </a:r>
            <a:r>
              <a:rPr lang="pt-BR" sz="2000" dirty="0" smtClean="0"/>
              <a:t> </a:t>
            </a:r>
            <a:r>
              <a:rPr lang="pt-BR" sz="2000" dirty="0" err="1" smtClean="0"/>
              <a:t>Knowledge</a:t>
            </a:r>
            <a:r>
              <a:rPr lang="pt-BR" sz="2000" dirty="0" smtClean="0"/>
              <a:t> </a:t>
            </a:r>
            <a:r>
              <a:rPr lang="pt-BR" sz="2000" dirty="0" smtClean="0"/>
              <a:t>(</a:t>
            </a:r>
            <a:r>
              <a:rPr lang="pt-BR" sz="2000" dirty="0" err="1" smtClean="0"/>
              <a:t>Kokkoniemi</a:t>
            </a:r>
            <a:r>
              <a:rPr lang="pt-BR" sz="2000" dirty="0" smtClean="0"/>
              <a:t>, 2008) </a:t>
            </a:r>
            <a:endParaRPr lang="pt-BR" sz="2000" dirty="0" smtClean="0"/>
          </a:p>
          <a:p>
            <a:r>
              <a:rPr lang="pt-BR" sz="2000" dirty="0" err="1" smtClean="0"/>
              <a:t>Linkar</a:t>
            </a:r>
            <a:r>
              <a:rPr lang="pt-BR" sz="2000" dirty="0" smtClean="0"/>
              <a:t> artefatos com pontos do processo de desenvolvimento </a:t>
            </a:r>
            <a:r>
              <a:rPr lang="pt-BR" sz="2000" dirty="0" smtClean="0"/>
              <a:t>(</a:t>
            </a:r>
            <a:r>
              <a:rPr lang="pt-BR" sz="2000" dirty="0" err="1" smtClean="0"/>
              <a:t>Kokkoniemi</a:t>
            </a:r>
            <a:r>
              <a:rPr lang="pt-BR" sz="2000" dirty="0" smtClean="0"/>
              <a:t>, 2008); </a:t>
            </a:r>
            <a:r>
              <a:rPr lang="pt-BR" sz="2000" dirty="0" smtClean="0"/>
              <a:t>(Salazar-Torres </a:t>
            </a:r>
            <a:r>
              <a:rPr lang="pt-BR" sz="2000" dirty="0" err="1" smtClean="0"/>
              <a:t>et</a:t>
            </a:r>
            <a:r>
              <a:rPr lang="pt-BR" sz="2000" dirty="0" smtClean="0"/>
              <a:t> </a:t>
            </a:r>
            <a:r>
              <a:rPr lang="pt-BR" sz="2000" dirty="0" err="1" smtClean="0"/>
              <a:t>al</a:t>
            </a:r>
            <a:r>
              <a:rPr lang="pt-BR" sz="2000" dirty="0" smtClean="0"/>
              <a:t>, 2008)</a:t>
            </a:r>
          </a:p>
          <a:p>
            <a:r>
              <a:rPr lang="pt-BR" sz="2000" dirty="0" smtClean="0"/>
              <a:t>Revisão sistemática </a:t>
            </a:r>
            <a:endParaRPr lang="pt-BR" sz="2000" dirty="0" smtClean="0"/>
          </a:p>
          <a:p>
            <a:r>
              <a:rPr lang="pt-BR" sz="2000" dirty="0" smtClean="0"/>
              <a:t>Práticas Ágeis por si só já melhoram a KM </a:t>
            </a:r>
            <a:r>
              <a:rPr lang="en-US" sz="2000" dirty="0" smtClean="0"/>
              <a:t>(</a:t>
            </a:r>
            <a:r>
              <a:rPr lang="pt-BR" sz="2000" dirty="0" err="1" smtClean="0"/>
              <a:t>Levy</a:t>
            </a:r>
            <a:r>
              <a:rPr lang="pt-BR" sz="2000" dirty="0" smtClean="0"/>
              <a:t> &amp; </a:t>
            </a:r>
            <a:r>
              <a:rPr lang="pt-BR" sz="2000" dirty="0" err="1" smtClean="0"/>
              <a:t>Hazzan</a:t>
            </a:r>
            <a:r>
              <a:rPr lang="pt-BR" sz="2000" dirty="0" smtClean="0"/>
              <a:t>, 2009</a:t>
            </a:r>
            <a:r>
              <a:rPr lang="pt-BR" sz="2000" dirty="0" smtClean="0"/>
              <a:t>); </a:t>
            </a:r>
            <a:r>
              <a:rPr lang="pt-BR" sz="2000" dirty="0" smtClean="0"/>
              <a:t>(</a:t>
            </a:r>
            <a:r>
              <a:rPr lang="pt-BR" sz="2000" dirty="0" err="1" smtClean="0"/>
              <a:t>Melnik</a:t>
            </a:r>
            <a:r>
              <a:rPr lang="pt-BR" sz="2000" dirty="0" smtClean="0"/>
              <a:t> &amp; </a:t>
            </a:r>
            <a:r>
              <a:rPr lang="pt-BR" sz="2000" dirty="0" err="1" smtClean="0"/>
              <a:t>Maurer</a:t>
            </a:r>
            <a:r>
              <a:rPr lang="pt-BR" sz="2000" dirty="0" smtClean="0"/>
              <a:t>, 2004)</a:t>
            </a:r>
            <a:endParaRPr lang="pt-BR" sz="2000" dirty="0" smtClean="0"/>
          </a:p>
          <a:p>
            <a:r>
              <a:rPr lang="pt-BR" sz="2000" dirty="0" smtClean="0"/>
              <a:t>Uso de um framework baseado em uma teoria de KM ( </a:t>
            </a:r>
            <a:r>
              <a:rPr lang="pt-BR" sz="2000" dirty="0" err="1" smtClean="0"/>
              <a:t>nonaka</a:t>
            </a:r>
            <a:r>
              <a:rPr lang="pt-BR" sz="2000" dirty="0" smtClean="0"/>
              <a:t>, entre outros) para gerenciar o conhecimento em XP (</a:t>
            </a:r>
            <a:r>
              <a:rPr lang="pt-BR" sz="2000" dirty="0" err="1" smtClean="0"/>
              <a:t>Kahkonen</a:t>
            </a:r>
            <a:r>
              <a:rPr lang="pt-BR" sz="2000" dirty="0" smtClean="0"/>
              <a:t> &amp;</a:t>
            </a:r>
            <a:r>
              <a:rPr lang="pt-BR" sz="2000" dirty="0" err="1" smtClean="0"/>
              <a:t>Abrahamsson</a:t>
            </a:r>
            <a:r>
              <a:rPr lang="pt-BR" sz="2000" dirty="0" smtClean="0"/>
              <a:t>, 2003). Case </a:t>
            </a:r>
            <a:r>
              <a:rPr lang="pt-BR" sz="2000" dirty="0" err="1" smtClean="0"/>
              <a:t>study</a:t>
            </a:r>
            <a:r>
              <a:rPr lang="pt-BR" sz="2000" dirty="0" smtClean="0"/>
              <a:t> na </a:t>
            </a:r>
            <a:r>
              <a:rPr lang="pt-BR" sz="2000" dirty="0" err="1" smtClean="0"/>
              <a:t>Oxygen</a:t>
            </a:r>
            <a:r>
              <a:rPr lang="pt-BR" sz="2000" dirty="0" smtClean="0"/>
              <a:t> (Ken &amp; </a:t>
            </a:r>
            <a:r>
              <a:rPr lang="pt-BR" sz="2000" dirty="0" err="1" smtClean="0"/>
              <a:t>Ilio</a:t>
            </a:r>
            <a:r>
              <a:rPr lang="pt-BR" sz="2000" dirty="0" smtClean="0"/>
              <a:t>, 2007). Associa de as fases de </a:t>
            </a:r>
            <a:r>
              <a:rPr lang="pt-BR" sz="2000" dirty="0" err="1" smtClean="0"/>
              <a:t>N&amp;T</a:t>
            </a:r>
            <a:r>
              <a:rPr lang="pt-BR" sz="2000" dirty="0" smtClean="0"/>
              <a:t> com </a:t>
            </a:r>
            <a:r>
              <a:rPr lang="pt-BR" sz="2000" dirty="0" err="1" smtClean="0"/>
              <a:t>Experiende</a:t>
            </a:r>
            <a:r>
              <a:rPr lang="pt-BR" sz="2000" dirty="0" smtClean="0"/>
              <a:t> </a:t>
            </a:r>
            <a:r>
              <a:rPr lang="pt-BR" sz="2000" dirty="0" err="1" smtClean="0"/>
              <a:t>Knowledge</a:t>
            </a:r>
            <a:r>
              <a:rPr lang="pt-BR" sz="2000" dirty="0" smtClean="0"/>
              <a:t> (</a:t>
            </a:r>
            <a:r>
              <a:rPr lang="pt-BR" sz="2000" dirty="0" err="1" smtClean="0"/>
              <a:t>Kokkoniemi</a:t>
            </a:r>
            <a:r>
              <a:rPr lang="pt-BR" sz="2000" dirty="0" smtClean="0"/>
              <a:t>, 2008</a:t>
            </a:r>
            <a:r>
              <a:rPr lang="pt-BR" sz="2000" dirty="0" smtClean="0"/>
              <a:t>); </a:t>
            </a:r>
            <a:r>
              <a:rPr lang="pt-BR" sz="2000" dirty="0" smtClean="0"/>
              <a:t>(Ryan &amp; O'Connor, 2009)</a:t>
            </a:r>
            <a:r>
              <a:rPr lang="pt-BR" sz="2000" dirty="0" smtClean="0"/>
              <a:t> </a:t>
            </a:r>
            <a:endParaRPr lang="pt-BR" sz="2000" dirty="0" smtClean="0"/>
          </a:p>
          <a:p>
            <a:r>
              <a:rPr lang="pt-BR" sz="2000" dirty="0" smtClean="0"/>
              <a:t>Conceitos de </a:t>
            </a:r>
            <a:r>
              <a:rPr lang="pt-BR" sz="2000" dirty="0" err="1" smtClean="0"/>
              <a:t>Knowledge-as-object</a:t>
            </a:r>
            <a:r>
              <a:rPr lang="pt-BR" sz="2000" dirty="0" smtClean="0"/>
              <a:t> e </a:t>
            </a:r>
            <a:r>
              <a:rPr lang="pt-BR" sz="2000" dirty="0" err="1" smtClean="0"/>
              <a:t>knowledge</a:t>
            </a:r>
            <a:r>
              <a:rPr lang="pt-BR" sz="2000" dirty="0" smtClean="0"/>
              <a:t> -</a:t>
            </a:r>
            <a:r>
              <a:rPr lang="pt-BR" sz="2000" dirty="0" err="1" smtClean="0"/>
              <a:t>as-relationship</a:t>
            </a:r>
            <a:r>
              <a:rPr lang="pt-BR" sz="2000" dirty="0" smtClean="0"/>
              <a:t> </a:t>
            </a:r>
            <a:r>
              <a:rPr lang="pt-BR" sz="2000" dirty="0" smtClean="0"/>
              <a:t>(</a:t>
            </a:r>
            <a:r>
              <a:rPr lang="pt-BR" sz="2000" dirty="0" err="1" smtClean="0"/>
              <a:t>Melnik</a:t>
            </a:r>
            <a:r>
              <a:rPr lang="pt-BR" sz="2000" dirty="0" smtClean="0"/>
              <a:t> &amp; </a:t>
            </a:r>
            <a:r>
              <a:rPr lang="pt-BR" sz="2000" dirty="0" err="1" smtClean="0"/>
              <a:t>Maurer</a:t>
            </a:r>
            <a:r>
              <a:rPr lang="pt-BR" sz="2000" dirty="0" smtClean="0"/>
              <a:t>, 2004)</a:t>
            </a:r>
            <a:r>
              <a:rPr lang="pt-BR" sz="2000" dirty="0" smtClean="0"/>
              <a:t> </a:t>
            </a:r>
            <a:endParaRPr lang="pt-BR" sz="2000" dirty="0" smtClean="0"/>
          </a:p>
          <a:p>
            <a:r>
              <a:rPr lang="pt-BR" sz="2000" dirty="0" smtClean="0"/>
              <a:t>Diferencia conhecimento tácito, explícito e implícito </a:t>
            </a:r>
            <a:r>
              <a:rPr lang="pt-BR" sz="2000" dirty="0" smtClean="0"/>
              <a:t>(Ryan &amp; O'Connor, 2009)</a:t>
            </a:r>
          </a:p>
          <a:p>
            <a:endParaRPr lang="pt-BR" sz="2000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152400" y="214290"/>
          <a:ext cx="8853489" cy="6492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062542"/>
                <a:gridCol w="857256"/>
                <a:gridCol w="2933691"/>
              </a:tblGrid>
              <a:tr h="364334">
                <a:tc>
                  <a:txBody>
                    <a:bodyPr/>
                    <a:lstStyle/>
                    <a:p>
                      <a:r>
                        <a:rPr lang="pt-BR" dirty="0" smtClean="0"/>
                        <a:t>Tópicos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Qtde</a:t>
                      </a:r>
                      <a:r>
                        <a:rPr lang="pt-BR" dirty="0" smtClean="0"/>
                        <a:t>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Referências</a:t>
                      </a:r>
                      <a:endParaRPr lang="pt-BR" sz="1200" dirty="0"/>
                    </a:p>
                  </a:txBody>
                  <a:tcPr/>
                </a:tc>
              </a:tr>
              <a:tr h="36433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Ótimas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revisões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bibliográficas</a:t>
                      </a:r>
                      <a:r>
                        <a:rPr lang="en-US" sz="1800" dirty="0" smtClean="0"/>
                        <a:t> e </a:t>
                      </a:r>
                      <a:r>
                        <a:rPr lang="en-US" sz="1800" dirty="0" err="1" smtClean="0"/>
                        <a:t>conceituações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sobre</a:t>
                      </a:r>
                      <a:r>
                        <a:rPr lang="en-US" sz="1800" dirty="0" smtClean="0"/>
                        <a:t> KM </a:t>
                      </a:r>
                      <a:r>
                        <a:rPr lang="en-US" sz="1800" dirty="0" err="1" smtClean="0"/>
                        <a:t>em</a:t>
                      </a:r>
                      <a:r>
                        <a:rPr lang="en-US" sz="1800" dirty="0" smtClean="0"/>
                        <a:t> Agile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(</a:t>
                      </a:r>
                      <a:r>
                        <a:rPr lang="pt-BR" sz="1200" dirty="0" err="1" smtClean="0"/>
                        <a:t>Levy</a:t>
                      </a:r>
                      <a:r>
                        <a:rPr lang="pt-BR" sz="1200" dirty="0" smtClean="0"/>
                        <a:t> &amp; </a:t>
                      </a:r>
                      <a:r>
                        <a:rPr lang="pt-BR" sz="1200" dirty="0" err="1" smtClean="0"/>
                        <a:t>Hazzan</a:t>
                      </a:r>
                      <a:r>
                        <a:rPr lang="pt-BR" sz="1200" dirty="0" smtClean="0"/>
                        <a:t>, 2009)</a:t>
                      </a:r>
                    </a:p>
                    <a:p>
                      <a:r>
                        <a:rPr lang="pt-BR" sz="1200" dirty="0" smtClean="0"/>
                        <a:t>(Ryan &amp; O'Connor, 2009)</a:t>
                      </a:r>
                      <a:endParaRPr lang="pt-BR" sz="1200" dirty="0"/>
                    </a:p>
                  </a:txBody>
                  <a:tcPr/>
                </a:tc>
              </a:tr>
              <a:tr h="36433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TAM (Technology Acceptance Model) </a:t>
                      </a:r>
                      <a:r>
                        <a:rPr lang="en-US" sz="1800" dirty="0" err="1" smtClean="0"/>
                        <a:t>para</a:t>
                      </a:r>
                      <a:r>
                        <a:rPr lang="en-US" sz="1800" dirty="0" smtClean="0"/>
                        <a:t> o </a:t>
                      </a:r>
                      <a:r>
                        <a:rPr lang="en-US" sz="1800" dirty="0" err="1" smtClean="0"/>
                        <a:t>uso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em</a:t>
                      </a:r>
                      <a:r>
                        <a:rPr lang="en-US" sz="1800" dirty="0" smtClean="0"/>
                        <a:t> Agile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(</a:t>
                      </a:r>
                      <a:r>
                        <a:rPr lang="en-US" sz="1200" dirty="0" err="1" smtClean="0"/>
                        <a:t>Bahli</a:t>
                      </a:r>
                      <a:r>
                        <a:rPr lang="en-US" sz="1200" dirty="0" smtClean="0"/>
                        <a:t> &amp; </a:t>
                      </a:r>
                      <a:r>
                        <a:rPr lang="en-US" sz="1200" dirty="0" err="1" smtClean="0"/>
                        <a:t>Zeid</a:t>
                      </a:r>
                      <a:r>
                        <a:rPr lang="en-US" sz="1200" dirty="0" smtClean="0"/>
                        <a:t>, 2005)</a:t>
                      </a:r>
                    </a:p>
                    <a:p>
                      <a:r>
                        <a:rPr lang="en-US" sz="1200" dirty="0" smtClean="0"/>
                        <a:t>(Chan &amp;  Thong, 2009)</a:t>
                      </a:r>
                      <a:endParaRPr lang="pt-BR" sz="1200" dirty="0"/>
                    </a:p>
                  </a:txBody>
                  <a:tcPr/>
                </a:tc>
              </a:tr>
              <a:tr h="364334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Transmissão e colaboração de conhecimento tácito (por exemplo, </a:t>
                      </a:r>
                      <a:r>
                        <a:rPr lang="pt-BR" sz="1800" dirty="0" err="1" smtClean="0"/>
                        <a:t>pair-programming</a:t>
                      </a:r>
                      <a:r>
                        <a:rPr lang="pt-BR" sz="1800" dirty="0" smtClean="0"/>
                        <a:t>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(Canfora et. al., 2005), </a:t>
                      </a:r>
                      <a:r>
                        <a:rPr lang="en-US" sz="1200" dirty="0" smtClean="0"/>
                        <a:t>(</a:t>
                      </a:r>
                      <a:r>
                        <a:rPr lang="pt-BR" sz="1200" dirty="0" err="1" smtClean="0"/>
                        <a:t>Levy</a:t>
                      </a:r>
                      <a:r>
                        <a:rPr lang="pt-BR" sz="1200" dirty="0" smtClean="0"/>
                        <a:t> &amp; </a:t>
                      </a:r>
                      <a:r>
                        <a:rPr lang="pt-BR" sz="1200" dirty="0" err="1" smtClean="0"/>
                        <a:t>Hazzan</a:t>
                      </a:r>
                      <a:r>
                        <a:rPr lang="pt-BR" sz="1200" dirty="0" smtClean="0"/>
                        <a:t>, 2009); (</a:t>
                      </a:r>
                      <a:r>
                        <a:rPr lang="pt-BR" sz="1200" dirty="0" err="1" smtClean="0"/>
                        <a:t>Loftus</a:t>
                      </a:r>
                      <a:r>
                        <a:rPr lang="pt-BR" sz="1200" dirty="0" smtClean="0"/>
                        <a:t> &amp; </a:t>
                      </a:r>
                      <a:r>
                        <a:rPr lang="pt-BR" sz="1200" dirty="0" err="1" smtClean="0"/>
                        <a:t>Ratcliffe</a:t>
                      </a:r>
                      <a:r>
                        <a:rPr lang="pt-BR" sz="1200" dirty="0" smtClean="0"/>
                        <a:t>, 2005); (</a:t>
                      </a:r>
                      <a:r>
                        <a:rPr lang="pt-BR" sz="1200" dirty="0" err="1" smtClean="0"/>
                        <a:t>Visram</a:t>
                      </a:r>
                      <a:r>
                        <a:rPr lang="pt-BR" sz="1200" dirty="0" smtClean="0"/>
                        <a:t>, 2004)</a:t>
                      </a:r>
                      <a:endParaRPr lang="pt-BR" sz="1200" dirty="0"/>
                    </a:p>
                  </a:txBody>
                  <a:tcPr/>
                </a:tc>
              </a:tr>
              <a:tr h="36433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Influência</a:t>
                      </a:r>
                      <a:r>
                        <a:rPr lang="pt-BR" sz="1800" baseline="0" dirty="0" smtClean="0"/>
                        <a:t> do </a:t>
                      </a:r>
                      <a:r>
                        <a:rPr lang="pt-BR" sz="1800" dirty="0" smtClean="0"/>
                        <a:t>“individual </a:t>
                      </a:r>
                      <a:r>
                        <a:rPr lang="pt-BR" sz="1800" dirty="0" err="1" smtClean="0"/>
                        <a:t>education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backgorund</a:t>
                      </a:r>
                      <a:r>
                        <a:rPr lang="pt-BR" sz="1800" dirty="0" smtClean="0"/>
                        <a:t>” em termos de graduação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(Canfora et. al., 2005)</a:t>
                      </a:r>
                      <a:endParaRPr lang="pt-BR" sz="1200" dirty="0"/>
                    </a:p>
                  </a:txBody>
                  <a:tcPr/>
                </a:tc>
              </a:tr>
              <a:tr h="364334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Uso de Ontologias, em várias situações no processo de desenvolvimento ágil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(</a:t>
                      </a:r>
                      <a:r>
                        <a:rPr lang="pt-BR" sz="1200" dirty="0" err="1" smtClean="0"/>
                        <a:t>Ceravolo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et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al</a:t>
                      </a:r>
                      <a:r>
                        <a:rPr lang="pt-BR" sz="1200" dirty="0" smtClean="0"/>
                        <a:t>, 2003); (Salazar-Torres </a:t>
                      </a:r>
                      <a:r>
                        <a:rPr lang="pt-BR" sz="1200" dirty="0" err="1" smtClean="0"/>
                        <a:t>et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al</a:t>
                      </a:r>
                      <a:r>
                        <a:rPr lang="pt-BR" sz="1200" dirty="0" smtClean="0"/>
                        <a:t>, 2008)</a:t>
                      </a:r>
                      <a:endParaRPr lang="pt-BR" sz="1200" dirty="0"/>
                    </a:p>
                  </a:txBody>
                  <a:tcPr/>
                </a:tc>
              </a:tr>
              <a:tr h="364334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Problemas</a:t>
                      </a:r>
                      <a:r>
                        <a:rPr lang="en-US" sz="1800" dirty="0" smtClean="0"/>
                        <a:t> e </a:t>
                      </a:r>
                      <a:r>
                        <a:rPr lang="en-US" sz="1800" dirty="0" err="1" smtClean="0"/>
                        <a:t>aspectos</a:t>
                      </a:r>
                      <a:r>
                        <a:rPr lang="en-US" sz="1800" dirty="0" smtClean="0"/>
                        <a:t> da </a:t>
                      </a:r>
                      <a:r>
                        <a:rPr lang="en-US" sz="1800" dirty="0" err="1" smtClean="0"/>
                        <a:t>documentação</a:t>
                      </a:r>
                      <a:r>
                        <a:rPr lang="en-US" sz="1800" dirty="0" smtClean="0"/>
                        <a:t> de </a:t>
                      </a:r>
                      <a:r>
                        <a:rPr lang="en-US" sz="1800" dirty="0" err="1" smtClean="0"/>
                        <a:t>projetos</a:t>
                      </a:r>
                      <a:r>
                        <a:rPr lang="en-US" sz="1800" dirty="0" smtClean="0"/>
                        <a:t> e </a:t>
                      </a:r>
                      <a:r>
                        <a:rPr lang="en-US" sz="1800" dirty="0" err="1" smtClean="0"/>
                        <a:t>em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métodos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ágeis</a:t>
                      </a:r>
                      <a:r>
                        <a:rPr lang="en-US" sz="1800" dirty="0" smtClean="0"/>
                        <a:t>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(</a:t>
                      </a:r>
                      <a:r>
                        <a:rPr lang="pt-BR" sz="1200" dirty="0" err="1" smtClean="0"/>
                        <a:t>Holz</a:t>
                      </a:r>
                      <a:r>
                        <a:rPr lang="pt-BR" sz="1200" dirty="0" smtClean="0"/>
                        <a:t> &amp; </a:t>
                      </a:r>
                      <a:r>
                        <a:rPr lang="pt-BR" sz="1200" dirty="0" err="1" smtClean="0"/>
                        <a:t>Maurer</a:t>
                      </a:r>
                      <a:r>
                        <a:rPr lang="pt-BR" sz="1200" dirty="0" smtClean="0"/>
                        <a:t>, 2003); (</a:t>
                      </a:r>
                      <a:r>
                        <a:rPr lang="pt-BR" sz="1200" dirty="0" err="1" smtClean="0"/>
                        <a:t>Holz</a:t>
                      </a:r>
                      <a:r>
                        <a:rPr lang="pt-BR" sz="1200" dirty="0" smtClean="0"/>
                        <a:t> &amp; </a:t>
                      </a:r>
                      <a:r>
                        <a:rPr lang="pt-BR" sz="1200" dirty="0" err="1" smtClean="0"/>
                        <a:t>Schafer</a:t>
                      </a:r>
                      <a:r>
                        <a:rPr lang="pt-BR" sz="1200" dirty="0" smtClean="0"/>
                        <a:t>, 2003); (</a:t>
                      </a:r>
                      <a:r>
                        <a:rPr lang="pt-BR" sz="1200" dirty="0" err="1" smtClean="0"/>
                        <a:t>Dingsøyr</a:t>
                      </a:r>
                      <a:r>
                        <a:rPr lang="pt-BR" sz="1200" dirty="0" smtClean="0"/>
                        <a:t>  &amp; </a:t>
                      </a:r>
                      <a:r>
                        <a:rPr lang="pt-BR" sz="1200" dirty="0" err="1" smtClean="0"/>
                        <a:t>Hanssen</a:t>
                      </a:r>
                      <a:r>
                        <a:rPr lang="pt-BR" sz="1200" dirty="0" smtClean="0"/>
                        <a:t>, 2003); (</a:t>
                      </a:r>
                      <a:r>
                        <a:rPr lang="pt-BR" sz="1200" dirty="0" err="1" smtClean="0"/>
                        <a:t>Melnik</a:t>
                      </a:r>
                      <a:r>
                        <a:rPr lang="pt-BR" sz="1200" dirty="0" smtClean="0"/>
                        <a:t> &amp; </a:t>
                      </a:r>
                      <a:r>
                        <a:rPr lang="pt-BR" sz="1200" dirty="0" err="1" smtClean="0"/>
                        <a:t>Maurer</a:t>
                      </a:r>
                      <a:r>
                        <a:rPr lang="pt-BR" sz="1200" dirty="0" smtClean="0"/>
                        <a:t>, 2004)</a:t>
                      </a:r>
                      <a:endParaRPr lang="pt-BR" sz="1200" dirty="0"/>
                    </a:p>
                  </a:txBody>
                  <a:tcPr/>
                </a:tc>
              </a:tr>
              <a:tr h="364334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Uso</a:t>
                      </a:r>
                      <a:r>
                        <a:rPr lang="en-US" sz="1800" dirty="0" smtClean="0"/>
                        <a:t> de </a:t>
                      </a:r>
                      <a:r>
                        <a:rPr lang="en-US" sz="1800" dirty="0" err="1" smtClean="0"/>
                        <a:t>Comunidades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Práticas</a:t>
                      </a:r>
                      <a:r>
                        <a:rPr lang="en-US" sz="1800" dirty="0" smtClean="0"/>
                        <a:t>, </a:t>
                      </a:r>
                      <a:r>
                        <a:rPr lang="en-US" sz="1800" dirty="0" err="1" smtClean="0"/>
                        <a:t>virtuais</a:t>
                      </a:r>
                      <a:r>
                        <a:rPr lang="en-US" sz="1800" dirty="0" smtClean="0"/>
                        <a:t> e </a:t>
                      </a:r>
                      <a:r>
                        <a:rPr lang="en-US" sz="1800" dirty="0" err="1" smtClean="0"/>
                        <a:t>presenciais</a:t>
                      </a:r>
                      <a:r>
                        <a:rPr lang="en-US" sz="1800" dirty="0" smtClean="0"/>
                        <a:t>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(</a:t>
                      </a:r>
                      <a:r>
                        <a:rPr lang="pt-BR" sz="1200" dirty="0" err="1" smtClean="0"/>
                        <a:t>Holz</a:t>
                      </a:r>
                      <a:r>
                        <a:rPr lang="pt-BR" sz="1200" dirty="0" smtClean="0"/>
                        <a:t> &amp; </a:t>
                      </a:r>
                      <a:r>
                        <a:rPr lang="pt-BR" sz="1200" dirty="0" err="1" smtClean="0"/>
                        <a:t>Maurer</a:t>
                      </a:r>
                      <a:r>
                        <a:rPr lang="pt-BR" sz="1200" dirty="0" smtClean="0"/>
                        <a:t>, 2003)</a:t>
                      </a:r>
                    </a:p>
                    <a:p>
                      <a:r>
                        <a:rPr lang="pt-BR" sz="1200" dirty="0" smtClean="0"/>
                        <a:t>(</a:t>
                      </a:r>
                      <a:r>
                        <a:rPr lang="pt-BR" sz="1200" dirty="0" err="1" smtClean="0"/>
                        <a:t>Kahkonen</a:t>
                      </a:r>
                      <a:r>
                        <a:rPr lang="pt-BR" sz="1200" dirty="0" smtClean="0"/>
                        <a:t>, 2004)</a:t>
                      </a:r>
                      <a:endParaRPr lang="pt-BR" sz="1200" dirty="0"/>
                    </a:p>
                  </a:txBody>
                  <a:tcPr/>
                </a:tc>
              </a:tr>
              <a:tr h="36433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Apresentam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ferramentas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para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alguma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fase</a:t>
                      </a:r>
                      <a:r>
                        <a:rPr lang="en-US" sz="1800" dirty="0" smtClean="0"/>
                        <a:t> da KM </a:t>
                      </a:r>
                      <a:r>
                        <a:rPr lang="en-US" sz="1800" dirty="0" err="1" smtClean="0"/>
                        <a:t>nos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projetos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ágeis</a:t>
                      </a:r>
                      <a:endParaRPr lang="pt-BR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(</a:t>
                      </a:r>
                      <a:r>
                        <a:rPr lang="pt-BR" sz="1200" dirty="0" err="1" smtClean="0"/>
                        <a:t>Holz</a:t>
                      </a:r>
                      <a:r>
                        <a:rPr lang="pt-BR" sz="1200" dirty="0" smtClean="0"/>
                        <a:t> &amp; </a:t>
                      </a:r>
                      <a:r>
                        <a:rPr lang="pt-BR" sz="1200" dirty="0" err="1" smtClean="0"/>
                        <a:t>Maurer</a:t>
                      </a:r>
                      <a:r>
                        <a:rPr lang="pt-BR" sz="1200" dirty="0" smtClean="0"/>
                        <a:t>, 2003); (</a:t>
                      </a:r>
                      <a:r>
                        <a:rPr lang="pt-BR" sz="1200" dirty="0" err="1" smtClean="0"/>
                        <a:t>Holz</a:t>
                      </a:r>
                      <a:r>
                        <a:rPr lang="pt-BR" sz="1200" dirty="0" smtClean="0"/>
                        <a:t> &amp; </a:t>
                      </a:r>
                      <a:r>
                        <a:rPr lang="pt-BR" sz="1200" dirty="0" err="1" smtClean="0"/>
                        <a:t>Schafer</a:t>
                      </a:r>
                      <a:r>
                        <a:rPr lang="pt-BR" sz="1200" dirty="0" smtClean="0"/>
                        <a:t>, 2003); (</a:t>
                      </a:r>
                      <a:r>
                        <a:rPr lang="pt-BR" sz="1200" dirty="0" err="1" smtClean="0"/>
                        <a:t>Kuniavsky</a:t>
                      </a:r>
                      <a:r>
                        <a:rPr lang="pt-BR" sz="1200" dirty="0" smtClean="0"/>
                        <a:t> &amp; </a:t>
                      </a:r>
                      <a:r>
                        <a:rPr lang="pt-BR" sz="1200" dirty="0" err="1" smtClean="0"/>
                        <a:t>Raghavan</a:t>
                      </a:r>
                      <a:r>
                        <a:rPr lang="pt-BR" sz="1200" dirty="0" smtClean="0"/>
                        <a:t>, 2005); (Salazar-Torres </a:t>
                      </a:r>
                      <a:r>
                        <a:rPr lang="pt-BR" sz="1200" dirty="0" err="1" smtClean="0"/>
                        <a:t>et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al</a:t>
                      </a:r>
                      <a:r>
                        <a:rPr lang="pt-BR" sz="1200" dirty="0" smtClean="0"/>
                        <a:t>, 2008); (</a:t>
                      </a:r>
                      <a:r>
                        <a:rPr lang="pt-BR" sz="1200" dirty="0" err="1" smtClean="0"/>
                        <a:t>Tosic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et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al</a:t>
                      </a:r>
                      <a:r>
                        <a:rPr lang="pt-BR" sz="1200" dirty="0" smtClean="0"/>
                        <a:t>, 2005)</a:t>
                      </a:r>
                      <a:endParaRPr lang="pt-BR" sz="1200" dirty="0"/>
                    </a:p>
                  </a:txBody>
                  <a:tcPr/>
                </a:tc>
              </a:tr>
              <a:tr h="36433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Problema na perda de funcionários: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(</a:t>
                      </a:r>
                      <a:r>
                        <a:rPr lang="pt-BR" sz="1200" dirty="0" err="1" smtClean="0"/>
                        <a:t>Holz</a:t>
                      </a:r>
                      <a:r>
                        <a:rPr lang="pt-BR" sz="1200" dirty="0" smtClean="0"/>
                        <a:t> &amp; </a:t>
                      </a:r>
                      <a:r>
                        <a:rPr lang="pt-BR" sz="1200" dirty="0" err="1" smtClean="0"/>
                        <a:t>Schafer</a:t>
                      </a:r>
                      <a:r>
                        <a:rPr lang="pt-BR" sz="1200" dirty="0" smtClean="0"/>
                        <a:t>, 2003)</a:t>
                      </a:r>
                      <a:endParaRPr lang="pt-BR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152401" y="142853"/>
          <a:ext cx="8777317" cy="67694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738225"/>
                <a:gridCol w="921196"/>
                <a:gridCol w="3117896"/>
              </a:tblGrid>
              <a:tr h="355954">
                <a:tc>
                  <a:txBody>
                    <a:bodyPr/>
                    <a:lstStyle/>
                    <a:p>
                      <a:r>
                        <a:rPr lang="pt-BR" dirty="0" smtClean="0"/>
                        <a:t>Tópicos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Qtde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Referências</a:t>
                      </a:r>
                      <a:endParaRPr lang="pt-BR" sz="1200" dirty="0"/>
                    </a:p>
                  </a:txBody>
                  <a:tcPr/>
                </a:tc>
              </a:tr>
              <a:tr h="74486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Uma KM para </a:t>
                      </a:r>
                      <a:r>
                        <a:rPr lang="pt-BR" sz="1600" dirty="0" err="1" smtClean="0"/>
                        <a:t>agile</a:t>
                      </a:r>
                      <a:r>
                        <a:rPr lang="pt-BR" sz="1600" dirty="0" smtClean="0"/>
                        <a:t> de ser leve e não deve retardar os processos 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100" dirty="0" smtClean="0"/>
                        <a:t>(</a:t>
                      </a:r>
                      <a:r>
                        <a:rPr lang="pt-BR" sz="1100" dirty="0" err="1" smtClean="0"/>
                        <a:t>Holz</a:t>
                      </a:r>
                      <a:r>
                        <a:rPr lang="pt-BR" sz="1100" dirty="0" smtClean="0"/>
                        <a:t> &amp; </a:t>
                      </a:r>
                      <a:r>
                        <a:rPr lang="pt-BR" sz="1100" dirty="0" err="1" smtClean="0"/>
                        <a:t>Schafer</a:t>
                      </a:r>
                      <a:r>
                        <a:rPr lang="pt-BR" sz="1100" dirty="0" smtClean="0"/>
                        <a:t>, 2003); </a:t>
                      </a:r>
                      <a:r>
                        <a:rPr lang="en-US" sz="1100" dirty="0" smtClean="0"/>
                        <a:t>(</a:t>
                      </a:r>
                      <a:r>
                        <a:rPr lang="pt-BR" sz="1100" dirty="0" err="1" smtClean="0"/>
                        <a:t>Levy</a:t>
                      </a:r>
                      <a:r>
                        <a:rPr lang="pt-BR" sz="1100" dirty="0" smtClean="0"/>
                        <a:t> &amp; </a:t>
                      </a:r>
                      <a:r>
                        <a:rPr lang="pt-BR" sz="1100" dirty="0" err="1" smtClean="0"/>
                        <a:t>Hazzan</a:t>
                      </a:r>
                      <a:r>
                        <a:rPr lang="pt-BR" sz="1100" dirty="0" smtClean="0"/>
                        <a:t>, 2009); (</a:t>
                      </a:r>
                      <a:r>
                        <a:rPr lang="pt-BR" sz="1100" dirty="0" err="1" smtClean="0"/>
                        <a:t>Melnik</a:t>
                      </a:r>
                      <a:r>
                        <a:rPr lang="pt-BR" sz="1100" dirty="0" smtClean="0"/>
                        <a:t> &amp; </a:t>
                      </a:r>
                      <a:r>
                        <a:rPr lang="pt-BR" sz="1100" dirty="0" err="1" smtClean="0"/>
                        <a:t>Maurer</a:t>
                      </a:r>
                      <a:r>
                        <a:rPr lang="pt-BR" sz="1100" dirty="0" smtClean="0"/>
                        <a:t>, 2004); (</a:t>
                      </a:r>
                      <a:r>
                        <a:rPr lang="pt-BR" sz="1100" dirty="0" err="1" smtClean="0"/>
                        <a:t>Tosic</a:t>
                      </a:r>
                      <a:r>
                        <a:rPr lang="pt-BR" sz="1100" dirty="0" smtClean="0"/>
                        <a:t> </a:t>
                      </a:r>
                      <a:r>
                        <a:rPr lang="pt-BR" sz="1100" dirty="0" err="1" smtClean="0"/>
                        <a:t>et</a:t>
                      </a:r>
                      <a:r>
                        <a:rPr lang="pt-BR" sz="1100" dirty="0" smtClean="0"/>
                        <a:t> </a:t>
                      </a:r>
                      <a:r>
                        <a:rPr lang="pt-BR" sz="1100" dirty="0" err="1" smtClean="0"/>
                        <a:t>al</a:t>
                      </a:r>
                      <a:r>
                        <a:rPr lang="pt-BR" sz="1100" dirty="0" smtClean="0"/>
                        <a:t>, 2005)</a:t>
                      </a:r>
                      <a:endParaRPr lang="pt-BR" sz="1100" dirty="0"/>
                    </a:p>
                  </a:txBody>
                  <a:tcPr/>
                </a:tc>
              </a:tr>
              <a:tr h="622920">
                <a:tc>
                  <a:txBody>
                    <a:bodyPr/>
                    <a:lstStyle/>
                    <a:p>
                      <a:r>
                        <a:rPr lang="pt-BR" sz="1600" dirty="0" err="1" smtClean="0"/>
                        <a:t>Survey</a:t>
                      </a:r>
                      <a:r>
                        <a:rPr lang="pt-BR" sz="1600" dirty="0" smtClean="0"/>
                        <a:t> sobre satisfação de uso de KM em empresas </a:t>
                      </a:r>
                      <a:r>
                        <a:rPr lang="pt-BR" sz="1600" dirty="0" err="1" smtClean="0"/>
                        <a:t>Agile</a:t>
                      </a:r>
                      <a:r>
                        <a:rPr lang="pt-BR" sz="1600" dirty="0" smtClean="0"/>
                        <a:t> 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100" dirty="0" smtClean="0"/>
                        <a:t>(</a:t>
                      </a:r>
                      <a:r>
                        <a:rPr lang="pt-BR" sz="1100" dirty="0" err="1" smtClean="0"/>
                        <a:t>Bjørnson</a:t>
                      </a:r>
                      <a:r>
                        <a:rPr lang="pt-BR" sz="1100" dirty="0" smtClean="0"/>
                        <a:t> , </a:t>
                      </a:r>
                      <a:r>
                        <a:rPr lang="pt-BR" sz="1100" dirty="0" err="1" smtClean="0"/>
                        <a:t>Dingsøyr</a:t>
                      </a:r>
                      <a:r>
                        <a:rPr lang="pt-BR" sz="1100" dirty="0" smtClean="0"/>
                        <a:t>, 2009)</a:t>
                      </a:r>
                    </a:p>
                    <a:p>
                      <a:r>
                        <a:rPr lang="pt-BR" sz="1100" dirty="0" smtClean="0"/>
                        <a:t>(Crawford et. al., 2008)</a:t>
                      </a:r>
                      <a:endParaRPr lang="pt-BR" sz="1100" dirty="0"/>
                    </a:p>
                  </a:txBody>
                  <a:tcPr/>
                </a:tc>
              </a:tr>
              <a:tr h="62292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Efetividade na comunicação </a:t>
                      </a:r>
                      <a:r>
                        <a:rPr lang="pt-BR" sz="1600" dirty="0" err="1" smtClean="0"/>
                        <a:t>face-to-face</a:t>
                      </a:r>
                      <a:r>
                        <a:rPr lang="pt-BR" sz="1600" dirty="0" smtClean="0"/>
                        <a:t>: 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100" dirty="0" smtClean="0"/>
                        <a:t>(Hunt </a:t>
                      </a:r>
                      <a:r>
                        <a:rPr lang="pt-BR" sz="1100" dirty="0" err="1" smtClean="0"/>
                        <a:t>et</a:t>
                      </a:r>
                      <a:r>
                        <a:rPr lang="pt-BR" sz="1100" dirty="0" smtClean="0"/>
                        <a:t> </a:t>
                      </a:r>
                      <a:r>
                        <a:rPr lang="pt-BR" sz="1100" dirty="0" err="1" smtClean="0"/>
                        <a:t>al</a:t>
                      </a:r>
                      <a:r>
                        <a:rPr lang="pt-BR" sz="1100" dirty="0" smtClean="0"/>
                        <a:t>, 2006); (</a:t>
                      </a:r>
                      <a:r>
                        <a:rPr lang="pt-BR" sz="1100" dirty="0" err="1" smtClean="0"/>
                        <a:t>Melnik</a:t>
                      </a:r>
                      <a:r>
                        <a:rPr lang="pt-BR" sz="1100" dirty="0" smtClean="0"/>
                        <a:t> &amp; </a:t>
                      </a:r>
                      <a:r>
                        <a:rPr lang="pt-BR" sz="1100" dirty="0" err="1" smtClean="0"/>
                        <a:t>Maurer</a:t>
                      </a:r>
                      <a:r>
                        <a:rPr lang="pt-BR" sz="1100" dirty="0" smtClean="0"/>
                        <a:t>, 2004); ); (</a:t>
                      </a:r>
                      <a:r>
                        <a:rPr lang="pt-BR" sz="1100" dirty="0" err="1" smtClean="0"/>
                        <a:t>Ramesh</a:t>
                      </a:r>
                      <a:r>
                        <a:rPr lang="pt-BR" sz="1100" dirty="0" smtClean="0"/>
                        <a:t>, 2006); (</a:t>
                      </a:r>
                      <a:r>
                        <a:rPr lang="pt-BR" sz="1100" dirty="0" err="1" smtClean="0"/>
                        <a:t>Tosic</a:t>
                      </a:r>
                      <a:r>
                        <a:rPr lang="pt-BR" sz="1100" dirty="0" smtClean="0"/>
                        <a:t> </a:t>
                      </a:r>
                      <a:r>
                        <a:rPr lang="pt-BR" sz="1100" dirty="0" err="1" smtClean="0"/>
                        <a:t>et</a:t>
                      </a:r>
                      <a:r>
                        <a:rPr lang="pt-BR" sz="1100" dirty="0" smtClean="0"/>
                        <a:t> </a:t>
                      </a:r>
                      <a:r>
                        <a:rPr lang="pt-BR" sz="1100" dirty="0" err="1" smtClean="0"/>
                        <a:t>al</a:t>
                      </a:r>
                      <a:r>
                        <a:rPr lang="pt-BR" sz="1100" dirty="0" smtClean="0"/>
                        <a:t>, 2005)</a:t>
                      </a:r>
                      <a:endParaRPr lang="pt-BR" sz="1100" dirty="0"/>
                    </a:p>
                  </a:txBody>
                  <a:tcPr/>
                </a:tc>
              </a:tr>
              <a:tr h="9047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Influência</a:t>
                      </a:r>
                      <a:r>
                        <a:rPr lang="pt-BR" sz="1600" baseline="0" dirty="0" smtClean="0"/>
                        <a:t> de f</a:t>
                      </a:r>
                      <a:r>
                        <a:rPr lang="pt-BR" sz="1600" dirty="0" smtClean="0"/>
                        <a:t>atores humanos e sociais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100" dirty="0" smtClean="0"/>
                        <a:t>(John, </a:t>
                      </a:r>
                      <a:r>
                        <a:rPr lang="pt-BR" sz="1100" dirty="0" err="1" smtClean="0"/>
                        <a:t>Maurer</a:t>
                      </a:r>
                      <a:r>
                        <a:rPr lang="pt-BR" sz="1100" dirty="0" smtClean="0"/>
                        <a:t> &amp; </a:t>
                      </a:r>
                      <a:r>
                        <a:rPr lang="pt-BR" sz="1100" dirty="0" err="1" smtClean="0"/>
                        <a:t>Tessem</a:t>
                      </a:r>
                      <a:r>
                        <a:rPr lang="pt-BR" sz="1100" dirty="0" smtClean="0"/>
                        <a:t>, 2005); (</a:t>
                      </a:r>
                      <a:r>
                        <a:rPr lang="pt-BR" sz="1100" dirty="0" err="1" smtClean="0"/>
                        <a:t>Kuniavsky</a:t>
                      </a:r>
                      <a:r>
                        <a:rPr lang="pt-BR" sz="1100" dirty="0" smtClean="0"/>
                        <a:t> &amp; </a:t>
                      </a:r>
                      <a:r>
                        <a:rPr lang="pt-BR" sz="1100" dirty="0" err="1" smtClean="0"/>
                        <a:t>Raghavan</a:t>
                      </a:r>
                      <a:r>
                        <a:rPr lang="pt-BR" sz="1100" dirty="0" smtClean="0"/>
                        <a:t>, 2005); (Law &amp; </a:t>
                      </a:r>
                      <a:r>
                        <a:rPr lang="pt-BR" sz="1100" dirty="0" err="1" smtClean="0"/>
                        <a:t>Charron</a:t>
                      </a:r>
                      <a:r>
                        <a:rPr lang="pt-BR" sz="1100" dirty="0" smtClean="0"/>
                        <a:t>, 2005); </a:t>
                      </a:r>
                      <a:r>
                        <a:rPr lang="en-US" sz="1100" dirty="0" smtClean="0"/>
                        <a:t>(</a:t>
                      </a:r>
                      <a:r>
                        <a:rPr lang="pt-BR" sz="1100" dirty="0" err="1" smtClean="0"/>
                        <a:t>Levy</a:t>
                      </a:r>
                      <a:r>
                        <a:rPr lang="pt-BR" sz="1100" dirty="0" smtClean="0"/>
                        <a:t> &amp; </a:t>
                      </a:r>
                      <a:r>
                        <a:rPr lang="pt-BR" sz="1100" dirty="0" err="1" smtClean="0"/>
                        <a:t>Hazzan</a:t>
                      </a:r>
                      <a:r>
                        <a:rPr lang="pt-BR" sz="1100" dirty="0" smtClean="0"/>
                        <a:t>, 2009); (</a:t>
                      </a:r>
                      <a:r>
                        <a:rPr lang="pt-BR" sz="1100" dirty="0" err="1" smtClean="0"/>
                        <a:t>Visram</a:t>
                      </a:r>
                      <a:r>
                        <a:rPr lang="pt-BR" sz="1100" dirty="0" smtClean="0"/>
                        <a:t>, 2004); (</a:t>
                      </a:r>
                      <a:r>
                        <a:rPr lang="pt-BR" sz="1100" dirty="0" err="1" smtClean="0"/>
                        <a:t>Melnik</a:t>
                      </a:r>
                      <a:r>
                        <a:rPr lang="pt-BR" sz="1100" dirty="0" smtClean="0"/>
                        <a:t> &amp; </a:t>
                      </a:r>
                      <a:r>
                        <a:rPr lang="pt-BR" sz="1100" dirty="0" err="1" smtClean="0"/>
                        <a:t>Maurer</a:t>
                      </a:r>
                      <a:r>
                        <a:rPr lang="pt-BR" sz="1100" dirty="0" smtClean="0"/>
                        <a:t>, 2004); (Ryan &amp; O'Connor, 2009)</a:t>
                      </a:r>
                      <a:endParaRPr lang="pt-BR" sz="1100" dirty="0"/>
                    </a:p>
                  </a:txBody>
                  <a:tcPr/>
                </a:tc>
              </a:tr>
              <a:tr h="355954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artefatos de Conhecimento 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100" dirty="0" smtClean="0"/>
                        <a:t>(</a:t>
                      </a:r>
                      <a:r>
                        <a:rPr lang="pt-BR" sz="1100" dirty="0" err="1" smtClean="0"/>
                        <a:t>Kokkoniemi</a:t>
                      </a:r>
                      <a:r>
                        <a:rPr lang="pt-BR" sz="1100" dirty="0" smtClean="0"/>
                        <a:t>, 2008) </a:t>
                      </a:r>
                      <a:endParaRPr lang="pt-BR" sz="1100" dirty="0"/>
                    </a:p>
                  </a:txBody>
                  <a:tcPr/>
                </a:tc>
              </a:tr>
              <a:tr h="35595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err="1" smtClean="0"/>
                        <a:t>Experience</a:t>
                      </a:r>
                      <a:r>
                        <a:rPr lang="pt-BR" sz="1600" dirty="0" smtClean="0"/>
                        <a:t> </a:t>
                      </a:r>
                      <a:r>
                        <a:rPr lang="pt-BR" sz="1600" dirty="0" err="1" smtClean="0"/>
                        <a:t>Knowledge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100" dirty="0" smtClean="0"/>
                        <a:t>(</a:t>
                      </a:r>
                      <a:r>
                        <a:rPr lang="pt-BR" sz="1100" dirty="0" err="1" smtClean="0"/>
                        <a:t>Kokkoniemi</a:t>
                      </a:r>
                      <a:r>
                        <a:rPr lang="pt-BR" sz="1100" dirty="0" smtClean="0"/>
                        <a:t>, 2008) </a:t>
                      </a:r>
                      <a:endParaRPr lang="pt-BR" sz="1100" dirty="0"/>
                    </a:p>
                  </a:txBody>
                  <a:tcPr/>
                </a:tc>
              </a:tr>
              <a:tr h="622920">
                <a:tc>
                  <a:txBody>
                    <a:bodyPr/>
                    <a:lstStyle/>
                    <a:p>
                      <a:r>
                        <a:rPr lang="pt-BR" sz="1600" dirty="0" err="1" smtClean="0"/>
                        <a:t>Linkar</a:t>
                      </a:r>
                      <a:r>
                        <a:rPr lang="pt-BR" sz="1600" dirty="0" smtClean="0"/>
                        <a:t> artefatos com pontos do processo de desenvolvimento 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100" dirty="0" smtClean="0"/>
                        <a:t>(</a:t>
                      </a:r>
                      <a:r>
                        <a:rPr lang="pt-BR" sz="1100" dirty="0" err="1" smtClean="0"/>
                        <a:t>Kokkoniemi</a:t>
                      </a:r>
                      <a:r>
                        <a:rPr lang="pt-BR" sz="1100" dirty="0" smtClean="0"/>
                        <a:t>, 2008); (Salazar-Torres </a:t>
                      </a:r>
                      <a:r>
                        <a:rPr lang="pt-BR" sz="1100" dirty="0" err="1" smtClean="0"/>
                        <a:t>et</a:t>
                      </a:r>
                      <a:r>
                        <a:rPr lang="pt-BR" sz="1100" dirty="0" smtClean="0"/>
                        <a:t> </a:t>
                      </a:r>
                      <a:r>
                        <a:rPr lang="pt-BR" sz="1100" dirty="0" err="1" smtClean="0"/>
                        <a:t>al</a:t>
                      </a:r>
                      <a:r>
                        <a:rPr lang="pt-BR" sz="1100" dirty="0" smtClean="0"/>
                        <a:t>, 2008)</a:t>
                      </a:r>
                      <a:endParaRPr lang="pt-BR" sz="1100" dirty="0"/>
                    </a:p>
                  </a:txBody>
                  <a:tcPr/>
                </a:tc>
              </a:tr>
              <a:tr h="622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Práticas Ágeis que por si só já melhoram a KM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</a:t>
                      </a:r>
                      <a:r>
                        <a:rPr lang="pt-BR" sz="1100" dirty="0" err="1" smtClean="0"/>
                        <a:t>Levy</a:t>
                      </a:r>
                      <a:r>
                        <a:rPr lang="pt-BR" sz="1100" dirty="0" smtClean="0"/>
                        <a:t> &amp; </a:t>
                      </a:r>
                      <a:r>
                        <a:rPr lang="pt-BR" sz="1100" dirty="0" err="1" smtClean="0"/>
                        <a:t>Hazzan</a:t>
                      </a:r>
                      <a:r>
                        <a:rPr lang="pt-BR" sz="1100" dirty="0" smtClean="0"/>
                        <a:t>, 2009); (</a:t>
                      </a:r>
                      <a:r>
                        <a:rPr lang="pt-BR" sz="1100" dirty="0" err="1" smtClean="0"/>
                        <a:t>Melnik</a:t>
                      </a:r>
                      <a:r>
                        <a:rPr lang="pt-BR" sz="1100" dirty="0" smtClean="0"/>
                        <a:t> &amp; </a:t>
                      </a:r>
                      <a:r>
                        <a:rPr lang="pt-BR" sz="1100" dirty="0" err="1" smtClean="0"/>
                        <a:t>Maurer</a:t>
                      </a:r>
                      <a:r>
                        <a:rPr lang="pt-BR" sz="1100" dirty="0" smtClean="0"/>
                        <a:t>, 2004)</a:t>
                      </a:r>
                      <a:endParaRPr lang="pt-BR" sz="1100" dirty="0"/>
                    </a:p>
                  </a:txBody>
                  <a:tcPr/>
                </a:tc>
              </a:tr>
              <a:tr h="74486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Uso de um framework baseado em uma teoria de KM 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100" dirty="0" smtClean="0"/>
                        <a:t>(</a:t>
                      </a:r>
                      <a:r>
                        <a:rPr lang="pt-BR" sz="1100" dirty="0" err="1" smtClean="0"/>
                        <a:t>Kahkonen</a:t>
                      </a:r>
                      <a:r>
                        <a:rPr lang="pt-BR" sz="1100" dirty="0" smtClean="0"/>
                        <a:t> &amp;</a:t>
                      </a:r>
                      <a:r>
                        <a:rPr lang="pt-BR" sz="1100" dirty="0" err="1" smtClean="0"/>
                        <a:t>Abrahamsson</a:t>
                      </a:r>
                      <a:r>
                        <a:rPr lang="pt-BR" sz="1100" dirty="0" smtClean="0"/>
                        <a:t>, 2003);</a:t>
                      </a:r>
                      <a:r>
                        <a:rPr lang="pt-BR" sz="1100" baseline="0" dirty="0" smtClean="0"/>
                        <a:t> </a:t>
                      </a:r>
                      <a:r>
                        <a:rPr lang="pt-BR" sz="1100" dirty="0" smtClean="0"/>
                        <a:t>(Ken &amp; </a:t>
                      </a:r>
                      <a:r>
                        <a:rPr lang="pt-BR" sz="1100" dirty="0" err="1" smtClean="0"/>
                        <a:t>Ilio</a:t>
                      </a:r>
                      <a:r>
                        <a:rPr lang="pt-BR" sz="1100" dirty="0" smtClean="0"/>
                        <a:t>, 2007);</a:t>
                      </a:r>
                      <a:r>
                        <a:rPr lang="pt-BR" sz="1100" baseline="0" dirty="0" smtClean="0"/>
                        <a:t> </a:t>
                      </a:r>
                      <a:r>
                        <a:rPr lang="pt-BR" sz="1100" dirty="0" smtClean="0"/>
                        <a:t>(</a:t>
                      </a:r>
                      <a:r>
                        <a:rPr lang="pt-BR" sz="1100" dirty="0" err="1" smtClean="0"/>
                        <a:t>Kokkoniemi</a:t>
                      </a:r>
                      <a:r>
                        <a:rPr lang="pt-BR" sz="1100" dirty="0" smtClean="0"/>
                        <a:t>, 2008); (Ryan &amp; O'Connor, 2009) </a:t>
                      </a:r>
                      <a:endParaRPr lang="pt-BR" sz="1100" dirty="0"/>
                    </a:p>
                  </a:txBody>
                  <a:tcPr/>
                </a:tc>
              </a:tr>
              <a:tr h="76116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Diferencia conhecimento tácito, explícito e implícito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100" dirty="0" smtClean="0"/>
                        <a:t>(Ryan &amp; </a:t>
                      </a:r>
                      <a:r>
                        <a:rPr lang="pt-BR" sz="1100" dirty="0" err="1" smtClean="0"/>
                        <a:t>O'Cnnor</a:t>
                      </a:r>
                      <a:r>
                        <a:rPr lang="pt-BR" sz="1100" dirty="0" smtClean="0"/>
                        <a:t>, 2009)</a:t>
                      </a:r>
                      <a:endParaRPr lang="pt-BR" sz="11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Grupos destacados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2400" y="1000108"/>
            <a:ext cx="8853488" cy="5357850"/>
          </a:xfrm>
        </p:spPr>
        <p:txBody>
          <a:bodyPr/>
          <a:lstStyle/>
          <a:p>
            <a:r>
              <a:rPr lang="pt-BR" dirty="0" err="1" smtClean="0"/>
              <a:t>Calgary</a:t>
            </a:r>
            <a:r>
              <a:rPr lang="pt-BR" dirty="0" smtClean="0"/>
              <a:t>: </a:t>
            </a:r>
            <a:r>
              <a:rPr lang="pt-BR" dirty="0" err="1" smtClean="0"/>
              <a:t>Holz</a:t>
            </a:r>
            <a:r>
              <a:rPr lang="pt-BR" dirty="0" smtClean="0"/>
              <a:t>, </a:t>
            </a:r>
            <a:r>
              <a:rPr lang="pt-BR" dirty="0" err="1" smtClean="0"/>
              <a:t>Maurer</a:t>
            </a:r>
            <a:r>
              <a:rPr lang="pt-BR" dirty="0" smtClean="0"/>
              <a:t>, </a:t>
            </a:r>
            <a:r>
              <a:rPr lang="pt-BR" dirty="0" err="1" smtClean="0"/>
              <a:t>Chaun</a:t>
            </a:r>
            <a:r>
              <a:rPr lang="pt-BR" dirty="0" smtClean="0"/>
              <a:t>:</a:t>
            </a:r>
            <a:br>
              <a:rPr lang="pt-BR" dirty="0" smtClean="0"/>
            </a:br>
            <a:r>
              <a:rPr lang="en-US" dirty="0" smtClean="0"/>
              <a:t>The </a:t>
            </a:r>
            <a:r>
              <a:rPr lang="en-US" dirty="0" smtClean="0"/>
              <a:t>Agile Software Engineering (ASE) group at the University of Calgary is headed by </a:t>
            </a:r>
            <a:r>
              <a:rPr lang="en-US" dirty="0" smtClean="0">
                <a:hlinkClick r:id="rId2"/>
              </a:rPr>
              <a:t>Dr. Frank Maurer</a:t>
            </a:r>
            <a:r>
              <a:rPr lang="en-US" dirty="0" smtClean="0"/>
              <a:t> and focuses on the following research areas: </a:t>
            </a:r>
            <a:r>
              <a:rPr lang="en-US" b="1" dirty="0" smtClean="0"/>
              <a:t>Tools </a:t>
            </a:r>
            <a:r>
              <a:rPr lang="en-US" b="1" dirty="0" smtClean="0"/>
              <a:t>for Agile Software Teams; Application engineering for digital </a:t>
            </a:r>
            <a:r>
              <a:rPr lang="en-US" b="1" dirty="0" smtClean="0"/>
              <a:t>surfaces; </a:t>
            </a:r>
            <a:r>
              <a:rPr lang="pt-BR" b="1" dirty="0" err="1" smtClean="0"/>
              <a:t>Empirical</a:t>
            </a:r>
            <a:r>
              <a:rPr lang="pt-BR" b="1" dirty="0" smtClean="0"/>
              <a:t> </a:t>
            </a:r>
            <a:r>
              <a:rPr lang="pt-BR" b="1" dirty="0" err="1" smtClean="0"/>
              <a:t>studies</a:t>
            </a:r>
            <a:r>
              <a:rPr lang="pt-BR" b="1" dirty="0" smtClean="0"/>
              <a:t> </a:t>
            </a:r>
            <a:r>
              <a:rPr lang="pt-BR" b="1" dirty="0" err="1" smtClean="0"/>
              <a:t>on</a:t>
            </a:r>
            <a:r>
              <a:rPr lang="pt-BR" b="1" dirty="0" smtClean="0"/>
              <a:t> </a:t>
            </a:r>
            <a:r>
              <a:rPr lang="pt-BR" b="1" dirty="0" err="1" smtClean="0"/>
              <a:t>agile</a:t>
            </a:r>
            <a:r>
              <a:rPr lang="pt-BR" b="1" dirty="0" smtClean="0"/>
              <a:t> software </a:t>
            </a:r>
            <a:r>
              <a:rPr lang="pt-BR" b="1" dirty="0" err="1" smtClean="0"/>
              <a:t>practices</a:t>
            </a:r>
            <a:endParaRPr lang="pt-BR" b="1" dirty="0" smtClean="0"/>
          </a:p>
          <a:p>
            <a:r>
              <a:rPr lang="pt-BR" dirty="0" smtClean="0"/>
              <a:t>SINTEF ICT (</a:t>
            </a:r>
            <a:r>
              <a:rPr lang="pt-BR" dirty="0" err="1" smtClean="0"/>
              <a:t>N</a:t>
            </a:r>
            <a:r>
              <a:rPr lang="pt-BR" dirty="0" err="1" smtClean="0"/>
              <a:t>orway</a:t>
            </a:r>
            <a:r>
              <a:rPr lang="pt-BR" dirty="0" smtClean="0"/>
              <a:t>): </a:t>
            </a:r>
            <a:r>
              <a:rPr lang="pt-BR" dirty="0" smtClean="0"/>
              <a:t>Tore </a:t>
            </a:r>
            <a:r>
              <a:rPr lang="pt-BR" dirty="0" err="1" smtClean="0"/>
              <a:t>Dybå</a:t>
            </a:r>
            <a:r>
              <a:rPr lang="pt-BR" dirty="0" smtClean="0"/>
              <a:t>, </a:t>
            </a:r>
            <a:r>
              <a:rPr lang="pt-BR" dirty="0" err="1" smtClean="0"/>
              <a:t>Torgeir</a:t>
            </a:r>
            <a:r>
              <a:rPr lang="pt-BR" dirty="0" smtClean="0"/>
              <a:t> </a:t>
            </a:r>
            <a:r>
              <a:rPr lang="pt-BR" dirty="0" err="1" smtClean="0"/>
              <a:t>Dingsøyr</a:t>
            </a:r>
            <a:r>
              <a:rPr lang="pt-BR" dirty="0" smtClean="0"/>
              <a:t>, Finn </a:t>
            </a:r>
            <a:r>
              <a:rPr lang="pt-BR" dirty="0" err="1" smtClean="0"/>
              <a:t>Olav</a:t>
            </a:r>
            <a:r>
              <a:rPr lang="pt-BR" dirty="0" smtClean="0"/>
              <a:t> </a:t>
            </a:r>
            <a:r>
              <a:rPr lang="pt-BR" dirty="0" err="1" smtClean="0"/>
              <a:t>Bjørnson</a:t>
            </a:r>
            <a:r>
              <a:rPr lang="pt-BR" dirty="0" smtClean="0"/>
              <a:t>, </a:t>
            </a:r>
            <a:r>
              <a:rPr lang="pt-BR" dirty="0" err="1" smtClean="0"/>
              <a:t>Jouni</a:t>
            </a:r>
            <a:r>
              <a:rPr lang="pt-BR" dirty="0" smtClean="0"/>
              <a:t> K </a:t>
            </a:r>
            <a:r>
              <a:rPr lang="pt-BR" dirty="0" err="1" smtClean="0"/>
              <a:t>Kokkoniemi</a:t>
            </a:r>
            <a:r>
              <a:rPr lang="pt-BR" dirty="0" smtClean="0"/>
              <a:t> (</a:t>
            </a:r>
            <a:r>
              <a:rPr lang="pt-BR" dirty="0" err="1" smtClean="0"/>
              <a:t>University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Oulu</a:t>
            </a:r>
            <a:r>
              <a:rPr lang="pt-BR" dirty="0" smtClean="0"/>
              <a:t>, </a:t>
            </a:r>
            <a:r>
              <a:rPr lang="pt-BR" dirty="0" err="1" smtClean="0"/>
              <a:t>finland</a:t>
            </a:r>
            <a:r>
              <a:rPr lang="pt-BR" dirty="0" smtClean="0"/>
              <a:t>)  </a:t>
            </a:r>
            <a:br>
              <a:rPr lang="pt-BR" dirty="0" smtClean="0"/>
            </a:br>
            <a:r>
              <a:rPr lang="en-US" dirty="0" smtClean="0"/>
              <a:t>The </a:t>
            </a:r>
            <a:r>
              <a:rPr lang="en-US" dirty="0" smtClean="0"/>
              <a:t>SINTEF Group is the largest independent research </a:t>
            </a:r>
            <a:r>
              <a:rPr lang="en-US" dirty="0" err="1" smtClean="0"/>
              <a:t>organisation</a:t>
            </a:r>
            <a:r>
              <a:rPr lang="en-US" dirty="0" smtClean="0"/>
              <a:t> in Scandinavia. Every year, SINTEF supports the development of 2000 or so Norwegian and overseas companies via our research and development activity. </a:t>
            </a:r>
            <a:endParaRPr lang="pt-BR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/>
          </p:cNvSpPr>
          <p:nvPr/>
        </p:nvSpPr>
        <p:spPr bwMode="auto">
          <a:xfrm>
            <a:off x="8572500" y="6362700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40624" bIns="0"/>
          <a:lstStyle/>
          <a:p>
            <a:pPr marL="39688" algn="ctr"/>
            <a:r>
              <a:rPr lang="en-US" sz="800" b="1">
                <a:solidFill>
                  <a:srgbClr val="969696"/>
                </a:solidFill>
              </a:rPr>
              <a:t>[]</a:t>
            </a:r>
          </a:p>
        </p:txBody>
      </p:sp>
      <p:sp>
        <p:nvSpPr>
          <p:cNvPr id="34819" name="Rectangle 2"/>
          <p:cNvSpPr>
            <a:spLocks/>
          </p:cNvSpPr>
          <p:nvPr/>
        </p:nvSpPr>
        <p:spPr bwMode="auto">
          <a:xfrm>
            <a:off x="1066800" y="6438900"/>
            <a:ext cx="31369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39688" bIns="0"/>
          <a:lstStyle/>
          <a:p>
            <a:pPr marL="39688">
              <a:spcBef>
                <a:spcPts val="500"/>
              </a:spcBef>
            </a:pPr>
            <a:r>
              <a:rPr lang="en-US" sz="800" b="1">
                <a:solidFill>
                  <a:srgbClr val="969696"/>
                </a:solidFill>
              </a:rPr>
              <a:t>| Centro de Pesquisa em Engenharia de Sistemas</a:t>
            </a:r>
          </a:p>
        </p:txBody>
      </p:sp>
      <p:sp>
        <p:nvSpPr>
          <p:cNvPr id="34820" name="Line 3"/>
          <p:cNvSpPr>
            <a:spLocks noChangeShapeType="1"/>
          </p:cNvSpPr>
          <p:nvPr/>
        </p:nvSpPr>
        <p:spPr bwMode="auto">
          <a:xfrm>
            <a:off x="152400" y="990600"/>
            <a:ext cx="8839200" cy="1588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34821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362700"/>
            <a:ext cx="92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2" name="Line 5"/>
          <p:cNvSpPr>
            <a:spLocks noChangeShapeType="1"/>
          </p:cNvSpPr>
          <p:nvPr/>
        </p:nvSpPr>
        <p:spPr bwMode="auto">
          <a:xfrm>
            <a:off x="152400" y="6286500"/>
            <a:ext cx="8839200" cy="1588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34823" name="Rectangle 6"/>
          <p:cNvSpPr>
            <a:spLocks noGrp="1" noChangeArrowheads="1"/>
          </p:cNvSpPr>
          <p:nvPr>
            <p:ph type="title"/>
          </p:nvPr>
        </p:nvSpPr>
        <p:spPr/>
        <p:txBody>
          <a:bodyPr rIns="132048"/>
          <a:lstStyle/>
          <a:p>
            <a:pPr indent="0" eaLnBrk="1" hangingPunct="1"/>
            <a:r>
              <a:rPr lang="en-US" b="0" dirty="0" err="1" smtClean="0"/>
              <a:t>Próximos</a:t>
            </a:r>
            <a:r>
              <a:rPr lang="en-US" b="0" dirty="0" smtClean="0"/>
              <a:t> </a:t>
            </a:r>
            <a:r>
              <a:rPr lang="en-US" b="0" dirty="0" err="1" smtClean="0"/>
              <a:t>passos</a:t>
            </a:r>
            <a:endParaRPr lang="en-US" b="0" dirty="0" smtClean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165100" y="1219200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165100" y="2235200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165100" y="3252788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165100" y="4270375"/>
            <a:ext cx="914400" cy="9144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165100" y="5272088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>
                <a:solidFill>
                  <a:schemeClr val="bg1"/>
                </a:solidFill>
                <a:latin typeface="Arial" charset="0"/>
              </a:rPr>
              <a:t>5</a:t>
            </a: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1174750" y="1219200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Revisão Sistemática</a:t>
            </a: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 smtClean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 smtClean="0"/>
              <a:t> andamento e dados estatísticos</a:t>
            </a:r>
            <a:endParaRPr lang="pt-BR" sz="1600" dirty="0"/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1174750" y="2235200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Metodologia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 smtClean="0"/>
              <a:t> estrutura e ferramentas</a:t>
            </a: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endParaRPr lang="pt-BR" sz="1600" dirty="0"/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1174750" y="3252788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Tópicos elencados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 smtClean="0"/>
              <a:t> principais temas abordados nos artigos selecionados</a:t>
            </a:r>
            <a:endParaRPr lang="pt-BR" sz="1600" dirty="0"/>
          </a:p>
        </p:txBody>
      </p: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1174750" y="4270375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Próximos passos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artigo</a:t>
            </a:r>
            <a:endParaRPr lang="pt-BR" sz="1600" dirty="0"/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1174750" y="5272088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Considerações Finais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Discussão com o grupo dos tópicos apresentados</a:t>
            </a:r>
            <a:endParaRPr lang="pt-BR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Próximos Passos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Findings</a:t>
            </a:r>
            <a:r>
              <a:rPr lang="pt-BR" dirty="0" smtClean="0"/>
              <a:t>: </a:t>
            </a:r>
            <a:r>
              <a:rPr lang="pt-BR" dirty="0" smtClean="0"/>
              <a:t>organizar </a:t>
            </a:r>
            <a:r>
              <a:rPr lang="pt-BR" dirty="0" smtClean="0"/>
              <a:t>tabelas, por exemplo, quantos acreditam que é melhor trabalho conhecimento na forma tácita, quantos criaram ferramentas intrusivas ao processo, quantos detectaram problemas mas acham que não vale a pena tratar, etc...</a:t>
            </a:r>
          </a:p>
          <a:p>
            <a:r>
              <a:rPr lang="en-US" sz="2400" dirty="0" smtClean="0"/>
              <a:t>Results</a:t>
            </a:r>
          </a:p>
          <a:p>
            <a:r>
              <a:rPr lang="en-US" sz="2400" dirty="0" smtClean="0"/>
              <a:t>Discussions</a:t>
            </a:r>
          </a:p>
          <a:p>
            <a:r>
              <a:rPr lang="en-US" sz="2400" dirty="0" smtClean="0"/>
              <a:t>Conclusions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Submeter</a:t>
            </a:r>
            <a:r>
              <a:rPr lang="en-US" sz="2400" dirty="0" smtClean="0"/>
              <a:t>: </a:t>
            </a:r>
            <a:r>
              <a:rPr lang="en-US" sz="2400" dirty="0" err="1" smtClean="0"/>
              <a:t>prioridade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o </a:t>
            </a:r>
            <a:r>
              <a:rPr lang="en-US" sz="2400" dirty="0" err="1" smtClean="0"/>
              <a:t>periódico</a:t>
            </a:r>
            <a:r>
              <a:rPr lang="en-US" sz="2400" dirty="0" smtClean="0"/>
              <a:t> Information and Software  Technology, </a:t>
            </a:r>
            <a:r>
              <a:rPr lang="en-US" sz="2400" dirty="0" err="1" smtClean="0"/>
              <a:t>onde</a:t>
            </a:r>
            <a:r>
              <a:rPr lang="en-US" sz="2400" dirty="0" smtClean="0"/>
              <a:t> </a:t>
            </a:r>
            <a:r>
              <a:rPr lang="en-US" sz="2400" dirty="0" err="1" smtClean="0"/>
              <a:t>foram</a:t>
            </a:r>
            <a:r>
              <a:rPr lang="en-US" sz="2400" dirty="0" smtClean="0"/>
              <a:t> </a:t>
            </a:r>
            <a:r>
              <a:rPr lang="en-US" sz="2400" dirty="0" err="1" smtClean="0"/>
              <a:t>publicadas</a:t>
            </a:r>
            <a:r>
              <a:rPr lang="en-US" sz="2400" dirty="0" smtClean="0"/>
              <a:t> as </a:t>
            </a:r>
            <a:r>
              <a:rPr lang="en-US" sz="2400" dirty="0" err="1" smtClean="0"/>
              <a:t>duas</a:t>
            </a:r>
            <a:r>
              <a:rPr lang="en-US" sz="2400" dirty="0" smtClean="0"/>
              <a:t> </a:t>
            </a:r>
            <a:r>
              <a:rPr lang="en-US" sz="2400" dirty="0" err="1" smtClean="0"/>
              <a:t>Revisões</a:t>
            </a:r>
            <a:r>
              <a:rPr lang="en-US" sz="2400" dirty="0" smtClean="0"/>
              <a:t> </a:t>
            </a:r>
            <a:r>
              <a:rPr lang="en-US" sz="2400" dirty="0" err="1" smtClean="0"/>
              <a:t>sobre</a:t>
            </a:r>
            <a:r>
              <a:rPr lang="en-US" sz="2400" dirty="0" smtClean="0"/>
              <a:t> o </a:t>
            </a:r>
            <a:r>
              <a:rPr lang="en-US" sz="2400" dirty="0" err="1" smtClean="0"/>
              <a:t>tema</a:t>
            </a:r>
            <a:r>
              <a:rPr lang="en-US" sz="2400" dirty="0" smtClean="0"/>
              <a:t>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152400" y="990600"/>
            <a:ext cx="8839200" cy="1588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Apresentar andamento da Revisão Sistemática (RS)</a:t>
            </a:r>
          </a:p>
          <a:p>
            <a:r>
              <a:rPr lang="pt-BR" dirty="0" smtClean="0"/>
              <a:t>Metodologia e ferramentas utilizadas</a:t>
            </a:r>
          </a:p>
          <a:p>
            <a:r>
              <a:rPr lang="pt-BR" dirty="0" smtClean="0"/>
              <a:t>Tópicos levantados para serem abordados da RS</a:t>
            </a:r>
          </a:p>
          <a:p>
            <a:r>
              <a:rPr lang="pt-BR" dirty="0" smtClean="0"/>
              <a:t>Próximos passos</a:t>
            </a:r>
          </a:p>
          <a:p>
            <a:endParaRPr lang="pt-BR" dirty="0" smtClean="0"/>
          </a:p>
        </p:txBody>
      </p:sp>
      <p:sp>
        <p:nvSpPr>
          <p:cNvPr id="28675" name="Rectangle 1"/>
          <p:cNvSpPr>
            <a:spLocks/>
          </p:cNvSpPr>
          <p:nvPr/>
        </p:nvSpPr>
        <p:spPr bwMode="auto">
          <a:xfrm>
            <a:off x="8572500" y="6362700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40624" bIns="0"/>
          <a:lstStyle/>
          <a:p>
            <a:pPr marL="39688" algn="ctr"/>
            <a:r>
              <a:rPr lang="en-US" sz="800" b="1" dirty="0">
                <a:solidFill>
                  <a:srgbClr val="969696"/>
                </a:solidFill>
              </a:rPr>
              <a:t>[]</a:t>
            </a:r>
          </a:p>
        </p:txBody>
      </p:sp>
      <p:sp>
        <p:nvSpPr>
          <p:cNvPr id="28676" name="Rectangle 2"/>
          <p:cNvSpPr>
            <a:spLocks/>
          </p:cNvSpPr>
          <p:nvPr/>
        </p:nvSpPr>
        <p:spPr bwMode="auto">
          <a:xfrm>
            <a:off x="1066800" y="6438900"/>
            <a:ext cx="31369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39688" bIns="0"/>
          <a:lstStyle/>
          <a:p>
            <a:pPr marL="39688">
              <a:spcBef>
                <a:spcPts val="500"/>
              </a:spcBef>
            </a:pPr>
            <a:r>
              <a:rPr lang="en-US" sz="800" b="1" dirty="0">
                <a:solidFill>
                  <a:srgbClr val="969696"/>
                </a:solidFill>
              </a:rPr>
              <a:t>| Centro de </a:t>
            </a:r>
            <a:r>
              <a:rPr lang="en-US" sz="800" b="1" dirty="0" err="1">
                <a:solidFill>
                  <a:srgbClr val="969696"/>
                </a:solidFill>
              </a:rPr>
              <a:t>Pesquisa</a:t>
            </a:r>
            <a:r>
              <a:rPr lang="en-US" sz="800" b="1">
                <a:solidFill>
                  <a:srgbClr val="969696"/>
                </a:solidFill>
              </a:rPr>
              <a:t> em Engenharia de Sistemas</a:t>
            </a:r>
          </a:p>
        </p:txBody>
      </p:sp>
      <p:sp>
        <p:nvSpPr>
          <p:cNvPr id="28677" name="Line 3"/>
          <p:cNvSpPr>
            <a:spLocks noChangeShapeType="1"/>
          </p:cNvSpPr>
          <p:nvPr/>
        </p:nvSpPr>
        <p:spPr bwMode="auto">
          <a:xfrm>
            <a:off x="152400" y="990600"/>
            <a:ext cx="8839200" cy="1588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28678" name="Picture 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6362700"/>
            <a:ext cx="92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9" name="Rectangle 6"/>
          <p:cNvSpPr>
            <a:spLocks noGrp="1" noChangeArrowheads="1"/>
          </p:cNvSpPr>
          <p:nvPr>
            <p:ph type="title"/>
          </p:nvPr>
        </p:nvSpPr>
        <p:spPr/>
        <p:txBody>
          <a:bodyPr rIns="132048"/>
          <a:lstStyle/>
          <a:p>
            <a:pPr indent="0" eaLnBrk="1" hangingPunct="1"/>
            <a:r>
              <a:rPr lang="en-US" b="0" dirty="0" err="1" smtClean="0"/>
              <a:t>Objetivos</a:t>
            </a:r>
            <a:endParaRPr lang="en-US" b="0" dirty="0" smtClean="0"/>
          </a:p>
        </p:txBody>
      </p:sp>
      <p:sp>
        <p:nvSpPr>
          <p:cNvPr id="28680" name="Line 5"/>
          <p:cNvSpPr>
            <a:spLocks noChangeShapeType="1"/>
          </p:cNvSpPr>
          <p:nvPr/>
        </p:nvSpPr>
        <p:spPr bwMode="auto">
          <a:xfrm>
            <a:off x="152400" y="6248400"/>
            <a:ext cx="8839200" cy="1588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/>
          </p:cNvSpPr>
          <p:nvPr/>
        </p:nvSpPr>
        <p:spPr bwMode="auto">
          <a:xfrm>
            <a:off x="8572500" y="6362700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40624" bIns="0"/>
          <a:lstStyle/>
          <a:p>
            <a:pPr marL="39688" algn="ctr"/>
            <a:r>
              <a:rPr lang="en-US" sz="800" b="1">
                <a:solidFill>
                  <a:srgbClr val="969696"/>
                </a:solidFill>
              </a:rPr>
              <a:t>[]</a:t>
            </a:r>
          </a:p>
        </p:txBody>
      </p:sp>
      <p:sp>
        <p:nvSpPr>
          <p:cNvPr id="34819" name="Rectangle 2"/>
          <p:cNvSpPr>
            <a:spLocks/>
          </p:cNvSpPr>
          <p:nvPr/>
        </p:nvSpPr>
        <p:spPr bwMode="auto">
          <a:xfrm>
            <a:off x="1066800" y="6438900"/>
            <a:ext cx="31369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39688" bIns="0"/>
          <a:lstStyle/>
          <a:p>
            <a:pPr marL="39688">
              <a:spcBef>
                <a:spcPts val="500"/>
              </a:spcBef>
            </a:pPr>
            <a:r>
              <a:rPr lang="en-US" sz="800" b="1">
                <a:solidFill>
                  <a:srgbClr val="969696"/>
                </a:solidFill>
              </a:rPr>
              <a:t>| Centro de Pesquisa em Engenharia de Sistemas</a:t>
            </a:r>
          </a:p>
        </p:txBody>
      </p:sp>
      <p:sp>
        <p:nvSpPr>
          <p:cNvPr id="34820" name="Line 3"/>
          <p:cNvSpPr>
            <a:spLocks noChangeShapeType="1"/>
          </p:cNvSpPr>
          <p:nvPr/>
        </p:nvSpPr>
        <p:spPr bwMode="auto">
          <a:xfrm>
            <a:off x="152400" y="990600"/>
            <a:ext cx="8839200" cy="1588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34821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362700"/>
            <a:ext cx="92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2" name="Line 5"/>
          <p:cNvSpPr>
            <a:spLocks noChangeShapeType="1"/>
          </p:cNvSpPr>
          <p:nvPr/>
        </p:nvSpPr>
        <p:spPr bwMode="auto">
          <a:xfrm>
            <a:off x="152400" y="6286500"/>
            <a:ext cx="8839200" cy="1588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34823" name="Rectangle 6"/>
          <p:cNvSpPr>
            <a:spLocks noGrp="1" noChangeArrowheads="1"/>
          </p:cNvSpPr>
          <p:nvPr>
            <p:ph type="title"/>
          </p:nvPr>
        </p:nvSpPr>
        <p:spPr/>
        <p:txBody>
          <a:bodyPr rIns="132048"/>
          <a:lstStyle/>
          <a:p>
            <a:pPr indent="0" eaLnBrk="1" hangingPunct="1"/>
            <a:r>
              <a:rPr lang="en-US" b="0" dirty="0" err="1" smtClean="0"/>
              <a:t>Considerações</a:t>
            </a:r>
            <a:r>
              <a:rPr lang="en-US" b="0" dirty="0" smtClean="0"/>
              <a:t> </a:t>
            </a:r>
            <a:r>
              <a:rPr lang="en-US" b="0" dirty="0" err="1" smtClean="0"/>
              <a:t>finais</a:t>
            </a:r>
            <a:endParaRPr lang="en-US" b="0" dirty="0" smtClean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165100" y="1219200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165100" y="2235200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165100" y="3252788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165100" y="4270375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165100" y="5272088"/>
            <a:ext cx="914400" cy="9144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>
                <a:solidFill>
                  <a:schemeClr val="bg1"/>
                </a:solidFill>
                <a:latin typeface="Arial" charset="0"/>
              </a:rPr>
              <a:t>5</a:t>
            </a: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1174750" y="1219200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Revisão Sistemática</a:t>
            </a: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 smtClean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 smtClean="0"/>
              <a:t> andamento e dados estatísticos</a:t>
            </a:r>
            <a:endParaRPr lang="pt-BR" sz="1600" dirty="0"/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1174750" y="2235200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Metodologia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 smtClean="0"/>
              <a:t> estrutura e ferramentas</a:t>
            </a: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endParaRPr lang="pt-BR" sz="1600" dirty="0"/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1174750" y="3252788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Tópicos elencados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 smtClean="0"/>
              <a:t> principais temas abordados nos artigos selecionados</a:t>
            </a:r>
            <a:endParaRPr lang="pt-BR" sz="1600" dirty="0"/>
          </a:p>
        </p:txBody>
      </p: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1174750" y="4270375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Próximos passos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artigo</a:t>
            </a:r>
            <a:endParaRPr lang="pt-BR" sz="1600" dirty="0"/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1174750" y="5272088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Considerações Finais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Discussão com o grupo dos tópicos apresentados</a:t>
            </a:r>
            <a:endParaRPr lang="pt-BR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5" name="Rectangle 6"/>
          <p:cNvSpPr>
            <a:spLocks noGrp="1" noChangeArrowheads="1"/>
          </p:cNvSpPr>
          <p:nvPr>
            <p:ph type="title"/>
          </p:nvPr>
        </p:nvSpPr>
        <p:spPr/>
        <p:txBody>
          <a:bodyPr rIns="132048"/>
          <a:lstStyle/>
          <a:p>
            <a:pPr indent="0" eaLnBrk="1" hangingPunct="1"/>
            <a:r>
              <a:rPr lang="pt-BR" b="0" noProof="0" dirty="0" smtClean="0"/>
              <a:t>Considerações Finais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>
          <a:xfrm>
            <a:off x="147668" y="1214422"/>
            <a:ext cx="8853488" cy="4786346"/>
          </a:xfrm>
        </p:spPr>
        <p:txBody>
          <a:bodyPr/>
          <a:lstStyle/>
          <a:p>
            <a:r>
              <a:rPr lang="pt-BR" noProof="0" dirty="0" smtClean="0"/>
              <a:t>Discussão com o grupo</a:t>
            </a:r>
          </a:p>
          <a:p>
            <a:pPr lvl="1"/>
            <a:r>
              <a:rPr lang="pt-BR" dirty="0" smtClean="0"/>
              <a:t>Nosso grupo de Pesquisa: </a:t>
            </a:r>
            <a:r>
              <a:rPr lang="pt-BR" dirty="0" err="1" smtClean="0"/>
              <a:t>Agile</a:t>
            </a:r>
            <a:r>
              <a:rPr lang="pt-BR" dirty="0" smtClean="0"/>
              <a:t> ou Tradicional</a:t>
            </a:r>
            <a:endParaRPr lang="pt-BR" noProof="0" dirty="0" smtClean="0"/>
          </a:p>
          <a:p>
            <a:endParaRPr lang="pt-BR" noProof="0" dirty="0" smtClean="0"/>
          </a:p>
        </p:txBody>
      </p:sp>
      <p:sp>
        <p:nvSpPr>
          <p:cNvPr id="48131" name="Rectangle 1"/>
          <p:cNvSpPr>
            <a:spLocks/>
          </p:cNvSpPr>
          <p:nvPr/>
        </p:nvSpPr>
        <p:spPr bwMode="auto">
          <a:xfrm>
            <a:off x="8572500" y="6362700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40624" bIns="0"/>
          <a:lstStyle/>
          <a:p>
            <a:pPr marL="39688" algn="ctr"/>
            <a:r>
              <a:rPr lang="en-US" sz="800" b="1" dirty="0">
                <a:solidFill>
                  <a:srgbClr val="969696"/>
                </a:solidFill>
              </a:rPr>
              <a:t>[]</a:t>
            </a:r>
          </a:p>
        </p:txBody>
      </p:sp>
      <p:sp>
        <p:nvSpPr>
          <p:cNvPr id="48132" name="Rectangle 2"/>
          <p:cNvSpPr>
            <a:spLocks/>
          </p:cNvSpPr>
          <p:nvPr/>
        </p:nvSpPr>
        <p:spPr bwMode="auto">
          <a:xfrm>
            <a:off x="1066800" y="6438900"/>
            <a:ext cx="31369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39688" bIns="0"/>
          <a:lstStyle/>
          <a:p>
            <a:pPr marL="39688">
              <a:spcBef>
                <a:spcPts val="500"/>
              </a:spcBef>
            </a:pPr>
            <a:r>
              <a:rPr lang="en-US" sz="800" b="1" dirty="0">
                <a:solidFill>
                  <a:srgbClr val="969696"/>
                </a:solidFill>
              </a:rPr>
              <a:t>| Centro de </a:t>
            </a:r>
            <a:r>
              <a:rPr lang="en-US" sz="800" b="1" dirty="0" err="1">
                <a:solidFill>
                  <a:srgbClr val="969696"/>
                </a:solidFill>
              </a:rPr>
              <a:t>Pesquisa</a:t>
            </a:r>
            <a:r>
              <a:rPr lang="en-US" sz="800" b="1" dirty="0">
                <a:solidFill>
                  <a:srgbClr val="969696"/>
                </a:solidFill>
              </a:rPr>
              <a:t> </a:t>
            </a:r>
            <a:r>
              <a:rPr lang="en-US" sz="800" b="1" dirty="0" err="1">
                <a:solidFill>
                  <a:srgbClr val="969696"/>
                </a:solidFill>
              </a:rPr>
              <a:t>em</a:t>
            </a:r>
            <a:r>
              <a:rPr lang="en-US" sz="800" b="1" dirty="0">
                <a:solidFill>
                  <a:srgbClr val="969696"/>
                </a:solidFill>
              </a:rPr>
              <a:t> </a:t>
            </a:r>
            <a:r>
              <a:rPr lang="en-US" sz="800" b="1" dirty="0" err="1">
                <a:solidFill>
                  <a:srgbClr val="969696"/>
                </a:solidFill>
              </a:rPr>
              <a:t>Engenharia</a:t>
            </a:r>
            <a:r>
              <a:rPr lang="en-US" sz="800" b="1" dirty="0">
                <a:solidFill>
                  <a:srgbClr val="969696"/>
                </a:solidFill>
              </a:rPr>
              <a:t> de </a:t>
            </a:r>
            <a:r>
              <a:rPr lang="en-US" sz="800" b="1" dirty="0" err="1">
                <a:solidFill>
                  <a:srgbClr val="969696"/>
                </a:solidFill>
              </a:rPr>
              <a:t>Sistemas</a:t>
            </a:r>
            <a:endParaRPr lang="en-US" sz="800" b="1" dirty="0">
              <a:solidFill>
                <a:srgbClr val="969696"/>
              </a:solidFill>
            </a:endParaRPr>
          </a:p>
        </p:txBody>
      </p:sp>
      <p:sp>
        <p:nvSpPr>
          <p:cNvPr id="48133" name="Line 3"/>
          <p:cNvSpPr>
            <a:spLocks noChangeShapeType="1"/>
          </p:cNvSpPr>
          <p:nvPr/>
        </p:nvSpPr>
        <p:spPr bwMode="auto">
          <a:xfrm>
            <a:off x="152400" y="990600"/>
            <a:ext cx="8839200" cy="1588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48134" name="Picture 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6362700"/>
            <a:ext cx="92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6" name="Line 5"/>
          <p:cNvSpPr>
            <a:spLocks noChangeShapeType="1"/>
          </p:cNvSpPr>
          <p:nvPr/>
        </p:nvSpPr>
        <p:spPr bwMode="auto">
          <a:xfrm>
            <a:off x="152400" y="6286500"/>
            <a:ext cx="8839200" cy="1588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/>
          </p:cNvSpPr>
          <p:nvPr/>
        </p:nvSpPr>
        <p:spPr bwMode="auto">
          <a:xfrm>
            <a:off x="8572500" y="6477000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40624" bIns="0"/>
          <a:lstStyle/>
          <a:p>
            <a:pPr marL="39688" algn="ctr"/>
            <a:r>
              <a:rPr lang="en-US" sz="800" b="1">
                <a:solidFill>
                  <a:srgbClr val="969696"/>
                </a:solidFill>
              </a:rPr>
              <a:t>[]</a:t>
            </a:r>
          </a:p>
        </p:txBody>
      </p:sp>
      <p:sp>
        <p:nvSpPr>
          <p:cNvPr id="49155" name="Rectangle 2"/>
          <p:cNvSpPr>
            <a:spLocks/>
          </p:cNvSpPr>
          <p:nvPr/>
        </p:nvSpPr>
        <p:spPr bwMode="auto">
          <a:xfrm>
            <a:off x="1066800" y="6553200"/>
            <a:ext cx="31369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39688" bIns="0"/>
          <a:lstStyle/>
          <a:p>
            <a:pPr marL="39688">
              <a:spcBef>
                <a:spcPts val="500"/>
              </a:spcBef>
            </a:pPr>
            <a:r>
              <a:rPr lang="en-US" sz="800" b="1">
                <a:solidFill>
                  <a:srgbClr val="969696"/>
                </a:solidFill>
              </a:rPr>
              <a:t>| Centro de Pesquisa em Engenharia de Sistemas</a:t>
            </a:r>
          </a:p>
        </p:txBody>
      </p:sp>
      <p:sp>
        <p:nvSpPr>
          <p:cNvPr id="49156" name="Line 3"/>
          <p:cNvSpPr>
            <a:spLocks noChangeShapeType="1"/>
          </p:cNvSpPr>
          <p:nvPr/>
        </p:nvSpPr>
        <p:spPr bwMode="auto">
          <a:xfrm>
            <a:off x="152400" y="990600"/>
            <a:ext cx="8839200" cy="1588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49157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477000"/>
            <a:ext cx="92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8" name="Line 5"/>
          <p:cNvSpPr>
            <a:spLocks noChangeShapeType="1"/>
          </p:cNvSpPr>
          <p:nvPr/>
        </p:nvSpPr>
        <p:spPr bwMode="auto">
          <a:xfrm>
            <a:off x="152400" y="6400800"/>
            <a:ext cx="8839200" cy="1588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49159" name="Rectangle 6"/>
          <p:cNvSpPr>
            <a:spLocks noGrp="1" noChangeArrowheads="1"/>
          </p:cNvSpPr>
          <p:nvPr>
            <p:ph type="title"/>
          </p:nvPr>
        </p:nvSpPr>
        <p:spPr/>
        <p:txBody>
          <a:bodyPr rIns="132048"/>
          <a:lstStyle/>
          <a:p>
            <a:pPr indent="0" algn="ctr" eaLnBrk="1" hangingPunct="1"/>
            <a:r>
              <a:rPr lang="en-US" b="0" dirty="0" smtClean="0"/>
              <a:t>Obrigado</a:t>
            </a:r>
          </a:p>
        </p:txBody>
      </p:sp>
      <p:sp>
        <p:nvSpPr>
          <p:cNvPr id="4916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53488" cy="4800600"/>
          </a:xfrm>
        </p:spPr>
        <p:txBody>
          <a:bodyPr rIns="132048"/>
          <a:lstStyle/>
          <a:p>
            <a:pPr algn="ctr" eaLnBrk="1" hangingPunct="1">
              <a:lnSpc>
                <a:spcPct val="90000"/>
              </a:lnSpc>
            </a:pPr>
            <a:endParaRPr lang="en-US" sz="1600" dirty="0" smtClean="0"/>
          </a:p>
          <a:p>
            <a:pPr algn="ctr" eaLnBrk="1" hangingPunct="1">
              <a:lnSpc>
                <a:spcPct val="90000"/>
              </a:lnSpc>
            </a:pPr>
            <a:endParaRPr lang="en-US" sz="1600" dirty="0" smtClean="0"/>
          </a:p>
          <a:p>
            <a:pPr algn="ctr" eaLnBrk="1" hangingPunct="1">
              <a:lnSpc>
                <a:spcPct val="90000"/>
              </a:lnSpc>
              <a:buFont typeface="Wingdings" pitchFamily="-109" charset="2"/>
              <a:buNone/>
            </a:pPr>
            <a:r>
              <a:rPr lang="en-US" sz="3400" dirty="0" err="1" smtClean="0"/>
              <a:t>Dúvidas</a:t>
            </a:r>
            <a:r>
              <a:rPr lang="en-US" sz="3400" dirty="0" smtClean="0"/>
              <a:t>/</a:t>
            </a:r>
            <a:r>
              <a:rPr lang="en-US" sz="3400" dirty="0" err="1" smtClean="0"/>
              <a:t>Comentários</a:t>
            </a:r>
            <a:r>
              <a:rPr lang="en-US" sz="3400" dirty="0" smtClean="0"/>
              <a:t>/</a:t>
            </a:r>
            <a:r>
              <a:rPr lang="en-US" sz="3400" dirty="0" err="1" smtClean="0"/>
              <a:t>Sugestões</a:t>
            </a:r>
            <a:endParaRPr lang="en-US" sz="3400" dirty="0" smtClean="0"/>
          </a:p>
          <a:p>
            <a:pPr algn="ctr" eaLnBrk="1" hangingPunct="1">
              <a:lnSpc>
                <a:spcPct val="90000"/>
              </a:lnSpc>
              <a:buFont typeface="Wingdings" pitchFamily="-109" charset="2"/>
              <a:buNone/>
            </a:pPr>
            <a:endParaRPr lang="en-US" sz="3400" dirty="0" smtClean="0"/>
          </a:p>
          <a:p>
            <a:pPr algn="ctr" eaLnBrk="1" hangingPunct="1">
              <a:lnSpc>
                <a:spcPct val="90000"/>
              </a:lnSpc>
              <a:buFont typeface="Wingdings" pitchFamily="-109" charset="2"/>
              <a:buNone/>
            </a:pPr>
            <a:endParaRPr lang="en-US" sz="1800" dirty="0" smtClean="0"/>
          </a:p>
          <a:p>
            <a:pPr algn="ctr" eaLnBrk="1" hangingPunct="1">
              <a:lnSpc>
                <a:spcPct val="90000"/>
              </a:lnSpc>
              <a:buFont typeface="Wingdings" pitchFamily="-109" charset="2"/>
              <a:buNone/>
            </a:pPr>
            <a:r>
              <a:rPr lang="en-US" sz="1800" dirty="0" smtClean="0"/>
              <a:t>Anderson Yanzer</a:t>
            </a:r>
          </a:p>
          <a:p>
            <a:pPr algn="ctr" eaLnBrk="1" hangingPunct="1">
              <a:lnSpc>
                <a:spcPct val="90000"/>
              </a:lnSpc>
              <a:buFont typeface="Wingdings" pitchFamily="-109" charset="2"/>
              <a:buNone/>
            </a:pPr>
            <a:r>
              <a:rPr lang="en-US" sz="1800" dirty="0" smtClean="0">
                <a:hlinkClick r:id="rId4"/>
              </a:rPr>
              <a:t>ah290099@pucrs.br</a:t>
            </a:r>
            <a:endParaRPr lang="en-US" sz="1800" dirty="0" smtClean="0"/>
          </a:p>
          <a:p>
            <a:pPr algn="ctr" eaLnBrk="1" hangingPunct="1">
              <a:lnSpc>
                <a:spcPct val="90000"/>
              </a:lnSpc>
              <a:buFont typeface="Wingdings" pitchFamily="-109" charset="2"/>
              <a:buNone/>
            </a:pPr>
            <a:endParaRPr lang="en-US" sz="1800" dirty="0" smtClean="0"/>
          </a:p>
          <a:p>
            <a:pPr algn="ctr" eaLnBrk="1" hangingPunct="1">
              <a:lnSpc>
                <a:spcPct val="90000"/>
              </a:lnSpc>
              <a:buFont typeface="Wingdings" pitchFamily="-109" charset="2"/>
              <a:buNone/>
            </a:pPr>
            <a:r>
              <a:rPr lang="en-US" sz="1800" dirty="0" smtClean="0"/>
              <a:t>Marcelo Blois</a:t>
            </a:r>
          </a:p>
          <a:p>
            <a:pPr algn="ctr" eaLnBrk="1" hangingPunct="1">
              <a:lnSpc>
                <a:spcPct val="90000"/>
              </a:lnSpc>
              <a:buFont typeface="Wingdings" pitchFamily="-109" charset="2"/>
              <a:buNone/>
            </a:pPr>
            <a:r>
              <a:rPr lang="en-US" sz="1800" dirty="0" smtClean="0">
                <a:hlinkClick r:id="rId5"/>
              </a:rPr>
              <a:t>marcelo.blois@pucrs.br</a:t>
            </a:r>
            <a:endParaRPr lang="en-US" sz="1800" dirty="0" smtClean="0"/>
          </a:p>
          <a:p>
            <a:pPr algn="ctr" eaLnBrk="1" hangingPunct="1">
              <a:lnSpc>
                <a:spcPct val="90000"/>
              </a:lnSpc>
              <a:buFont typeface="Wingdings" pitchFamily="-109" charset="2"/>
              <a:buNone/>
            </a:pPr>
            <a:r>
              <a:rPr lang="en-US" sz="1800" dirty="0" err="1" smtClean="0"/>
              <a:t>Orientador</a:t>
            </a: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- Quality Criteria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9106" y="928670"/>
            <a:ext cx="8853488" cy="571504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Quality criteria</a:t>
            </a:r>
          </a:p>
          <a:p>
            <a:pPr>
              <a:buNone/>
            </a:pPr>
            <a:r>
              <a:rPr lang="en-US" sz="1600" dirty="0" smtClean="0"/>
              <a:t>1. Is the paper based on research (or is it merely a ‘‘lessons learned”</a:t>
            </a:r>
          </a:p>
          <a:p>
            <a:pPr>
              <a:buNone/>
            </a:pPr>
            <a:r>
              <a:rPr lang="en-US" sz="1600" dirty="0" smtClean="0"/>
              <a:t>report based on expert opinion)?</a:t>
            </a:r>
          </a:p>
          <a:p>
            <a:pPr>
              <a:buNone/>
            </a:pPr>
            <a:r>
              <a:rPr lang="en-US" sz="1600" dirty="0" smtClean="0"/>
              <a:t>2. Is there a clear statement of the aims of the research?</a:t>
            </a:r>
          </a:p>
          <a:p>
            <a:pPr>
              <a:buNone/>
            </a:pPr>
            <a:r>
              <a:rPr lang="en-US" sz="1600" dirty="0" smtClean="0"/>
              <a:t>3. Is there an adequate description of the context in which the research</a:t>
            </a:r>
          </a:p>
          <a:p>
            <a:pPr>
              <a:buNone/>
            </a:pPr>
            <a:r>
              <a:rPr lang="en-US" sz="1600" dirty="0" smtClean="0"/>
              <a:t>was carried out?</a:t>
            </a:r>
          </a:p>
          <a:p>
            <a:pPr>
              <a:buNone/>
            </a:pPr>
            <a:r>
              <a:rPr lang="en-US" sz="1600" dirty="0" smtClean="0"/>
              <a:t>4. Was the research design appropriate to address the aims of the</a:t>
            </a:r>
          </a:p>
          <a:p>
            <a:pPr>
              <a:buNone/>
            </a:pPr>
            <a:r>
              <a:rPr lang="en-US" sz="1600" dirty="0" smtClean="0"/>
              <a:t>research?</a:t>
            </a:r>
          </a:p>
          <a:p>
            <a:pPr>
              <a:buNone/>
            </a:pPr>
            <a:r>
              <a:rPr lang="en-US" sz="1600" dirty="0" smtClean="0"/>
              <a:t>5. Was the recruitment strategy appropriate to the aims of the</a:t>
            </a:r>
          </a:p>
          <a:p>
            <a:pPr>
              <a:buNone/>
            </a:pPr>
            <a:r>
              <a:rPr lang="en-US" sz="1600" dirty="0" smtClean="0"/>
              <a:t>research?</a:t>
            </a:r>
          </a:p>
          <a:p>
            <a:pPr>
              <a:buNone/>
            </a:pPr>
            <a:r>
              <a:rPr lang="en-US" sz="1600" dirty="0" smtClean="0"/>
              <a:t>6. Was there a control group with which to compare treatments?</a:t>
            </a:r>
          </a:p>
          <a:p>
            <a:pPr>
              <a:buNone/>
            </a:pPr>
            <a:r>
              <a:rPr lang="en-US" sz="1600" dirty="0" smtClean="0"/>
              <a:t>7. Was the data collected in a way that addressed the research issue?</a:t>
            </a:r>
          </a:p>
          <a:p>
            <a:pPr>
              <a:buNone/>
            </a:pPr>
            <a:r>
              <a:rPr lang="en-US" sz="1600" dirty="0" smtClean="0"/>
              <a:t>8. Was the data analysis sufficiently rigorous?</a:t>
            </a:r>
          </a:p>
          <a:p>
            <a:pPr>
              <a:buNone/>
            </a:pPr>
            <a:r>
              <a:rPr lang="en-US" sz="1600" dirty="0" smtClean="0"/>
              <a:t>9. Has the relationship between researcher and participants been</a:t>
            </a:r>
          </a:p>
          <a:p>
            <a:pPr>
              <a:buNone/>
            </a:pPr>
            <a:r>
              <a:rPr lang="en-US" sz="1600" dirty="0" smtClean="0"/>
              <a:t>considered to an adequate degree?</a:t>
            </a:r>
          </a:p>
          <a:p>
            <a:pPr>
              <a:buNone/>
            </a:pPr>
            <a:r>
              <a:rPr lang="en-US" sz="1600" dirty="0" smtClean="0"/>
              <a:t>10. Is there a clear statement of findings?</a:t>
            </a:r>
          </a:p>
          <a:p>
            <a:pPr>
              <a:buNone/>
            </a:pPr>
            <a:r>
              <a:rPr lang="en-US" sz="1600" dirty="0" smtClean="0"/>
              <a:t>11. Is the study of value for research or practice?</a:t>
            </a:r>
            <a:endParaRPr lang="pt-BR" sz="1600" dirty="0"/>
          </a:p>
        </p:txBody>
      </p:sp>
      <p:sp>
        <p:nvSpPr>
          <p:cNvPr id="4" name="Botão de ação: Retornar 3">
            <a:hlinkClick r:id="" action="ppaction://hlinkshowjump?jump=lastslideviewed" highlightClick="1"/>
          </p:cNvPr>
          <p:cNvSpPr/>
          <p:nvPr/>
        </p:nvSpPr>
        <p:spPr bwMode="auto">
          <a:xfrm>
            <a:off x="8215306" y="6215082"/>
            <a:ext cx="928694" cy="642918"/>
          </a:xfrm>
          <a:prstGeom prst="actionButtonReturn">
            <a:avLst/>
          </a:prstGeom>
          <a:solidFill>
            <a:srgbClr val="A3B2C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Verdana" pitchFamily="-109" charset="0"/>
              <a:ea typeface="ヒラギノ角ゴ ProN W3" pitchFamily="-109" charset="-128"/>
              <a:cs typeface="ヒラギノ角ゴ ProN W3" pitchFamily="-109" charset="-128"/>
              <a:sym typeface="Verdana" pitchFamily="-10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/>
          </p:cNvSpPr>
          <p:nvPr/>
        </p:nvSpPr>
        <p:spPr bwMode="auto">
          <a:xfrm>
            <a:off x="8572500" y="6362700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40624" bIns="0"/>
          <a:lstStyle/>
          <a:p>
            <a:pPr marL="39688" algn="ctr"/>
            <a:r>
              <a:rPr lang="en-US" sz="800" b="1">
                <a:solidFill>
                  <a:srgbClr val="969696"/>
                </a:solidFill>
              </a:rPr>
              <a:t>[]</a:t>
            </a:r>
          </a:p>
        </p:txBody>
      </p:sp>
      <p:sp>
        <p:nvSpPr>
          <p:cNvPr id="29699" name="Rectangle 2"/>
          <p:cNvSpPr>
            <a:spLocks/>
          </p:cNvSpPr>
          <p:nvPr/>
        </p:nvSpPr>
        <p:spPr bwMode="auto">
          <a:xfrm>
            <a:off x="1066800" y="6438900"/>
            <a:ext cx="31369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39688" bIns="0"/>
          <a:lstStyle/>
          <a:p>
            <a:pPr marL="39688">
              <a:spcBef>
                <a:spcPts val="500"/>
              </a:spcBef>
            </a:pPr>
            <a:r>
              <a:rPr lang="en-US" sz="800" b="1">
                <a:solidFill>
                  <a:srgbClr val="969696"/>
                </a:solidFill>
              </a:rPr>
              <a:t>| Centro de Pesquisa em Engenharia de Sistemas</a:t>
            </a:r>
          </a:p>
        </p:txBody>
      </p:sp>
      <p:sp>
        <p:nvSpPr>
          <p:cNvPr id="29700" name="Line 3"/>
          <p:cNvSpPr>
            <a:spLocks noChangeShapeType="1"/>
          </p:cNvSpPr>
          <p:nvPr/>
        </p:nvSpPr>
        <p:spPr bwMode="auto">
          <a:xfrm>
            <a:off x="152400" y="990600"/>
            <a:ext cx="8839200" cy="1588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29701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362700"/>
            <a:ext cx="92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2" name="Line 5"/>
          <p:cNvSpPr>
            <a:spLocks noChangeShapeType="1"/>
          </p:cNvSpPr>
          <p:nvPr/>
        </p:nvSpPr>
        <p:spPr bwMode="auto">
          <a:xfrm>
            <a:off x="152400" y="6286500"/>
            <a:ext cx="8839200" cy="1588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29703" name="Rectangle 6"/>
          <p:cNvSpPr>
            <a:spLocks noGrp="1" noChangeArrowheads="1"/>
          </p:cNvSpPr>
          <p:nvPr>
            <p:ph type="title"/>
          </p:nvPr>
        </p:nvSpPr>
        <p:spPr/>
        <p:txBody>
          <a:bodyPr rIns="132048"/>
          <a:lstStyle/>
          <a:p>
            <a:pPr indent="0" eaLnBrk="1" hangingPunct="1"/>
            <a:r>
              <a:rPr lang="en-US" b="0" dirty="0" err="1" smtClean="0"/>
              <a:t>Roteiro</a:t>
            </a:r>
            <a:endParaRPr lang="en-US" b="0" dirty="0" smtClean="0"/>
          </a:p>
        </p:txBody>
      </p:sp>
      <p:sp>
        <p:nvSpPr>
          <p:cNvPr id="29704" name="Rectangle 4"/>
          <p:cNvSpPr>
            <a:spLocks noChangeArrowheads="1"/>
          </p:cNvSpPr>
          <p:nvPr/>
        </p:nvSpPr>
        <p:spPr bwMode="auto">
          <a:xfrm>
            <a:off x="165100" y="1219200"/>
            <a:ext cx="914400" cy="9144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29705" name="Rectangle 5"/>
          <p:cNvSpPr>
            <a:spLocks noChangeArrowheads="1"/>
          </p:cNvSpPr>
          <p:nvPr/>
        </p:nvSpPr>
        <p:spPr bwMode="auto">
          <a:xfrm>
            <a:off x="165100" y="2235200"/>
            <a:ext cx="914400" cy="9144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29706" name="Rectangle 6"/>
          <p:cNvSpPr>
            <a:spLocks noChangeArrowheads="1"/>
          </p:cNvSpPr>
          <p:nvPr/>
        </p:nvSpPr>
        <p:spPr bwMode="auto">
          <a:xfrm>
            <a:off x="165100" y="3252788"/>
            <a:ext cx="914400" cy="9144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29707" name="Rectangle 7"/>
          <p:cNvSpPr>
            <a:spLocks noChangeArrowheads="1"/>
          </p:cNvSpPr>
          <p:nvPr/>
        </p:nvSpPr>
        <p:spPr bwMode="auto">
          <a:xfrm>
            <a:off x="165100" y="4270375"/>
            <a:ext cx="914400" cy="9144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29708" name="Rectangle 9"/>
          <p:cNvSpPr>
            <a:spLocks noChangeArrowheads="1"/>
          </p:cNvSpPr>
          <p:nvPr/>
        </p:nvSpPr>
        <p:spPr bwMode="auto">
          <a:xfrm>
            <a:off x="1174750" y="1219200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Revisão Sistemática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andamento e dados estatísticos</a:t>
            </a: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endParaRPr lang="pt-BR" sz="1600" dirty="0"/>
          </a:p>
        </p:txBody>
      </p:sp>
      <p:sp>
        <p:nvSpPr>
          <p:cNvPr id="29709" name="Rectangle 10"/>
          <p:cNvSpPr>
            <a:spLocks noChangeArrowheads="1"/>
          </p:cNvSpPr>
          <p:nvPr/>
        </p:nvSpPr>
        <p:spPr bwMode="auto">
          <a:xfrm>
            <a:off x="1174750" y="2235200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Metodologia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 smtClean="0"/>
              <a:t> estrutura e ferramentas</a:t>
            </a: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endParaRPr lang="pt-BR" sz="1600" dirty="0"/>
          </a:p>
        </p:txBody>
      </p:sp>
      <p:sp>
        <p:nvSpPr>
          <p:cNvPr id="29710" name="Rectangle 11"/>
          <p:cNvSpPr>
            <a:spLocks noChangeArrowheads="1"/>
          </p:cNvSpPr>
          <p:nvPr/>
        </p:nvSpPr>
        <p:spPr bwMode="auto">
          <a:xfrm>
            <a:off x="1174750" y="3252788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Tópicos elencados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 smtClean="0"/>
              <a:t> principais temas abordados nos artigos selecionados</a:t>
            </a:r>
            <a:endParaRPr lang="pt-BR" sz="1600" dirty="0"/>
          </a:p>
        </p:txBody>
      </p:sp>
      <p:sp>
        <p:nvSpPr>
          <p:cNvPr id="29711" name="Rectangle 12"/>
          <p:cNvSpPr>
            <a:spLocks noChangeArrowheads="1"/>
          </p:cNvSpPr>
          <p:nvPr/>
        </p:nvSpPr>
        <p:spPr bwMode="auto">
          <a:xfrm>
            <a:off x="1174750" y="4270375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Próximos passos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artigo</a:t>
            </a:r>
            <a:endParaRPr lang="pt-BR" sz="1600" dirty="0"/>
          </a:p>
        </p:txBody>
      </p:sp>
      <p:sp>
        <p:nvSpPr>
          <p:cNvPr id="29712" name="Rectangle 8"/>
          <p:cNvSpPr>
            <a:spLocks noChangeArrowheads="1"/>
          </p:cNvSpPr>
          <p:nvPr/>
        </p:nvSpPr>
        <p:spPr bwMode="auto">
          <a:xfrm>
            <a:off x="165100" y="5272088"/>
            <a:ext cx="914400" cy="9144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>
                <a:solidFill>
                  <a:schemeClr val="bg1"/>
                </a:solidFill>
                <a:latin typeface="Arial" charset="0"/>
              </a:rPr>
              <a:t>5</a:t>
            </a:r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1174750" y="5272088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Considerações Finais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Discussão com o grupo dos tópicos apresentados</a:t>
            </a:r>
            <a:endParaRPr lang="pt-BR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/>
          </p:cNvSpPr>
          <p:nvPr/>
        </p:nvSpPr>
        <p:spPr bwMode="auto">
          <a:xfrm>
            <a:off x="8572500" y="6362700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40624" bIns="0"/>
          <a:lstStyle/>
          <a:p>
            <a:pPr marL="39688" algn="ctr"/>
            <a:r>
              <a:rPr lang="en-US" sz="800" b="1">
                <a:solidFill>
                  <a:srgbClr val="969696"/>
                </a:solidFill>
              </a:rPr>
              <a:t>[]</a:t>
            </a:r>
          </a:p>
        </p:txBody>
      </p:sp>
      <p:sp>
        <p:nvSpPr>
          <p:cNvPr id="31747" name="Rectangle 2"/>
          <p:cNvSpPr>
            <a:spLocks/>
          </p:cNvSpPr>
          <p:nvPr/>
        </p:nvSpPr>
        <p:spPr bwMode="auto">
          <a:xfrm>
            <a:off x="1066800" y="6438900"/>
            <a:ext cx="31369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39688" bIns="0"/>
          <a:lstStyle/>
          <a:p>
            <a:pPr marL="39688">
              <a:spcBef>
                <a:spcPts val="500"/>
              </a:spcBef>
            </a:pPr>
            <a:r>
              <a:rPr lang="en-US" sz="800" b="1">
                <a:solidFill>
                  <a:srgbClr val="969696"/>
                </a:solidFill>
              </a:rPr>
              <a:t>| Centro de Pesquisa em Engenharia de Sistemas</a:t>
            </a:r>
          </a:p>
        </p:txBody>
      </p:sp>
      <p:sp>
        <p:nvSpPr>
          <p:cNvPr id="31748" name="Line 3"/>
          <p:cNvSpPr>
            <a:spLocks noChangeShapeType="1"/>
          </p:cNvSpPr>
          <p:nvPr/>
        </p:nvSpPr>
        <p:spPr bwMode="auto">
          <a:xfrm>
            <a:off x="152400" y="990600"/>
            <a:ext cx="8839200" cy="1588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31749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362700"/>
            <a:ext cx="92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Line 5"/>
          <p:cNvSpPr>
            <a:spLocks noChangeShapeType="1"/>
          </p:cNvSpPr>
          <p:nvPr/>
        </p:nvSpPr>
        <p:spPr bwMode="auto">
          <a:xfrm>
            <a:off x="152400" y="6286500"/>
            <a:ext cx="8839200" cy="1588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31751" name="Rectangle 6"/>
          <p:cNvSpPr>
            <a:spLocks noGrp="1" noChangeArrowheads="1"/>
          </p:cNvSpPr>
          <p:nvPr>
            <p:ph type="title"/>
          </p:nvPr>
        </p:nvSpPr>
        <p:spPr/>
        <p:txBody>
          <a:bodyPr rIns="132048"/>
          <a:lstStyle/>
          <a:p>
            <a:pPr indent="0" eaLnBrk="1" hangingPunct="1"/>
            <a:r>
              <a:rPr lang="en-US" b="0" dirty="0" err="1" smtClean="0"/>
              <a:t>Revisão</a:t>
            </a:r>
            <a:r>
              <a:rPr lang="en-US" b="0" dirty="0" smtClean="0"/>
              <a:t> </a:t>
            </a:r>
            <a:r>
              <a:rPr lang="en-US" b="0" dirty="0" err="1" smtClean="0"/>
              <a:t>Sistemática</a:t>
            </a:r>
            <a:endParaRPr lang="en-US" b="0" dirty="0" smtClean="0"/>
          </a:p>
        </p:txBody>
      </p:sp>
      <p:sp>
        <p:nvSpPr>
          <p:cNvPr id="31760" name="Rectangle 4"/>
          <p:cNvSpPr>
            <a:spLocks noChangeArrowheads="1"/>
          </p:cNvSpPr>
          <p:nvPr/>
        </p:nvSpPr>
        <p:spPr bwMode="auto">
          <a:xfrm>
            <a:off x="165100" y="1219200"/>
            <a:ext cx="914400" cy="9144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31761" name="Rectangle 9"/>
          <p:cNvSpPr>
            <a:spLocks noChangeArrowheads="1"/>
          </p:cNvSpPr>
          <p:nvPr/>
        </p:nvSpPr>
        <p:spPr bwMode="auto">
          <a:xfrm>
            <a:off x="1174750" y="1219200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Revisão Sistemática</a:t>
            </a: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 smtClean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 smtClean="0"/>
              <a:t> andamento e dados estatísticos</a:t>
            </a:r>
            <a:endParaRPr lang="pt-BR" sz="1600" dirty="0"/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165100" y="2235200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165100" y="3252788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165100" y="4270375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165100" y="5272088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>
                <a:solidFill>
                  <a:schemeClr val="bg1"/>
                </a:solidFill>
                <a:latin typeface="Arial" charset="0"/>
              </a:rPr>
              <a:t>5</a:t>
            </a:r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1174750" y="2235200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Metodologia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 smtClean="0"/>
              <a:t> estrutura e ferramentas</a:t>
            </a: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endParaRPr lang="pt-BR" sz="1600" dirty="0"/>
          </a:p>
        </p:txBody>
      </p: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1174750" y="3252788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Tópicos elencados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 smtClean="0"/>
              <a:t> principais temas abordados nos artigos selecionados</a:t>
            </a:r>
            <a:endParaRPr lang="pt-BR" sz="1600" dirty="0"/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1174750" y="4270375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Próximos passos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artigo</a:t>
            </a:r>
            <a:endParaRPr lang="pt-BR" sz="1600" dirty="0"/>
          </a:p>
        </p:txBody>
      </p:sp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1174750" y="5272088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Considerações Finais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Discussão com o grupo dos tópicos apresentados</a:t>
            </a:r>
            <a:endParaRPr lang="pt-BR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152400" y="1142984"/>
            <a:ext cx="8777318" cy="5143536"/>
          </a:xfrm>
        </p:spPr>
        <p:txBody>
          <a:bodyPr/>
          <a:lstStyle/>
          <a:p>
            <a:r>
              <a:rPr lang="en-US" sz="1600" dirty="0" smtClean="0"/>
              <a:t>Abstract / Introduction (material OK)</a:t>
            </a:r>
          </a:p>
          <a:p>
            <a:r>
              <a:rPr lang="en-US" sz="1600" dirty="0" smtClean="0"/>
              <a:t>Background (material OK)</a:t>
            </a:r>
          </a:p>
          <a:p>
            <a:pPr lvl="1"/>
            <a:r>
              <a:rPr lang="en-US" sz="1400" dirty="0" smtClean="0"/>
              <a:t>Agile</a:t>
            </a:r>
          </a:p>
          <a:p>
            <a:pPr lvl="1"/>
            <a:r>
              <a:rPr lang="en-US" sz="1400" dirty="0" smtClean="0"/>
              <a:t>KM</a:t>
            </a:r>
          </a:p>
          <a:p>
            <a:pPr lvl="1"/>
            <a:r>
              <a:rPr lang="en-US" sz="1400" dirty="0" smtClean="0"/>
              <a:t>KM in Agile</a:t>
            </a:r>
          </a:p>
          <a:p>
            <a:r>
              <a:rPr lang="en-US" sz="1600" dirty="0" smtClean="0"/>
              <a:t>Review Method (</a:t>
            </a:r>
            <a:r>
              <a:rPr lang="en-US" sz="1600" dirty="0" err="1" smtClean="0"/>
              <a:t>andamento</a:t>
            </a:r>
            <a:r>
              <a:rPr lang="en-US" sz="1600" dirty="0" smtClean="0"/>
              <a:t>)</a:t>
            </a:r>
          </a:p>
          <a:p>
            <a:pPr lvl="1"/>
            <a:r>
              <a:rPr lang="en-US" sz="1400" dirty="0" smtClean="0"/>
              <a:t>Protocol development: This protocol specified the research questions, search strategy, inclusion, exclusion and quality criteria, data extraction, and methods of synthesis.</a:t>
            </a:r>
          </a:p>
          <a:p>
            <a:pPr lvl="1"/>
            <a:r>
              <a:rPr lang="en-US" sz="1400" dirty="0" smtClean="0"/>
              <a:t>Inclusion and exclusion criteria: set a score model through punctuation (1 to 5)</a:t>
            </a:r>
          </a:p>
          <a:p>
            <a:pPr lvl="1"/>
            <a:r>
              <a:rPr lang="en-US" sz="1400" dirty="0" smtClean="0"/>
              <a:t>Data source and search strategy: criteria to choose the search mechanisms</a:t>
            </a:r>
          </a:p>
          <a:p>
            <a:pPr lvl="1"/>
            <a:r>
              <a:rPr lang="en-US" sz="1400" dirty="0" smtClean="0"/>
              <a:t>Quality assessment : describe the arguments to enhance the quality, how to follow a method, criteria, etc. </a:t>
            </a:r>
            <a:r>
              <a:rPr lang="en-US" sz="1400" dirty="0" smtClean="0">
                <a:hlinkClick r:id="rId2" action="ppaction://hlinksldjump"/>
              </a:rPr>
              <a:t>Example</a:t>
            </a:r>
            <a:endParaRPr lang="en-US" sz="1400" dirty="0" smtClean="0"/>
          </a:p>
          <a:p>
            <a:pPr lvl="1"/>
            <a:r>
              <a:rPr lang="en-US" sz="1400" dirty="0" smtClean="0"/>
              <a:t>Synthesis of findings: result tables,  </a:t>
            </a:r>
          </a:p>
          <a:p>
            <a:r>
              <a:rPr lang="en-US" sz="1600" dirty="0" smtClean="0"/>
              <a:t>Results: classification of articles on subjects covered, previously selected, as Human factors, distributed environment, documentation, etc</a:t>
            </a:r>
          </a:p>
          <a:p>
            <a:r>
              <a:rPr lang="en-US" sz="1600" dirty="0" smtClean="0"/>
              <a:t>Discussions: </a:t>
            </a:r>
          </a:p>
          <a:p>
            <a:r>
              <a:rPr lang="en-US" sz="1600" dirty="0" smtClean="0"/>
              <a:t>Conclusions: </a:t>
            </a:r>
          </a:p>
          <a:p>
            <a:endParaRPr lang="en-US" sz="1600" dirty="0" smtClean="0"/>
          </a:p>
        </p:txBody>
      </p:sp>
      <p:sp>
        <p:nvSpPr>
          <p:cNvPr id="33795" name="Rectangle 1"/>
          <p:cNvSpPr>
            <a:spLocks/>
          </p:cNvSpPr>
          <p:nvPr/>
        </p:nvSpPr>
        <p:spPr bwMode="auto">
          <a:xfrm>
            <a:off x="8572500" y="6362700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40624" bIns="0"/>
          <a:lstStyle/>
          <a:p>
            <a:pPr marL="39688" algn="ctr"/>
            <a:r>
              <a:rPr lang="en-US" sz="800" b="1">
                <a:solidFill>
                  <a:srgbClr val="969696"/>
                </a:solidFill>
              </a:rPr>
              <a:t>[]</a:t>
            </a:r>
          </a:p>
        </p:txBody>
      </p:sp>
      <p:sp>
        <p:nvSpPr>
          <p:cNvPr id="33796" name="Rectangle 2"/>
          <p:cNvSpPr>
            <a:spLocks/>
          </p:cNvSpPr>
          <p:nvPr/>
        </p:nvSpPr>
        <p:spPr bwMode="auto">
          <a:xfrm>
            <a:off x="1066800" y="6438900"/>
            <a:ext cx="31369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39688" bIns="0"/>
          <a:lstStyle/>
          <a:p>
            <a:pPr marL="39688">
              <a:spcBef>
                <a:spcPts val="500"/>
              </a:spcBef>
            </a:pPr>
            <a:r>
              <a:rPr lang="en-US" sz="800" b="1">
                <a:solidFill>
                  <a:srgbClr val="969696"/>
                </a:solidFill>
              </a:rPr>
              <a:t>| Centro de Pesquisa em Engenharia de Sistemas</a:t>
            </a:r>
          </a:p>
        </p:txBody>
      </p:sp>
      <p:sp>
        <p:nvSpPr>
          <p:cNvPr id="33797" name="Line 3"/>
          <p:cNvSpPr>
            <a:spLocks noChangeShapeType="1"/>
          </p:cNvSpPr>
          <p:nvPr/>
        </p:nvSpPr>
        <p:spPr bwMode="auto">
          <a:xfrm>
            <a:off x="152400" y="990600"/>
            <a:ext cx="8839200" cy="1588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33798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362700"/>
            <a:ext cx="92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9" name="Rectangle 6"/>
          <p:cNvSpPr>
            <a:spLocks noGrp="1" noChangeArrowheads="1"/>
          </p:cNvSpPr>
          <p:nvPr>
            <p:ph type="title"/>
          </p:nvPr>
        </p:nvSpPr>
        <p:spPr/>
        <p:txBody>
          <a:bodyPr rIns="132048"/>
          <a:lstStyle/>
          <a:p>
            <a:pPr indent="0" eaLnBrk="1" hangingPunct="1"/>
            <a:r>
              <a:rPr lang="pt-BR" b="0" dirty="0" smtClean="0"/>
              <a:t>Andamento – Estrutura da RS</a:t>
            </a:r>
          </a:p>
        </p:txBody>
      </p:sp>
      <p:sp>
        <p:nvSpPr>
          <p:cNvPr id="33800" name="Line 5"/>
          <p:cNvSpPr>
            <a:spLocks noChangeShapeType="1"/>
          </p:cNvSpPr>
          <p:nvPr/>
        </p:nvSpPr>
        <p:spPr bwMode="auto">
          <a:xfrm>
            <a:off x="152400" y="6286500"/>
            <a:ext cx="8839200" cy="1588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/>
          </p:cNvSpPr>
          <p:nvPr/>
        </p:nvSpPr>
        <p:spPr bwMode="auto">
          <a:xfrm>
            <a:off x="8572500" y="6362700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40624" bIns="0"/>
          <a:lstStyle/>
          <a:p>
            <a:pPr marL="39688" algn="ctr"/>
            <a:r>
              <a:rPr lang="en-US" sz="800" b="1">
                <a:solidFill>
                  <a:srgbClr val="969696"/>
                </a:solidFill>
              </a:rPr>
              <a:t>[]</a:t>
            </a:r>
          </a:p>
        </p:txBody>
      </p:sp>
      <p:sp>
        <p:nvSpPr>
          <p:cNvPr id="34819" name="Rectangle 2"/>
          <p:cNvSpPr>
            <a:spLocks/>
          </p:cNvSpPr>
          <p:nvPr/>
        </p:nvSpPr>
        <p:spPr bwMode="auto">
          <a:xfrm>
            <a:off x="1066800" y="6438900"/>
            <a:ext cx="31369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39688" bIns="0"/>
          <a:lstStyle/>
          <a:p>
            <a:pPr marL="39688">
              <a:spcBef>
                <a:spcPts val="500"/>
              </a:spcBef>
            </a:pPr>
            <a:r>
              <a:rPr lang="en-US" sz="800" b="1">
                <a:solidFill>
                  <a:srgbClr val="969696"/>
                </a:solidFill>
              </a:rPr>
              <a:t>| Centro de Pesquisa em Engenharia de Sistemas</a:t>
            </a:r>
          </a:p>
        </p:txBody>
      </p:sp>
      <p:sp>
        <p:nvSpPr>
          <p:cNvPr id="34820" name="Line 3"/>
          <p:cNvSpPr>
            <a:spLocks noChangeShapeType="1"/>
          </p:cNvSpPr>
          <p:nvPr/>
        </p:nvSpPr>
        <p:spPr bwMode="auto">
          <a:xfrm>
            <a:off x="152400" y="990600"/>
            <a:ext cx="8839200" cy="1588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34821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362700"/>
            <a:ext cx="92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2" name="Line 5"/>
          <p:cNvSpPr>
            <a:spLocks noChangeShapeType="1"/>
          </p:cNvSpPr>
          <p:nvPr/>
        </p:nvSpPr>
        <p:spPr bwMode="auto">
          <a:xfrm>
            <a:off x="152400" y="6286500"/>
            <a:ext cx="8839200" cy="1588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34823" name="Rectangle 6"/>
          <p:cNvSpPr>
            <a:spLocks noGrp="1" noChangeArrowheads="1"/>
          </p:cNvSpPr>
          <p:nvPr>
            <p:ph type="title"/>
          </p:nvPr>
        </p:nvSpPr>
        <p:spPr/>
        <p:txBody>
          <a:bodyPr rIns="132048"/>
          <a:lstStyle/>
          <a:p>
            <a:pPr indent="0" eaLnBrk="1" hangingPunct="1"/>
            <a:r>
              <a:rPr lang="en-US" b="0" dirty="0" err="1" smtClean="0"/>
              <a:t>Metodologia</a:t>
            </a:r>
            <a:endParaRPr lang="en-US" b="0" dirty="0" smtClean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165100" y="1219200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165100" y="2235200"/>
            <a:ext cx="914400" cy="9144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165100" y="3252788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165100" y="4270375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165100" y="5272088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>
                <a:solidFill>
                  <a:schemeClr val="bg1"/>
                </a:solidFill>
                <a:latin typeface="Arial" charset="0"/>
              </a:rPr>
              <a:t>5</a:t>
            </a: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1174750" y="1219200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Revisão Sistemática</a:t>
            </a: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 smtClean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 smtClean="0"/>
              <a:t> andamento e dados estatísticos</a:t>
            </a:r>
            <a:endParaRPr lang="pt-BR" sz="1600" dirty="0"/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1174750" y="2235200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Metodologia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 smtClean="0"/>
              <a:t> estrutura e ferramentas</a:t>
            </a: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endParaRPr lang="pt-BR" sz="1600" dirty="0"/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1174750" y="3252788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Tópicos elencados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 smtClean="0"/>
              <a:t> principais temas abordados nos artigos selecionados</a:t>
            </a:r>
            <a:endParaRPr lang="pt-BR" sz="1600" dirty="0"/>
          </a:p>
        </p:txBody>
      </p: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1174750" y="4270375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Próximos passos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artigo</a:t>
            </a:r>
            <a:endParaRPr lang="pt-BR" sz="1600" dirty="0"/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1174750" y="5272088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Considerações Finais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Discussão com o grupo dos tópicos apresentados</a:t>
            </a:r>
            <a:endParaRPr lang="pt-BR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71546"/>
            <a:ext cx="8853488" cy="514353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pt-BR" dirty="0" smtClean="0"/>
              <a:t>Baseada em duas revisões sistemáticas</a:t>
            </a:r>
          </a:p>
          <a:p>
            <a:pPr lvl="1"/>
            <a:r>
              <a:rPr lang="en-US" dirty="0" smtClean="0"/>
              <a:t>Knowledge management in software engineering: A systematic review of studied concepts, findings and research methods used</a:t>
            </a:r>
          </a:p>
          <a:p>
            <a:pPr lvl="1"/>
            <a:r>
              <a:rPr lang="en-US" dirty="0" smtClean="0"/>
              <a:t>Empirical studies of agile software development: A systematic review</a:t>
            </a:r>
          </a:p>
          <a:p>
            <a:r>
              <a:rPr lang="en-US" dirty="0" smtClean="0"/>
              <a:t>String </a:t>
            </a:r>
            <a:r>
              <a:rPr lang="en-US" dirty="0" err="1" smtClean="0"/>
              <a:t>baseada</a:t>
            </a:r>
            <a:r>
              <a:rPr lang="en-US" dirty="0" smtClean="0"/>
              <a:t> </a:t>
            </a:r>
            <a:r>
              <a:rPr lang="en-US" dirty="0" err="1" smtClean="0"/>
              <a:t>nas</a:t>
            </a:r>
            <a:r>
              <a:rPr lang="en-US" dirty="0" smtClean="0"/>
              <a:t> strings das </a:t>
            </a:r>
            <a:r>
              <a:rPr lang="en-US" dirty="0" err="1" smtClean="0"/>
              <a:t>duas</a:t>
            </a:r>
            <a:r>
              <a:rPr lang="en-US" dirty="0" smtClean="0"/>
              <a:t> </a:t>
            </a:r>
            <a:r>
              <a:rPr lang="en-US" dirty="0" err="1" smtClean="0"/>
              <a:t>revisões</a:t>
            </a:r>
            <a:endParaRPr lang="en-US" dirty="0" smtClean="0"/>
          </a:p>
          <a:p>
            <a:pPr lvl="1"/>
            <a:r>
              <a:rPr lang="en-US" dirty="0" err="1" smtClean="0"/>
              <a:t>Teste</a:t>
            </a:r>
            <a:r>
              <a:rPr lang="en-US" dirty="0" smtClean="0"/>
              <a:t> das Strings. </a:t>
            </a:r>
            <a:r>
              <a:rPr lang="en-US" dirty="0" err="1" smtClean="0">
                <a:hlinkClick r:id="rId2" action="ppaction://hlinkfile"/>
              </a:rPr>
              <a:t>Exemplo</a:t>
            </a:r>
            <a:endParaRPr lang="en-US" dirty="0" smtClean="0"/>
          </a:p>
          <a:p>
            <a:r>
              <a:rPr lang="en-US" dirty="0" smtClean="0"/>
              <a:t>Sources: IEEE, ACM, </a:t>
            </a:r>
            <a:r>
              <a:rPr lang="en-US" dirty="0" err="1" smtClean="0"/>
              <a:t>Science@Direct</a:t>
            </a:r>
            <a:r>
              <a:rPr lang="en-US" dirty="0" smtClean="0"/>
              <a:t>, Scopus</a:t>
            </a:r>
          </a:p>
          <a:p>
            <a:r>
              <a:rPr lang="en-US" dirty="0" err="1" smtClean="0"/>
              <a:t>Critérios</a:t>
            </a:r>
            <a:r>
              <a:rPr lang="en-US" dirty="0" smtClean="0"/>
              <a:t>: </a:t>
            </a:r>
          </a:p>
          <a:p>
            <a:pPr lvl="1"/>
            <a:r>
              <a:rPr lang="en-US" sz="1300" dirty="0" smtClean="0"/>
              <a:t>5: The focus of the paper is Knowledge in Agile.</a:t>
            </a:r>
          </a:p>
          <a:p>
            <a:pPr lvl="1"/>
            <a:r>
              <a:rPr lang="en-US" sz="1300" dirty="0" smtClean="0"/>
              <a:t>4: Knowledge Management in Agile, but is </a:t>
            </a:r>
            <a:r>
              <a:rPr lang="en-US" sz="1300" dirty="0" err="1" smtClean="0"/>
              <a:t>peripherical</a:t>
            </a:r>
            <a:r>
              <a:rPr lang="en-US" sz="1300" dirty="0" smtClean="0"/>
              <a:t>. The focus isn't this, but it is treated in the paper</a:t>
            </a:r>
          </a:p>
          <a:p>
            <a:pPr lvl="1"/>
            <a:r>
              <a:rPr lang="en-US" sz="1300" dirty="0" smtClean="0"/>
              <a:t>3: Knowledge Management or Agile. The paper treats just one of them, but the another appears in the context</a:t>
            </a:r>
          </a:p>
          <a:p>
            <a:pPr lvl="1"/>
            <a:r>
              <a:rPr lang="en-US" sz="1300" dirty="0" smtClean="0"/>
              <a:t>2: Knowledge Management or Agile.</a:t>
            </a:r>
          </a:p>
          <a:p>
            <a:pPr lvl="1"/>
            <a:r>
              <a:rPr lang="en-US" sz="1300" dirty="0" smtClean="0"/>
              <a:t>1: Out of range, a mistake</a:t>
            </a:r>
          </a:p>
          <a:p>
            <a:endParaRPr lang="en-US" sz="1500" dirty="0" smtClean="0"/>
          </a:p>
        </p:txBody>
      </p:sp>
      <p:sp>
        <p:nvSpPr>
          <p:cNvPr id="36867" name="Rectangle 1"/>
          <p:cNvSpPr>
            <a:spLocks/>
          </p:cNvSpPr>
          <p:nvPr/>
        </p:nvSpPr>
        <p:spPr bwMode="auto">
          <a:xfrm>
            <a:off x="8572500" y="6362700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40624" bIns="0"/>
          <a:lstStyle/>
          <a:p>
            <a:pPr marL="39688" algn="ctr"/>
            <a:r>
              <a:rPr lang="en-US" sz="800" b="1">
                <a:solidFill>
                  <a:srgbClr val="969696"/>
                </a:solidFill>
              </a:rPr>
              <a:t>[]</a:t>
            </a:r>
          </a:p>
        </p:txBody>
      </p:sp>
      <p:sp>
        <p:nvSpPr>
          <p:cNvPr id="36868" name="Rectangle 2"/>
          <p:cNvSpPr>
            <a:spLocks/>
          </p:cNvSpPr>
          <p:nvPr/>
        </p:nvSpPr>
        <p:spPr bwMode="auto">
          <a:xfrm>
            <a:off x="1066800" y="6438900"/>
            <a:ext cx="31369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39688" bIns="0"/>
          <a:lstStyle/>
          <a:p>
            <a:pPr marL="39688">
              <a:spcBef>
                <a:spcPts val="500"/>
              </a:spcBef>
            </a:pPr>
            <a:r>
              <a:rPr lang="en-US" sz="800" b="1">
                <a:solidFill>
                  <a:srgbClr val="969696"/>
                </a:solidFill>
              </a:rPr>
              <a:t>| Centro de Pesquisa em Engenharia de Sistemas</a:t>
            </a:r>
          </a:p>
        </p:txBody>
      </p:sp>
      <p:sp>
        <p:nvSpPr>
          <p:cNvPr id="36869" name="Line 3"/>
          <p:cNvSpPr>
            <a:spLocks noChangeShapeType="1"/>
          </p:cNvSpPr>
          <p:nvPr/>
        </p:nvSpPr>
        <p:spPr bwMode="auto">
          <a:xfrm>
            <a:off x="152400" y="990600"/>
            <a:ext cx="8839200" cy="1588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36870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362700"/>
            <a:ext cx="92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1" name="Rectangle 6"/>
          <p:cNvSpPr>
            <a:spLocks noGrp="1" noChangeArrowheads="1"/>
          </p:cNvSpPr>
          <p:nvPr>
            <p:ph type="title"/>
          </p:nvPr>
        </p:nvSpPr>
        <p:spPr/>
        <p:txBody>
          <a:bodyPr rIns="132048"/>
          <a:lstStyle/>
          <a:p>
            <a:pPr indent="0" eaLnBrk="1" hangingPunct="1"/>
            <a:r>
              <a:rPr lang="en-US" b="0" dirty="0" err="1" smtClean="0"/>
              <a:t>Metodologia</a:t>
            </a:r>
            <a:r>
              <a:rPr lang="en-US" b="0" dirty="0" smtClean="0"/>
              <a:t> </a:t>
            </a:r>
          </a:p>
        </p:txBody>
      </p:sp>
      <p:sp>
        <p:nvSpPr>
          <p:cNvPr id="36872" name="Line 5"/>
          <p:cNvSpPr>
            <a:spLocks noChangeShapeType="1"/>
          </p:cNvSpPr>
          <p:nvPr/>
        </p:nvSpPr>
        <p:spPr bwMode="auto">
          <a:xfrm>
            <a:off x="152400" y="6286500"/>
            <a:ext cx="8839200" cy="1588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err="1" smtClean="0"/>
              <a:t>Metodologia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9106" y="1142984"/>
            <a:ext cx="8853488" cy="5334000"/>
          </a:xfrm>
        </p:spPr>
        <p:txBody>
          <a:bodyPr/>
          <a:lstStyle/>
          <a:p>
            <a:r>
              <a:rPr lang="en-US" dirty="0" err="1" smtClean="0"/>
              <a:t>Uso</a:t>
            </a:r>
            <a:r>
              <a:rPr lang="en-US" dirty="0" smtClean="0"/>
              <a:t> da </a:t>
            </a:r>
            <a:r>
              <a:rPr lang="en-US" dirty="0" err="1" smtClean="0"/>
              <a:t>ferramenta</a:t>
            </a:r>
            <a:r>
              <a:rPr lang="en-US" dirty="0" smtClean="0"/>
              <a:t> </a:t>
            </a:r>
            <a:r>
              <a:rPr lang="en-US" dirty="0" err="1" smtClean="0"/>
              <a:t>Mendeley</a:t>
            </a:r>
            <a:endParaRPr lang="en-US" dirty="0" smtClean="0"/>
          </a:p>
          <a:p>
            <a:r>
              <a:rPr lang="en-US" dirty="0" err="1" smtClean="0"/>
              <a:t>Leitura</a:t>
            </a:r>
            <a:r>
              <a:rPr lang="en-US" dirty="0" smtClean="0"/>
              <a:t> </a:t>
            </a:r>
            <a:r>
              <a:rPr lang="en-US" dirty="0" err="1" smtClean="0"/>
              <a:t>Completa</a:t>
            </a:r>
            <a:r>
              <a:rPr lang="en-US" dirty="0" smtClean="0"/>
              <a:t> dos </a:t>
            </a:r>
            <a:r>
              <a:rPr lang="en-US" dirty="0" err="1" smtClean="0"/>
              <a:t>classificados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4 e 5. </a:t>
            </a:r>
            <a:r>
              <a:rPr lang="en-US" dirty="0" err="1" smtClean="0"/>
              <a:t>Alguns</a:t>
            </a:r>
            <a:r>
              <a:rPr lang="en-US" dirty="0" smtClean="0"/>
              <a:t> </a:t>
            </a:r>
            <a:r>
              <a:rPr lang="en-US" dirty="0" err="1" smtClean="0"/>
              <a:t>classificados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3.</a:t>
            </a:r>
          </a:p>
          <a:p>
            <a:r>
              <a:rPr lang="pt-BR" dirty="0" smtClean="0"/>
              <a:t>Total artigos:</a:t>
            </a:r>
          </a:p>
          <a:p>
            <a:pPr marL="919162" lvl="1" indent="-457200">
              <a:buFont typeface="+mj-lt"/>
              <a:buAutoNum type="arabicParenR"/>
            </a:pPr>
            <a:r>
              <a:rPr lang="pt-BR" dirty="0" smtClean="0"/>
              <a:t>2597: início </a:t>
            </a:r>
          </a:p>
          <a:p>
            <a:pPr marL="919162" lvl="1" indent="-457200">
              <a:buFont typeface="+mj-lt"/>
              <a:buAutoNum type="arabicParenR"/>
            </a:pPr>
            <a:r>
              <a:rPr lang="pt-BR" dirty="0" smtClean="0"/>
              <a:t>218: refinada a string, leitura do abstract, introdução e conclusões principalmente dos classificados como 3 e 4</a:t>
            </a:r>
          </a:p>
          <a:p>
            <a:pPr marL="919162" lvl="1" indent="-457200">
              <a:buFont typeface="+mj-lt"/>
              <a:buAutoNum type="arabicParenR"/>
            </a:pPr>
            <a:r>
              <a:rPr lang="pt-BR" dirty="0" smtClean="0"/>
              <a:t>37: artigos para leitura completa. Todos 4 e 5 e alguns 3</a:t>
            </a:r>
          </a:p>
          <a:p>
            <a:pPr marL="531812" indent="-457200"/>
            <a:r>
              <a:rPr lang="pt-BR" dirty="0" smtClean="0"/>
              <a:t>Resumo da cada artigo no </a:t>
            </a:r>
            <a:r>
              <a:rPr lang="pt-BR" dirty="0" err="1" smtClean="0"/>
              <a:t>Mendeley</a:t>
            </a:r>
            <a:endParaRPr lang="pt-BR" dirty="0" smtClean="0"/>
          </a:p>
          <a:p>
            <a:pPr marL="531812" indent="-457200">
              <a:buFont typeface="+mj-lt"/>
              <a:buAutoNum type="arabicParenR"/>
            </a:pPr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/>
          </p:cNvSpPr>
          <p:nvPr/>
        </p:nvSpPr>
        <p:spPr bwMode="auto">
          <a:xfrm>
            <a:off x="8572500" y="6362700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40624" bIns="0"/>
          <a:lstStyle/>
          <a:p>
            <a:pPr marL="39688" algn="ctr"/>
            <a:r>
              <a:rPr lang="en-US" sz="800" b="1">
                <a:solidFill>
                  <a:srgbClr val="969696"/>
                </a:solidFill>
              </a:rPr>
              <a:t>[]</a:t>
            </a:r>
          </a:p>
        </p:txBody>
      </p:sp>
      <p:sp>
        <p:nvSpPr>
          <p:cNvPr id="34819" name="Rectangle 2"/>
          <p:cNvSpPr>
            <a:spLocks/>
          </p:cNvSpPr>
          <p:nvPr/>
        </p:nvSpPr>
        <p:spPr bwMode="auto">
          <a:xfrm>
            <a:off x="1066800" y="6438900"/>
            <a:ext cx="31369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39688" bIns="0"/>
          <a:lstStyle/>
          <a:p>
            <a:pPr marL="39688">
              <a:spcBef>
                <a:spcPts val="500"/>
              </a:spcBef>
            </a:pPr>
            <a:r>
              <a:rPr lang="en-US" sz="800" b="1">
                <a:solidFill>
                  <a:srgbClr val="969696"/>
                </a:solidFill>
              </a:rPr>
              <a:t>| Centro de Pesquisa em Engenharia de Sistemas</a:t>
            </a:r>
          </a:p>
        </p:txBody>
      </p:sp>
      <p:sp>
        <p:nvSpPr>
          <p:cNvPr id="34820" name="Line 3"/>
          <p:cNvSpPr>
            <a:spLocks noChangeShapeType="1"/>
          </p:cNvSpPr>
          <p:nvPr/>
        </p:nvSpPr>
        <p:spPr bwMode="auto">
          <a:xfrm>
            <a:off x="152400" y="990600"/>
            <a:ext cx="8839200" cy="1588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34821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362700"/>
            <a:ext cx="92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2" name="Line 5"/>
          <p:cNvSpPr>
            <a:spLocks noChangeShapeType="1"/>
          </p:cNvSpPr>
          <p:nvPr/>
        </p:nvSpPr>
        <p:spPr bwMode="auto">
          <a:xfrm>
            <a:off x="152400" y="6286500"/>
            <a:ext cx="8839200" cy="1588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34823" name="Rectangle 6"/>
          <p:cNvSpPr>
            <a:spLocks noGrp="1" noChangeArrowheads="1"/>
          </p:cNvSpPr>
          <p:nvPr>
            <p:ph type="title"/>
          </p:nvPr>
        </p:nvSpPr>
        <p:spPr/>
        <p:txBody>
          <a:bodyPr rIns="132048"/>
          <a:lstStyle/>
          <a:p>
            <a:pPr indent="0" eaLnBrk="1" hangingPunct="1"/>
            <a:r>
              <a:rPr lang="en-US" b="0" dirty="0" err="1" smtClean="0"/>
              <a:t>Tópicos</a:t>
            </a:r>
            <a:r>
              <a:rPr lang="en-US" b="0" dirty="0" smtClean="0"/>
              <a:t> </a:t>
            </a:r>
            <a:r>
              <a:rPr lang="en-US" b="0" dirty="0" err="1" smtClean="0"/>
              <a:t>elencados</a:t>
            </a:r>
            <a:endParaRPr lang="en-US" b="0" dirty="0" smtClean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165100" y="1219200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165100" y="2235200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165100" y="3252788"/>
            <a:ext cx="914400" cy="9144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165100" y="4270375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 dirty="0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165100" y="5272088"/>
            <a:ext cx="914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defTabSz="858838"/>
            <a:r>
              <a:rPr lang="en-US" sz="3200">
                <a:solidFill>
                  <a:schemeClr val="bg1"/>
                </a:solidFill>
                <a:latin typeface="Arial" charset="0"/>
              </a:rPr>
              <a:t>5</a:t>
            </a: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1174750" y="1219200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Revisão Sistemática</a:t>
            </a: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 smtClean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 smtClean="0"/>
              <a:t> andamento e dados estatísticos</a:t>
            </a:r>
            <a:endParaRPr lang="pt-BR" sz="1600" dirty="0"/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1174750" y="2235200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Metodologia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 smtClean="0"/>
              <a:t> estrutura e ferramentas</a:t>
            </a: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endParaRPr lang="pt-BR" sz="1600" dirty="0"/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1174750" y="3252788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Tópicos elencados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 smtClean="0"/>
              <a:t> principais temas abordados nos artigos selecionados</a:t>
            </a:r>
            <a:endParaRPr lang="pt-BR" sz="1600" dirty="0"/>
          </a:p>
        </p:txBody>
      </p: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1174750" y="4270375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Próximos passos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artigo</a:t>
            </a:r>
            <a:endParaRPr lang="pt-BR" sz="1600" dirty="0"/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1174750" y="5272088"/>
            <a:ext cx="7731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r>
              <a:rPr lang="pt-BR" sz="2000" dirty="0" smtClean="0">
                <a:solidFill>
                  <a:srgbClr val="333399"/>
                </a:solidFill>
              </a:rPr>
              <a:t>Considerações Finais</a:t>
            </a:r>
            <a:endParaRPr lang="pt-BR" sz="20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</a:pPr>
            <a:endParaRPr lang="pt-BR" sz="400" dirty="0">
              <a:solidFill>
                <a:srgbClr val="333399"/>
              </a:solidFill>
            </a:endParaRPr>
          </a:p>
          <a:p>
            <a:pPr marL="115888" indent="-115888" defTabSz="858838">
              <a:lnSpc>
                <a:spcPct val="90000"/>
              </a:lnSpc>
              <a:buClr>
                <a:srgbClr val="CC0000"/>
              </a:buClr>
              <a:buFontTx/>
              <a:buChar char="•"/>
            </a:pPr>
            <a:r>
              <a:rPr lang="pt-BR" sz="1600" dirty="0"/>
              <a:t> </a:t>
            </a:r>
            <a:r>
              <a:rPr lang="pt-BR" sz="1600" dirty="0" smtClean="0"/>
              <a:t>Discussão com o grupo dos tópicos apresentados</a:t>
            </a:r>
            <a:endParaRPr lang="pt-BR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Perfil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3B2C1"/>
      </a:accent1>
      <a:accent2>
        <a:srgbClr val="333399"/>
      </a:accent2>
      <a:accent3>
        <a:srgbClr val="FFFFFF"/>
      </a:accent3>
      <a:accent4>
        <a:srgbClr val="000000"/>
      </a:accent4>
      <a:accent5>
        <a:srgbClr val="CED5DD"/>
      </a:accent5>
      <a:accent6>
        <a:srgbClr val="2D2D8A"/>
      </a:accent6>
      <a:hlink>
        <a:srgbClr val="009999"/>
      </a:hlink>
      <a:folHlink>
        <a:srgbClr val="99CC00"/>
      </a:folHlink>
    </a:clrScheme>
    <a:fontScheme name="2_Perfil">
      <a:majorFont>
        <a:latin typeface="Tahoma"/>
        <a:ea typeface="ヒラギノ角ゴ ProN W6"/>
        <a:cs typeface="ヒラギノ角ゴ ProN W6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3B2C1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1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Verdana" pitchFamily="-109" charset="0"/>
            <a:ea typeface="ヒラギノ角ゴ ProN W3" pitchFamily="-109" charset="-128"/>
            <a:cs typeface="ヒラギノ角ゴ ProN W3" pitchFamily="-109" charset="-128"/>
            <a:sym typeface="Verdana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3B2C1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1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Verdana" pitchFamily="-109" charset="0"/>
            <a:ea typeface="ヒラギノ角ゴ ProN W3" pitchFamily="-109" charset="-128"/>
            <a:cs typeface="ヒラギノ角ゴ ProN W3" pitchFamily="-109" charset="-128"/>
            <a:sym typeface="Verdana" pitchFamily="-109" charset="0"/>
          </a:defRPr>
        </a:defPPr>
      </a:lstStyle>
    </a:lnDef>
  </a:objectDefaults>
  <a:extraClrSchemeLst>
    <a:extraClrScheme>
      <a:clrScheme name="2_Perfi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erfil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3B2C1"/>
      </a:accent1>
      <a:accent2>
        <a:srgbClr val="333399"/>
      </a:accent2>
      <a:accent3>
        <a:srgbClr val="FFFFFF"/>
      </a:accent3>
      <a:accent4>
        <a:srgbClr val="000000"/>
      </a:accent4>
      <a:accent5>
        <a:srgbClr val="CED5DD"/>
      </a:accent5>
      <a:accent6>
        <a:srgbClr val="2D2D8A"/>
      </a:accent6>
      <a:hlink>
        <a:srgbClr val="009999"/>
      </a:hlink>
      <a:folHlink>
        <a:srgbClr val="99CC00"/>
      </a:folHlink>
    </a:clrScheme>
    <a:fontScheme name="1_Perfil">
      <a:majorFont>
        <a:latin typeface="Tahoma"/>
        <a:ea typeface="ヒラギノ角ゴ ProN W6"/>
        <a:cs typeface="ヒラギノ角ゴ ProN W6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3B2C1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1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Verdana" pitchFamily="-109" charset="0"/>
            <a:ea typeface="ヒラギノ角ゴ ProN W3" pitchFamily="-109" charset="-128"/>
            <a:cs typeface="ヒラギノ角ゴ ProN W3" pitchFamily="-109" charset="-128"/>
            <a:sym typeface="Verdana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3B2C1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1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Verdana" pitchFamily="-109" charset="0"/>
            <a:ea typeface="ヒラギノ角ゴ ProN W3" pitchFamily="-109" charset="-128"/>
            <a:cs typeface="ヒラギノ角ゴ ProN W3" pitchFamily="-109" charset="-128"/>
            <a:sym typeface="Verdana" pitchFamily="-109" charset="0"/>
          </a:defRPr>
        </a:defPPr>
      </a:lstStyle>
    </a:lnDef>
  </a:objectDefaults>
  <a:extraClrSchemeLst>
    <a:extraClrScheme>
      <a:clrScheme name="1_Perfi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2688</TotalTime>
  <Pages>0</Pages>
  <Words>2260</Words>
  <Characters>0</Characters>
  <Application>Microsoft Office PowerPoint</Application>
  <PresentationFormat>Apresentação na tela (4:3)</PresentationFormat>
  <Lines>0</Lines>
  <Paragraphs>343</Paragraphs>
  <Slides>23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23</vt:i4>
      </vt:variant>
    </vt:vector>
  </HeadingPairs>
  <TitlesOfParts>
    <vt:vector size="25" baseType="lpstr">
      <vt:lpstr>2_Perfil</vt:lpstr>
      <vt:lpstr>1_Perfil</vt:lpstr>
      <vt:lpstr>Revisão Sistemática: Gestão do conhecimento em projetos ágeis de desenvolvimento de SW</vt:lpstr>
      <vt:lpstr>Objetivos</vt:lpstr>
      <vt:lpstr>Roteiro</vt:lpstr>
      <vt:lpstr>Revisão Sistemática</vt:lpstr>
      <vt:lpstr>Andamento – Estrutura da RS</vt:lpstr>
      <vt:lpstr>Metodologia</vt:lpstr>
      <vt:lpstr>Metodologia </vt:lpstr>
      <vt:lpstr>Metodologia</vt:lpstr>
      <vt:lpstr>Tópicos elencados</vt:lpstr>
      <vt:lpstr>Tópicos focados na leitura</vt:lpstr>
      <vt:lpstr>Tópicos elencados</vt:lpstr>
      <vt:lpstr>Tópicos elencados</vt:lpstr>
      <vt:lpstr>Tópicos elencados</vt:lpstr>
      <vt:lpstr>Tópicos elencados</vt:lpstr>
      <vt:lpstr>Slide 15</vt:lpstr>
      <vt:lpstr>Slide 16</vt:lpstr>
      <vt:lpstr>Grupos destacados</vt:lpstr>
      <vt:lpstr>Próximos passos</vt:lpstr>
      <vt:lpstr>Próximos Passos</vt:lpstr>
      <vt:lpstr>Considerações finais</vt:lpstr>
      <vt:lpstr>Considerações Finais</vt:lpstr>
      <vt:lpstr>Obrigado</vt:lpstr>
      <vt:lpstr>Example - Quality Criteria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&lt;title&gt;</dc:title>
  <dc:subject/>
  <dc:creator/>
  <cp:keywords/>
  <dc:description/>
  <cp:lastModifiedBy>Anderson Yanzer</cp:lastModifiedBy>
  <cp:revision>288</cp:revision>
  <dcterms:created xsi:type="dcterms:W3CDTF">2009-06-26T06:20:49Z</dcterms:created>
  <dcterms:modified xsi:type="dcterms:W3CDTF">2009-10-19T03:33:56Z</dcterms:modified>
</cp:coreProperties>
</file>