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notesMasterIdLst>
    <p:notesMasterId r:id="rId22"/>
  </p:notesMasterIdLst>
  <p:sldIdLst>
    <p:sldId id="256" r:id="rId3"/>
    <p:sldId id="280" r:id="rId4"/>
    <p:sldId id="291" r:id="rId5"/>
    <p:sldId id="274" r:id="rId6"/>
    <p:sldId id="281" r:id="rId7"/>
    <p:sldId id="301" r:id="rId8"/>
    <p:sldId id="275" r:id="rId9"/>
    <p:sldId id="293" r:id="rId10"/>
    <p:sldId id="302" r:id="rId11"/>
    <p:sldId id="283" r:id="rId12"/>
    <p:sldId id="303" r:id="rId13"/>
    <p:sldId id="305" r:id="rId14"/>
    <p:sldId id="306" r:id="rId15"/>
    <p:sldId id="307" r:id="rId16"/>
    <p:sldId id="308" r:id="rId17"/>
    <p:sldId id="288" r:id="rId18"/>
    <p:sldId id="304" r:id="rId19"/>
    <p:sldId id="289" r:id="rId20"/>
    <p:sldId id="273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100" kern="1200">
        <a:solidFill>
          <a:srgbClr val="000000"/>
        </a:solidFill>
        <a:latin typeface="Verdana" pitchFamily="-109" charset="0"/>
        <a:ea typeface="ヒラギノ角ゴ ProN W3" pitchFamily="-109" charset="-128"/>
        <a:cs typeface="+mn-cs"/>
        <a:sym typeface="Verdana" pitchFamily="-109" charset="0"/>
      </a:defRPr>
    </a:lvl1pPr>
    <a:lvl2pPr marL="457200" algn="l" rtl="0" fontAlgn="base">
      <a:spcBef>
        <a:spcPct val="0"/>
      </a:spcBef>
      <a:spcAft>
        <a:spcPct val="0"/>
      </a:spcAft>
      <a:defRPr sz="2100" kern="1200">
        <a:solidFill>
          <a:srgbClr val="000000"/>
        </a:solidFill>
        <a:latin typeface="Verdana" pitchFamily="-109" charset="0"/>
        <a:ea typeface="ヒラギノ角ゴ ProN W3" pitchFamily="-109" charset="-128"/>
        <a:cs typeface="+mn-cs"/>
        <a:sym typeface="Verdana" pitchFamily="-109" charset="0"/>
      </a:defRPr>
    </a:lvl2pPr>
    <a:lvl3pPr marL="914400" algn="l" rtl="0" fontAlgn="base">
      <a:spcBef>
        <a:spcPct val="0"/>
      </a:spcBef>
      <a:spcAft>
        <a:spcPct val="0"/>
      </a:spcAft>
      <a:defRPr sz="2100" kern="1200">
        <a:solidFill>
          <a:srgbClr val="000000"/>
        </a:solidFill>
        <a:latin typeface="Verdana" pitchFamily="-109" charset="0"/>
        <a:ea typeface="ヒラギノ角ゴ ProN W3" pitchFamily="-109" charset="-128"/>
        <a:cs typeface="+mn-cs"/>
        <a:sym typeface="Verdana" pitchFamily="-109" charset="0"/>
      </a:defRPr>
    </a:lvl3pPr>
    <a:lvl4pPr marL="1371600" algn="l" rtl="0" fontAlgn="base">
      <a:spcBef>
        <a:spcPct val="0"/>
      </a:spcBef>
      <a:spcAft>
        <a:spcPct val="0"/>
      </a:spcAft>
      <a:defRPr sz="2100" kern="1200">
        <a:solidFill>
          <a:srgbClr val="000000"/>
        </a:solidFill>
        <a:latin typeface="Verdana" pitchFamily="-109" charset="0"/>
        <a:ea typeface="ヒラギノ角ゴ ProN W3" pitchFamily="-109" charset="-128"/>
        <a:cs typeface="+mn-cs"/>
        <a:sym typeface="Verdana" pitchFamily="-109" charset="0"/>
      </a:defRPr>
    </a:lvl4pPr>
    <a:lvl5pPr marL="1828800" algn="l" rtl="0" fontAlgn="base">
      <a:spcBef>
        <a:spcPct val="0"/>
      </a:spcBef>
      <a:spcAft>
        <a:spcPct val="0"/>
      </a:spcAft>
      <a:defRPr sz="2100" kern="1200">
        <a:solidFill>
          <a:srgbClr val="000000"/>
        </a:solidFill>
        <a:latin typeface="Verdana" pitchFamily="-109" charset="0"/>
        <a:ea typeface="ヒラギノ角ゴ ProN W3" pitchFamily="-109" charset="-128"/>
        <a:cs typeface="+mn-cs"/>
        <a:sym typeface="Verdana" pitchFamily="-109" charset="0"/>
      </a:defRPr>
    </a:lvl5pPr>
    <a:lvl6pPr marL="2286000" algn="l" defTabSz="914400" rtl="0" eaLnBrk="1" latinLnBrk="0" hangingPunct="1">
      <a:defRPr sz="2100" kern="1200">
        <a:solidFill>
          <a:srgbClr val="000000"/>
        </a:solidFill>
        <a:latin typeface="Verdana" pitchFamily="-109" charset="0"/>
        <a:ea typeface="ヒラギノ角ゴ ProN W3" pitchFamily="-109" charset="-128"/>
        <a:cs typeface="+mn-cs"/>
        <a:sym typeface="Verdana" pitchFamily="-109" charset="0"/>
      </a:defRPr>
    </a:lvl6pPr>
    <a:lvl7pPr marL="2743200" algn="l" defTabSz="914400" rtl="0" eaLnBrk="1" latinLnBrk="0" hangingPunct="1">
      <a:defRPr sz="2100" kern="1200">
        <a:solidFill>
          <a:srgbClr val="000000"/>
        </a:solidFill>
        <a:latin typeface="Verdana" pitchFamily="-109" charset="0"/>
        <a:ea typeface="ヒラギノ角ゴ ProN W3" pitchFamily="-109" charset="-128"/>
        <a:cs typeface="+mn-cs"/>
        <a:sym typeface="Verdana" pitchFamily="-109" charset="0"/>
      </a:defRPr>
    </a:lvl7pPr>
    <a:lvl8pPr marL="3200400" algn="l" defTabSz="914400" rtl="0" eaLnBrk="1" latinLnBrk="0" hangingPunct="1">
      <a:defRPr sz="2100" kern="1200">
        <a:solidFill>
          <a:srgbClr val="000000"/>
        </a:solidFill>
        <a:latin typeface="Verdana" pitchFamily="-109" charset="0"/>
        <a:ea typeface="ヒラギノ角ゴ ProN W3" pitchFamily="-109" charset="-128"/>
        <a:cs typeface="+mn-cs"/>
        <a:sym typeface="Verdana" pitchFamily="-109" charset="0"/>
      </a:defRPr>
    </a:lvl8pPr>
    <a:lvl9pPr marL="3657600" algn="l" defTabSz="914400" rtl="0" eaLnBrk="1" latinLnBrk="0" hangingPunct="1">
      <a:defRPr sz="2100" kern="1200">
        <a:solidFill>
          <a:srgbClr val="000000"/>
        </a:solidFill>
        <a:latin typeface="Verdana" pitchFamily="-109" charset="0"/>
        <a:ea typeface="ヒラギノ角ゴ ProN W3" pitchFamily="-109" charset="-128"/>
        <a:cs typeface="+mn-cs"/>
        <a:sym typeface="Verdana" pitchFamily="-109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70" d="100"/>
          <a:sy n="70" d="100"/>
        </p:scale>
        <p:origin x="-116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38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FC6C30-B1D3-4C6B-B91C-2D996D2737D9}" type="datetime1">
              <a:rPr lang="en-US"/>
              <a:pPr/>
              <a:t>8/9/2009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t-BR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6204F5-FC1A-486D-BD7B-7C84FB2160F8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pt-BR" smtClean="0">
              <a:ea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pt-BR" smtClean="0">
              <a:ea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pt-BR" smtClean="0">
              <a:ea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pt-BR" smtClean="0">
              <a:ea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pt-BR" smtClean="0">
              <a:ea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pt-BR" smtClean="0">
              <a:ea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pt-BR" smtClean="0">
              <a:ea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pt-BR" smtClean="0">
              <a:ea typeface="ＭＳ Ｐゴシック" pitchFamily="-109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9738" y="0"/>
            <a:ext cx="2216150" cy="685800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113" y="0"/>
            <a:ext cx="6499225" cy="6858000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434975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524000"/>
            <a:ext cx="4351338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Verdana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9738" y="0"/>
            <a:ext cx="2216150" cy="685800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113" y="0"/>
            <a:ext cx="6499225" cy="6858000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434975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524000"/>
            <a:ext cx="4351338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Verdana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38113" y="0"/>
            <a:ext cx="8853487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91424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ahoma" pitchFamily="-109" charset="0"/>
              </a:rPr>
              <a:t>Click to edit Master title style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524000"/>
            <a:ext cx="8853488" cy="533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91424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-109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pitchFamily="-109" charset="0"/>
              </a:rPr>
              <a:t>Second level</a:t>
            </a:r>
          </a:p>
          <a:p>
            <a:pPr lvl="2"/>
            <a:r>
              <a:rPr lang="en-US" smtClean="0">
                <a:sym typeface="Verdana" pitchFamily="-109" charset="0"/>
              </a:rPr>
              <a:t>Third level</a:t>
            </a:r>
          </a:p>
          <a:p>
            <a:pPr lvl="3"/>
            <a:r>
              <a:rPr lang="en-US" smtClean="0">
                <a:sym typeface="Verdana" pitchFamily="-109" charset="0"/>
              </a:rPr>
              <a:t>Fourth level</a:t>
            </a:r>
          </a:p>
          <a:p>
            <a:pPr lvl="4"/>
            <a:r>
              <a:rPr lang="en-US" smtClean="0">
                <a:sym typeface="Verdana" pitchFamily="-109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xStyles>
    <p:titleStyle>
      <a:lvl1pPr marL="39688" indent="-39688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+mj-lt"/>
          <a:ea typeface="+mj-ea"/>
          <a:cs typeface="+mj-cs"/>
          <a:sym typeface="Tahoma" pitchFamily="-109" charset="0"/>
        </a:defRPr>
      </a:lvl1pPr>
      <a:lvl2pPr marL="39688" indent="-39688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2pPr>
      <a:lvl3pPr marL="39688" indent="-39688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3pPr>
      <a:lvl4pPr marL="39688" indent="-39688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4pPr>
      <a:lvl5pPr marL="39688" indent="-39688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9pPr>
    </p:titleStyle>
    <p:bodyStyle>
      <a:lvl1pPr marL="508000" indent="-468313" algn="l" rtl="0" eaLnBrk="0" fontAlgn="base" hangingPunct="0">
        <a:spcBef>
          <a:spcPts val="5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o"/>
        <a:defRPr sz="2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1pPr>
      <a:lvl2pPr marL="895350" indent="-433388" algn="l" rtl="0" eaLnBrk="0" fontAlgn="base" hangingPunct="0">
        <a:spcBef>
          <a:spcPts val="5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n"/>
        <a:defRPr sz="20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2pPr>
      <a:lvl3pPr marL="1292225" indent="-395288" algn="l" rtl="0" eaLnBrk="0" fontAlgn="base" hangingPunct="0">
        <a:spcBef>
          <a:spcPts val="6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o"/>
        <a:defRPr sz="24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3pPr>
      <a:lvl4pPr marL="1682750" indent="-385763" algn="l" rtl="0" eaLnBrk="0" fontAlgn="base" hangingPunct="0">
        <a:spcBef>
          <a:spcPts val="3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n"/>
        <a:defRPr sz="14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4pPr>
      <a:lvl5pPr marL="2082800" indent="-398463" algn="l" rtl="0" eaLnBrk="0" fontAlgn="base" hangingPunct="0">
        <a:spcBef>
          <a:spcPts val="4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§"/>
        <a:defRPr sz="1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5pPr>
      <a:lvl6pPr marL="2540000" indent="-398463" algn="l" rtl="0" fontAlgn="base">
        <a:spcBef>
          <a:spcPts val="4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§"/>
        <a:defRPr sz="1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6pPr>
      <a:lvl7pPr marL="2997200" indent="-398463" algn="l" rtl="0" fontAlgn="base">
        <a:spcBef>
          <a:spcPts val="4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§"/>
        <a:defRPr sz="1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7pPr>
      <a:lvl8pPr marL="3454400" indent="-398463" algn="l" rtl="0" fontAlgn="base">
        <a:spcBef>
          <a:spcPts val="4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§"/>
        <a:defRPr sz="1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8pPr>
      <a:lvl9pPr marL="3911600" indent="-398463" algn="l" rtl="0" fontAlgn="base">
        <a:spcBef>
          <a:spcPts val="4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§"/>
        <a:defRPr sz="1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38113" y="0"/>
            <a:ext cx="8853487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91424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ahoma" pitchFamily="-109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524000"/>
            <a:ext cx="8853488" cy="533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91424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-109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pitchFamily="-109" charset="0"/>
              </a:rPr>
              <a:t>Second level</a:t>
            </a:r>
          </a:p>
          <a:p>
            <a:pPr lvl="2"/>
            <a:r>
              <a:rPr lang="en-US" smtClean="0">
                <a:sym typeface="Verdana" pitchFamily="-109" charset="0"/>
              </a:rPr>
              <a:t>Third level</a:t>
            </a:r>
          </a:p>
          <a:p>
            <a:pPr lvl="3"/>
            <a:r>
              <a:rPr lang="en-US" smtClean="0">
                <a:sym typeface="Verdana" pitchFamily="-109" charset="0"/>
              </a:rPr>
              <a:t>Fourth level</a:t>
            </a:r>
          </a:p>
          <a:p>
            <a:pPr lvl="4"/>
            <a:r>
              <a:rPr lang="en-US" smtClean="0">
                <a:sym typeface="Verdana" pitchFamily="-109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marL="39688" indent="-39688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+mj-lt"/>
          <a:ea typeface="+mj-ea"/>
          <a:cs typeface="+mj-cs"/>
          <a:sym typeface="Tahoma" pitchFamily="-109" charset="0"/>
        </a:defRPr>
      </a:lvl1pPr>
      <a:lvl2pPr marL="39688" indent="-39688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2pPr>
      <a:lvl3pPr marL="39688" indent="-39688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3pPr>
      <a:lvl4pPr marL="39688" indent="-39688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4pPr>
      <a:lvl5pPr marL="39688" indent="-39688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9pPr>
    </p:titleStyle>
    <p:bodyStyle>
      <a:lvl1pPr marL="508000" indent="-468313" algn="l" rtl="0" eaLnBrk="0" fontAlgn="base" hangingPunct="0">
        <a:spcBef>
          <a:spcPts val="5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o"/>
        <a:defRPr sz="2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1pPr>
      <a:lvl2pPr marL="895350" indent="-433388" algn="l" rtl="0" eaLnBrk="0" fontAlgn="base" hangingPunct="0">
        <a:spcBef>
          <a:spcPts val="5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n"/>
        <a:defRPr sz="20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2pPr>
      <a:lvl3pPr marL="1292225" indent="-395288" algn="l" rtl="0" eaLnBrk="0" fontAlgn="base" hangingPunct="0">
        <a:spcBef>
          <a:spcPts val="6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o"/>
        <a:defRPr sz="24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3pPr>
      <a:lvl4pPr marL="1682750" indent="-385763" algn="l" rtl="0" eaLnBrk="0" fontAlgn="base" hangingPunct="0">
        <a:spcBef>
          <a:spcPts val="3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n"/>
        <a:defRPr sz="14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4pPr>
      <a:lvl5pPr marL="2082800" indent="-398463" algn="l" rtl="0" eaLnBrk="0" fontAlgn="base" hangingPunct="0">
        <a:spcBef>
          <a:spcPts val="4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§"/>
        <a:defRPr sz="1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5pPr>
      <a:lvl6pPr marL="2540000" indent="-398463" algn="l" rtl="0" fontAlgn="base">
        <a:spcBef>
          <a:spcPts val="4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§"/>
        <a:defRPr sz="1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6pPr>
      <a:lvl7pPr marL="2997200" indent="-398463" algn="l" rtl="0" fontAlgn="base">
        <a:spcBef>
          <a:spcPts val="4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§"/>
        <a:defRPr sz="1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7pPr>
      <a:lvl8pPr marL="3454400" indent="-398463" algn="l" rtl="0" fontAlgn="base">
        <a:spcBef>
          <a:spcPts val="4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§"/>
        <a:defRPr sz="1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8pPr>
      <a:lvl9pPr marL="3911600" indent="-398463" algn="l" rtl="0" fontAlgn="base">
        <a:spcBef>
          <a:spcPts val="4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§"/>
        <a:defRPr sz="1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hyperlink" Target="mailto:Marcelo.Blois@pucrs.br" TargetMode="External"/><Relationship Id="rId4" Type="http://schemas.openxmlformats.org/officeDocument/2006/relationships/hyperlink" Target="mailto:ah290099@pucrs.b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computer.org/portal/web/tkde/" TargetMode="External"/><Relationship Id="rId2" Type="http://schemas.openxmlformats.org/officeDocument/2006/relationships/hyperlink" Target="http://www.worldscinet.com/ijseke/ijseke.shtml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jpeg"/><Relationship Id="rId4" Type="http://schemas.openxmlformats.org/officeDocument/2006/relationships/hyperlink" Target="http://journals.cambridge.org/action/displayJournal?jid=ker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derscience.com/browse/index.php?journalCODE=ijkl" TargetMode="External"/><Relationship Id="rId2" Type="http://schemas.openxmlformats.org/officeDocument/2006/relationships/hyperlink" Target="http://www.springer.com/computer/information+systems/journal/10115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981200"/>
            <a:ext cx="52578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09800" y="3886200"/>
            <a:ext cx="143827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3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" y="3505200"/>
            <a:ext cx="12573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4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" y="2057400"/>
            <a:ext cx="11906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5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43000" y="990600"/>
            <a:ext cx="9525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1" name="Rectangle 6"/>
          <p:cNvSpPr>
            <a:spLocks noGrp="1" noChangeArrowheads="1"/>
          </p:cNvSpPr>
          <p:nvPr>
            <p:ph type="title"/>
          </p:nvPr>
        </p:nvSpPr>
        <p:spPr>
          <a:xfrm>
            <a:off x="4800600" y="3898305"/>
            <a:ext cx="4343400" cy="718145"/>
          </a:xfrm>
        </p:spPr>
        <p:txBody>
          <a:bodyPr rIns="132048">
            <a:spAutoFit/>
          </a:bodyPr>
          <a:lstStyle/>
          <a:p>
            <a:pPr indent="0" algn="r" eaLnBrk="1" hangingPunct="1"/>
            <a:r>
              <a:rPr lang="pt-BR" sz="2000" dirty="0" smtClean="0"/>
              <a:t>Apresentação para grupo do ISEG</a:t>
            </a:r>
            <a:endParaRPr lang="en-US" sz="2000" b="0" dirty="0" smtClean="0">
              <a:solidFill>
                <a:srgbClr val="4D4D4D"/>
              </a:solidFill>
              <a:latin typeface="Verdana" pitchFamily="-109" charset="0"/>
              <a:ea typeface="ヒラギノ角ゴ ProN W3" pitchFamily="-109" charset="-128"/>
              <a:sym typeface="Arial Narrow" pitchFamily="-109" charset="0"/>
            </a:endParaRPr>
          </a:p>
        </p:txBody>
      </p:sp>
      <p:sp>
        <p:nvSpPr>
          <p:cNvPr id="26632" name="Rectangle 7"/>
          <p:cNvSpPr>
            <a:spLocks/>
          </p:cNvSpPr>
          <p:nvPr/>
        </p:nvSpPr>
        <p:spPr bwMode="auto">
          <a:xfrm>
            <a:off x="3111500" y="5861050"/>
            <a:ext cx="5880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 anchor="b">
            <a:spAutoFit/>
          </a:bodyPr>
          <a:lstStyle/>
          <a:p>
            <a:pPr marL="39688" algn="r"/>
            <a:r>
              <a:rPr lang="en-US" sz="2000" b="1" dirty="0" smtClean="0">
                <a:solidFill>
                  <a:srgbClr val="4D4D4D"/>
                </a:solidFill>
                <a:sym typeface="Arial Narrow" pitchFamily="-109" charset="0"/>
              </a:rPr>
              <a:t>Anderson Yanzer</a:t>
            </a:r>
            <a:endParaRPr lang="en-US" sz="2000" b="1" dirty="0">
              <a:solidFill>
                <a:srgbClr val="4D4D4D"/>
              </a:solidFill>
              <a:sym typeface="Arial Narrow" pitchFamily="-109" charset="0"/>
            </a:endParaRPr>
          </a:p>
        </p:txBody>
      </p:sp>
      <p:sp>
        <p:nvSpPr>
          <p:cNvPr id="26633" name="Line 5"/>
          <p:cNvSpPr>
            <a:spLocks noChangeShapeType="1"/>
          </p:cNvSpPr>
          <p:nvPr/>
        </p:nvSpPr>
        <p:spPr bwMode="auto">
          <a:xfrm>
            <a:off x="4800600" y="3505200"/>
            <a:ext cx="4343400" cy="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endParaRPr lang="pt-BR"/>
          </a:p>
        </p:txBody>
      </p:sp>
      <p:sp>
        <p:nvSpPr>
          <p:cNvPr id="26634" name="Line 6"/>
          <p:cNvSpPr>
            <a:spLocks noChangeShapeType="1"/>
          </p:cNvSpPr>
          <p:nvPr/>
        </p:nvSpPr>
        <p:spPr bwMode="auto">
          <a:xfrm>
            <a:off x="4800600" y="5029200"/>
            <a:ext cx="4343400" cy="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endParaRPr lang="pt-BR"/>
          </a:p>
        </p:txBody>
      </p:sp>
      <p:pic>
        <p:nvPicPr>
          <p:cNvPr id="26635" name="Picture 7" descr="logo pucrs"/>
          <p:cNvPicPr>
            <a:picLocks noChangeAspect="1" noChangeArrowheads="1"/>
          </p:cNvPicPr>
          <p:nvPr/>
        </p:nvPicPr>
        <p:blipFill>
          <a:blip r:embed="rId8">
            <a:lum bright="28000" contrast="-46000"/>
          </a:blip>
          <a:srcRect/>
          <a:stretch>
            <a:fillRect/>
          </a:stretch>
        </p:blipFill>
        <p:spPr bwMode="auto">
          <a:xfrm>
            <a:off x="5181600" y="5275263"/>
            <a:ext cx="8382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6" name="Picture 5" descr="facin"/>
          <p:cNvPicPr>
            <a:picLocks noChangeAspect="1" noChangeArrowheads="1"/>
          </p:cNvPicPr>
          <p:nvPr/>
        </p:nvPicPr>
        <p:blipFill>
          <a:blip r:embed="rId9">
            <a:lum bright="28000" contrast="-52000"/>
          </a:blip>
          <a:srcRect/>
          <a:stretch>
            <a:fillRect/>
          </a:stretch>
        </p:blipFill>
        <p:spPr bwMode="auto">
          <a:xfrm>
            <a:off x="6248400" y="5260975"/>
            <a:ext cx="36353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7" name="Picture 10" descr="Layout_ISE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84975" y="5251450"/>
            <a:ext cx="1878013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53488" cy="5005406"/>
          </a:xfrm>
        </p:spPr>
        <p:txBody>
          <a:bodyPr/>
          <a:lstStyle/>
          <a:p>
            <a:r>
              <a:rPr lang="en-US" dirty="0" err="1" smtClean="0"/>
              <a:t>Seguimento</a:t>
            </a:r>
            <a:r>
              <a:rPr lang="en-US" dirty="0" smtClean="0"/>
              <a:t> do </a:t>
            </a:r>
            <a:r>
              <a:rPr lang="en-US" dirty="0" err="1" smtClean="0"/>
              <a:t>artigo</a:t>
            </a:r>
            <a:r>
              <a:rPr lang="en-US" dirty="0" smtClean="0"/>
              <a:t> do </a:t>
            </a:r>
            <a:r>
              <a:rPr lang="en-US" dirty="0" err="1" smtClean="0"/>
              <a:t>estudo</a:t>
            </a:r>
            <a:r>
              <a:rPr lang="en-US" dirty="0" smtClean="0"/>
              <a:t> de </a:t>
            </a:r>
            <a:r>
              <a:rPr lang="en-US" dirty="0" err="1" smtClean="0"/>
              <a:t>caso</a:t>
            </a:r>
            <a:r>
              <a:rPr lang="en-US" dirty="0" smtClean="0"/>
              <a:t> da Dell, </a:t>
            </a:r>
            <a:r>
              <a:rPr lang="en-US" dirty="0" err="1" smtClean="0"/>
              <a:t>implantando</a:t>
            </a:r>
            <a:r>
              <a:rPr lang="en-US" dirty="0" smtClean="0"/>
              <a:t>/</a:t>
            </a:r>
            <a:r>
              <a:rPr lang="en-US" dirty="0" err="1" smtClean="0"/>
              <a:t>avaliando</a:t>
            </a:r>
            <a:r>
              <a:rPr lang="en-US" dirty="0" smtClean="0"/>
              <a:t> </a:t>
            </a:r>
            <a:r>
              <a:rPr lang="en-US" dirty="0" err="1" smtClean="0"/>
              <a:t>algumas</a:t>
            </a:r>
            <a:r>
              <a:rPr lang="en-US" dirty="0" smtClean="0"/>
              <a:t> das lessons learned</a:t>
            </a:r>
          </a:p>
          <a:p>
            <a:pPr lvl="1"/>
            <a:r>
              <a:rPr lang="en-US" dirty="0" smtClean="0"/>
              <a:t> No </a:t>
            </a:r>
            <a:r>
              <a:rPr lang="en-US" dirty="0" err="1" smtClean="0"/>
              <a:t>momento</a:t>
            </a:r>
            <a:r>
              <a:rPr lang="en-US" dirty="0" smtClean="0"/>
              <a:t> o </a:t>
            </a:r>
            <a:r>
              <a:rPr lang="en-US" dirty="0" err="1" smtClean="0"/>
              <a:t>foco</a:t>
            </a:r>
            <a:r>
              <a:rPr lang="en-US" dirty="0" smtClean="0"/>
              <a:t> é </a:t>
            </a:r>
            <a:r>
              <a:rPr lang="en-US" dirty="0" err="1" smtClean="0"/>
              <a:t>utilizar</a:t>
            </a:r>
            <a:r>
              <a:rPr lang="en-US" dirty="0" smtClean="0"/>
              <a:t> speech recognition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auxiliar</a:t>
            </a:r>
            <a:r>
              <a:rPr lang="en-US" dirty="0" smtClean="0"/>
              <a:t> </a:t>
            </a:r>
            <a:r>
              <a:rPr lang="en-US" dirty="0" err="1" smtClean="0"/>
              <a:t>indexar</a:t>
            </a:r>
            <a:r>
              <a:rPr lang="en-US" dirty="0" smtClean="0"/>
              <a:t> </a:t>
            </a:r>
            <a:r>
              <a:rPr lang="en-US" dirty="0" err="1" smtClean="0"/>
              <a:t>conversações</a:t>
            </a:r>
            <a:r>
              <a:rPr lang="en-US" dirty="0" smtClean="0"/>
              <a:t> e </a:t>
            </a:r>
            <a:r>
              <a:rPr lang="en-US" dirty="0" err="1" smtClean="0"/>
              <a:t>associar</a:t>
            </a:r>
            <a:r>
              <a:rPr lang="en-US" dirty="0" smtClean="0"/>
              <a:t> a </a:t>
            </a:r>
            <a:r>
              <a:rPr lang="en-US" dirty="0" err="1" smtClean="0"/>
              <a:t>artefatos</a:t>
            </a:r>
            <a:endParaRPr lang="en-US" dirty="0" smtClean="0"/>
          </a:p>
          <a:p>
            <a:r>
              <a:rPr lang="en-US" dirty="0" err="1" smtClean="0"/>
              <a:t>Explorar</a:t>
            </a:r>
            <a:r>
              <a:rPr lang="en-US" dirty="0" smtClean="0"/>
              <a:t> a </a:t>
            </a:r>
            <a:r>
              <a:rPr lang="en-US" dirty="0" err="1" smtClean="0"/>
              <a:t>manutenção</a:t>
            </a:r>
            <a:r>
              <a:rPr lang="en-US" dirty="0" smtClean="0"/>
              <a:t> do </a:t>
            </a:r>
            <a:r>
              <a:rPr lang="en-US" dirty="0" err="1" smtClean="0"/>
              <a:t>conhecimento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forma </a:t>
            </a:r>
            <a:r>
              <a:rPr lang="en-US" dirty="0" err="1" smtClean="0"/>
              <a:t>tácita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projetos</a:t>
            </a:r>
            <a:r>
              <a:rPr lang="en-US" dirty="0" smtClean="0"/>
              <a:t> </a:t>
            </a:r>
            <a:r>
              <a:rPr lang="en-US" dirty="0" err="1" smtClean="0"/>
              <a:t>ágeis</a:t>
            </a:r>
            <a:r>
              <a:rPr lang="en-US" dirty="0" smtClean="0"/>
              <a:t>, </a:t>
            </a:r>
            <a:r>
              <a:rPr lang="en-US" dirty="0" err="1" smtClean="0"/>
              <a:t>mas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</a:t>
            </a:r>
            <a:r>
              <a:rPr lang="en-US" dirty="0" err="1" smtClean="0"/>
              <a:t>mecanismos</a:t>
            </a:r>
            <a:r>
              <a:rPr lang="en-US" dirty="0" smtClean="0"/>
              <a:t> </a:t>
            </a:r>
            <a:r>
              <a:rPr lang="en-US" dirty="0" err="1" smtClean="0"/>
              <a:t>automáticos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indexar</a:t>
            </a:r>
            <a:r>
              <a:rPr lang="en-US" dirty="0" smtClean="0"/>
              <a:t> o </a:t>
            </a:r>
            <a:r>
              <a:rPr lang="en-US" dirty="0" err="1" smtClean="0"/>
              <a:t>conhecimento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0963" name="Rectangle 1"/>
          <p:cNvSpPr>
            <a:spLocks/>
          </p:cNvSpPr>
          <p:nvPr/>
        </p:nvSpPr>
        <p:spPr bwMode="auto">
          <a:xfrm>
            <a:off x="8572500" y="63627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40964" name="Rectangle 2"/>
          <p:cNvSpPr>
            <a:spLocks/>
          </p:cNvSpPr>
          <p:nvPr/>
        </p:nvSpPr>
        <p:spPr bwMode="auto">
          <a:xfrm>
            <a:off x="1066800" y="64389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>
                <a:solidFill>
                  <a:srgbClr val="969696"/>
                </a:solidFill>
              </a:rPr>
              <a:t>| Centro de Pesquisa em Engenharia de Sistemas</a:t>
            </a:r>
          </a:p>
        </p:txBody>
      </p:sp>
      <p:sp>
        <p:nvSpPr>
          <p:cNvPr id="40965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40966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63627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7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eaLnBrk="1" hangingPunct="1"/>
            <a:r>
              <a:rPr lang="pt-BR" b="0" dirty="0" smtClean="0"/>
              <a:t>Novos Artigos</a:t>
            </a:r>
          </a:p>
        </p:txBody>
      </p:sp>
      <p:sp>
        <p:nvSpPr>
          <p:cNvPr id="40969" name="Line 5"/>
          <p:cNvSpPr>
            <a:spLocks noChangeShapeType="1"/>
          </p:cNvSpPr>
          <p:nvPr/>
        </p:nvSpPr>
        <p:spPr bwMode="auto">
          <a:xfrm>
            <a:off x="152400" y="62865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/>
          </p:cNvSpPr>
          <p:nvPr/>
        </p:nvSpPr>
        <p:spPr bwMode="auto">
          <a:xfrm>
            <a:off x="8572500" y="63627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34819" name="Rectangle 2"/>
          <p:cNvSpPr>
            <a:spLocks/>
          </p:cNvSpPr>
          <p:nvPr/>
        </p:nvSpPr>
        <p:spPr bwMode="auto">
          <a:xfrm>
            <a:off x="1066800" y="64389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>
                <a:solidFill>
                  <a:srgbClr val="969696"/>
                </a:solidFill>
              </a:rPr>
              <a:t>| Centro de Pesquisa em Engenharia de Sistemas</a:t>
            </a:r>
          </a:p>
        </p:txBody>
      </p:sp>
      <p:sp>
        <p:nvSpPr>
          <p:cNvPr id="34820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34821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3627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2" name="Line 5"/>
          <p:cNvSpPr>
            <a:spLocks noChangeShapeType="1"/>
          </p:cNvSpPr>
          <p:nvPr/>
        </p:nvSpPr>
        <p:spPr bwMode="auto">
          <a:xfrm>
            <a:off x="152400" y="62865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34823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eaLnBrk="1" hangingPunct="1"/>
            <a:r>
              <a:rPr lang="en-US" b="0" dirty="0" err="1" smtClean="0"/>
              <a:t>Doutorado</a:t>
            </a:r>
            <a:endParaRPr lang="en-US" b="0" dirty="0" smtClean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65100" y="121920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74750" y="1219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Periódicos</a:t>
            </a: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 typeface="Arial" pitchFamily="34" charset="0"/>
              <a:buChar char="•"/>
            </a:pPr>
            <a:r>
              <a:rPr lang="pt-BR" sz="1600" dirty="0" smtClean="0"/>
              <a:t>Possibilidades de publicações</a:t>
            </a:r>
            <a:endParaRPr lang="pt-BR" sz="1600" dirty="0"/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165100" y="223520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165100" y="3252788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165100" y="4270375"/>
            <a:ext cx="914400" cy="9144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174750" y="2235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Artigo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Metodologia, estrutura e andamento </a:t>
            </a: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endParaRPr lang="pt-BR" sz="1600" dirty="0"/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1174750" y="32527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Novos artigos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Periódicos, Congressos, sugestões</a:t>
            </a:r>
            <a:endParaRPr lang="pt-BR" sz="1600" dirty="0"/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1174750" y="4270375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Doutorado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Pesquisas atuais, planejamento, </a:t>
            </a:r>
            <a:endParaRPr lang="pt-BR" sz="1600" dirty="0"/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165100" y="5272088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1174750" y="52720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Considerações Finais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Discussão com o grupo dos tópicos apresentados</a:t>
            </a:r>
            <a:endParaRPr lang="pt-BR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2007/2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 err="1" smtClean="0"/>
              <a:t>Gestão</a:t>
            </a:r>
            <a:r>
              <a:rPr lang="en-US" sz="2400" dirty="0" smtClean="0"/>
              <a:t> do </a:t>
            </a:r>
            <a:r>
              <a:rPr lang="en-US" sz="2400" dirty="0" err="1" smtClean="0"/>
              <a:t>Conhecimento</a:t>
            </a:r>
            <a:endParaRPr lang="pt-BR" sz="2400" dirty="0" smtClean="0"/>
          </a:p>
          <a:p>
            <a:pPr lvl="1"/>
            <a:r>
              <a:rPr lang="pt-BR" sz="2400" dirty="0" smtClean="0"/>
              <a:t>Gestão do conhecimento no desenvolvimento de software</a:t>
            </a:r>
          </a:p>
          <a:p>
            <a:pPr lvl="1"/>
            <a:r>
              <a:rPr lang="pt-BR" sz="2400" dirty="0" smtClean="0"/>
              <a:t>Aquisição do conhecimento</a:t>
            </a:r>
          </a:p>
          <a:p>
            <a:pPr lvl="1"/>
            <a:r>
              <a:rPr lang="pt-BR" sz="2400" dirty="0" smtClean="0"/>
              <a:t>Tipos de conhecimento</a:t>
            </a:r>
          </a:p>
          <a:p>
            <a:pPr lvl="1"/>
            <a:r>
              <a:rPr lang="pt-BR" sz="2400" dirty="0" smtClean="0"/>
              <a:t>Ferramentas para aquisição do conhecimento</a:t>
            </a:r>
          </a:p>
          <a:p>
            <a:pPr lvl="1"/>
            <a:r>
              <a:rPr lang="pt-BR" sz="2400" dirty="0" smtClean="0"/>
              <a:t>Cases de empresas (Chrysler, </a:t>
            </a:r>
            <a:r>
              <a:rPr lang="pt-BR" sz="2400" dirty="0" err="1" smtClean="0"/>
              <a:t>Nasa</a:t>
            </a:r>
            <a:r>
              <a:rPr lang="pt-BR" sz="2400" dirty="0" smtClean="0"/>
              <a:t>, Nokia, </a:t>
            </a:r>
            <a:r>
              <a:rPr lang="pt-BR" sz="2400" dirty="0" err="1" smtClean="0"/>
              <a:t>etc</a:t>
            </a:r>
            <a:r>
              <a:rPr lang="pt-BR" sz="2400" dirty="0" smtClean="0"/>
              <a:t>)</a:t>
            </a:r>
          </a:p>
          <a:p>
            <a:pPr lvl="1"/>
            <a:r>
              <a:rPr lang="pt-BR" sz="2400" dirty="0" smtClean="0"/>
              <a:t>Análise dos tipos de conhecimento e seu uso no Desenvolvimento de SW propondo uma forma de aquisição</a:t>
            </a:r>
          </a:p>
          <a:p>
            <a:endParaRPr lang="pt-BR" dirty="0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Resumo</a:t>
            </a:r>
            <a:r>
              <a:rPr lang="en-US" dirty="0" smtClean="0"/>
              <a:t> 2008/1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sz="2400" dirty="0" smtClean="0"/>
              <a:t>Métodos Ágeis</a:t>
            </a:r>
          </a:p>
          <a:p>
            <a:pPr lvl="1"/>
            <a:r>
              <a:rPr lang="pt-BR" sz="2400" dirty="0" smtClean="0"/>
              <a:t>Gestão do Conhecimento em Métodos Ágeis</a:t>
            </a:r>
          </a:p>
          <a:p>
            <a:pPr lvl="1"/>
            <a:r>
              <a:rPr lang="en-US" sz="2400" dirty="0" err="1" smtClean="0"/>
              <a:t>Gestão</a:t>
            </a:r>
            <a:r>
              <a:rPr lang="en-US" sz="2400" dirty="0" smtClean="0"/>
              <a:t> do </a:t>
            </a:r>
            <a:r>
              <a:rPr lang="en-US" sz="2400" dirty="0" err="1" smtClean="0"/>
              <a:t>Conhecimento</a:t>
            </a:r>
            <a:r>
              <a:rPr lang="en-US" sz="2400" dirty="0" smtClean="0"/>
              <a:t> </a:t>
            </a:r>
            <a:r>
              <a:rPr lang="en-US" sz="2400" dirty="0" err="1" smtClean="0"/>
              <a:t>focando</a:t>
            </a:r>
            <a:r>
              <a:rPr lang="en-US" sz="2400" dirty="0" smtClean="0"/>
              <a:t> </a:t>
            </a:r>
            <a:r>
              <a:rPr lang="en-US" sz="2400" dirty="0" err="1" smtClean="0"/>
              <a:t>conhecimento</a:t>
            </a:r>
            <a:r>
              <a:rPr lang="en-US" sz="2400" dirty="0" smtClean="0"/>
              <a:t> </a:t>
            </a:r>
            <a:r>
              <a:rPr lang="en-US" sz="2400" dirty="0" err="1" smtClean="0"/>
              <a:t>tácito</a:t>
            </a:r>
            <a:endParaRPr lang="pt-BR" sz="2400" dirty="0" smtClean="0"/>
          </a:p>
          <a:p>
            <a:pPr lvl="1"/>
            <a:r>
              <a:rPr lang="pt-BR" sz="2400" dirty="0" smtClean="0"/>
              <a:t>Acompanhamento Projeto Dell </a:t>
            </a:r>
          </a:p>
          <a:p>
            <a:pPr lvl="2"/>
            <a:r>
              <a:rPr lang="pt-BR" sz="2000" dirty="0" smtClean="0"/>
              <a:t>Software de controle de licenças</a:t>
            </a:r>
          </a:p>
          <a:p>
            <a:pPr lvl="2"/>
            <a:r>
              <a:rPr lang="en-US" sz="2000" dirty="0" smtClean="0"/>
              <a:t>EUA – </a:t>
            </a:r>
            <a:r>
              <a:rPr lang="en-US" sz="2000" dirty="0" err="1" smtClean="0"/>
              <a:t>Brasil</a:t>
            </a:r>
            <a:endParaRPr lang="en-US" sz="2000" dirty="0" smtClean="0"/>
          </a:p>
          <a:p>
            <a:pPr lvl="2"/>
            <a:r>
              <a:rPr lang="en-US" sz="2000" dirty="0" err="1" smtClean="0"/>
              <a:t>Acompanhamento</a:t>
            </a:r>
            <a:r>
              <a:rPr lang="en-US" sz="2000" dirty="0" smtClean="0"/>
              <a:t> do final do </a:t>
            </a:r>
            <a:r>
              <a:rPr lang="en-US" sz="2000" dirty="0" err="1" smtClean="0"/>
              <a:t>projeto</a:t>
            </a:r>
            <a:endParaRPr lang="en-US" sz="2000" dirty="0" smtClean="0"/>
          </a:p>
          <a:p>
            <a:endParaRPr lang="pt-BR" dirty="0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Resumo</a:t>
            </a:r>
            <a:r>
              <a:rPr lang="en-US" dirty="0" smtClean="0"/>
              <a:t> 2008/2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sz="2400" dirty="0" smtClean="0"/>
              <a:t>Documentação em desenvolvimento de software </a:t>
            </a:r>
          </a:p>
          <a:p>
            <a:pPr lvl="1"/>
            <a:r>
              <a:rPr lang="pt-BR" sz="2400" dirty="0" smtClean="0"/>
              <a:t>Documentação em Projetos Ágeis</a:t>
            </a:r>
          </a:p>
          <a:p>
            <a:pPr lvl="1"/>
            <a:r>
              <a:rPr lang="en-US" sz="2400" dirty="0" err="1" smtClean="0"/>
              <a:t>Documentação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manutenção</a:t>
            </a:r>
            <a:r>
              <a:rPr lang="en-US" sz="2400" dirty="0" smtClean="0"/>
              <a:t> de software</a:t>
            </a:r>
            <a:endParaRPr lang="pt-BR" sz="2400" dirty="0" smtClean="0"/>
          </a:p>
          <a:p>
            <a:pPr lvl="1"/>
            <a:r>
              <a:rPr lang="en-US" sz="2400" dirty="0" err="1" smtClean="0"/>
              <a:t>Formas</a:t>
            </a:r>
            <a:r>
              <a:rPr lang="en-US" sz="2400" dirty="0" smtClean="0"/>
              <a:t> de </a:t>
            </a:r>
            <a:r>
              <a:rPr lang="en-US" sz="2400" dirty="0" err="1" smtClean="0"/>
              <a:t>representação</a:t>
            </a:r>
            <a:r>
              <a:rPr lang="en-US" sz="2400" dirty="0" smtClean="0"/>
              <a:t> do </a:t>
            </a:r>
            <a:r>
              <a:rPr lang="en-US" sz="2400" dirty="0" err="1" smtClean="0"/>
              <a:t>conhecimento</a:t>
            </a:r>
            <a:endParaRPr lang="pt-BR" sz="2400" dirty="0" smtClean="0"/>
          </a:p>
          <a:p>
            <a:pPr lvl="1"/>
            <a:r>
              <a:rPr lang="pt-BR" sz="2400" dirty="0" smtClean="0"/>
              <a:t>Acompanhamento do Projeto Dell - PPB/RECOF</a:t>
            </a:r>
          </a:p>
          <a:p>
            <a:endParaRPr lang="pt-BR" sz="2400" dirty="0" smtClean="0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Resumo</a:t>
            </a:r>
            <a:r>
              <a:rPr lang="en-US" dirty="0" smtClean="0"/>
              <a:t> 2009/1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 err="1" smtClean="0"/>
              <a:t>Revisão</a:t>
            </a:r>
            <a:r>
              <a:rPr lang="en-US" sz="2400" dirty="0" smtClean="0"/>
              <a:t> </a:t>
            </a:r>
            <a:r>
              <a:rPr lang="en-US" sz="2400" dirty="0" err="1" smtClean="0"/>
              <a:t>Sistemática</a:t>
            </a:r>
            <a:r>
              <a:rPr lang="en-US" sz="2400" dirty="0" smtClean="0"/>
              <a:t> de Knowledge Management </a:t>
            </a:r>
            <a:r>
              <a:rPr lang="en-US" sz="2400" dirty="0" err="1" smtClean="0"/>
              <a:t>em</a:t>
            </a:r>
            <a:r>
              <a:rPr lang="en-US" sz="2400" dirty="0" smtClean="0"/>
              <a:t> Agile Methodologies</a:t>
            </a:r>
          </a:p>
          <a:p>
            <a:pPr lvl="1"/>
            <a:r>
              <a:rPr lang="en-US" sz="2400" dirty="0" err="1" smtClean="0"/>
              <a:t>Ferramentas</a:t>
            </a:r>
            <a:r>
              <a:rPr lang="en-US" sz="2400" dirty="0" smtClean="0"/>
              <a:t> de Speech </a:t>
            </a:r>
            <a:r>
              <a:rPr lang="en-US" sz="2400" dirty="0" smtClean="0"/>
              <a:t>Recognition</a:t>
            </a:r>
          </a:p>
          <a:p>
            <a:pPr lvl="1"/>
            <a:r>
              <a:rPr lang="en-US" sz="2400" dirty="0" smtClean="0"/>
              <a:t>ICEIS</a:t>
            </a:r>
            <a:endParaRPr lang="pt-BR" sz="2400" dirty="0" smtClean="0"/>
          </a:p>
          <a:p>
            <a:endParaRPr lang="pt-BR" dirty="0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152400" y="1142984"/>
            <a:ext cx="8853488" cy="507209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dirty="0" smtClean="0"/>
              <a:t>Cronograma semestral</a:t>
            </a:r>
          </a:p>
          <a:p>
            <a:pPr lvl="1">
              <a:lnSpc>
                <a:spcPct val="90000"/>
              </a:lnSpc>
            </a:pPr>
            <a:r>
              <a:rPr lang="pt-BR" dirty="0" smtClean="0"/>
              <a:t>2009/2</a:t>
            </a:r>
          </a:p>
          <a:p>
            <a:pPr lvl="2">
              <a:lnSpc>
                <a:spcPct val="90000"/>
              </a:lnSpc>
            </a:pPr>
            <a:r>
              <a:rPr lang="pt-BR" sz="2000" dirty="0" smtClean="0"/>
              <a:t>Artigo para periódico sobre revisão sistemática</a:t>
            </a:r>
          </a:p>
          <a:p>
            <a:pPr lvl="2">
              <a:lnSpc>
                <a:spcPct val="90000"/>
              </a:lnSpc>
            </a:pPr>
            <a:r>
              <a:rPr lang="pt-BR" sz="2000" dirty="0" smtClean="0"/>
              <a:t>Qualificação (já tenho um Internacional A/B)</a:t>
            </a:r>
          </a:p>
          <a:p>
            <a:pPr lvl="2">
              <a:lnSpc>
                <a:spcPct val="90000"/>
              </a:lnSpc>
            </a:pPr>
            <a:r>
              <a:rPr lang="pt-BR" sz="2000" dirty="0" smtClean="0"/>
              <a:t>Experimentos com software de reconhecimento de voz</a:t>
            </a:r>
          </a:p>
          <a:p>
            <a:pPr lvl="1">
              <a:lnSpc>
                <a:spcPct val="90000"/>
              </a:lnSpc>
            </a:pPr>
            <a:r>
              <a:rPr lang="pt-BR" dirty="0" smtClean="0"/>
              <a:t>2010/1</a:t>
            </a:r>
          </a:p>
          <a:p>
            <a:pPr lvl="2">
              <a:lnSpc>
                <a:spcPct val="90000"/>
              </a:lnSpc>
            </a:pPr>
            <a:r>
              <a:rPr lang="pt-BR" sz="2000" dirty="0" smtClean="0"/>
              <a:t>Proposta de Tese</a:t>
            </a:r>
          </a:p>
          <a:p>
            <a:pPr lvl="2">
              <a:lnSpc>
                <a:spcPct val="90000"/>
              </a:lnSpc>
            </a:pPr>
            <a:r>
              <a:rPr lang="pt-BR" sz="2000" dirty="0" smtClean="0"/>
              <a:t>Artigo sobre experimentos de 2009/2</a:t>
            </a:r>
          </a:p>
          <a:p>
            <a:pPr lvl="1">
              <a:lnSpc>
                <a:spcPct val="90000"/>
              </a:lnSpc>
            </a:pPr>
            <a:r>
              <a:rPr lang="pt-BR" dirty="0" smtClean="0"/>
              <a:t>2010/2</a:t>
            </a:r>
          </a:p>
          <a:p>
            <a:pPr lvl="2">
              <a:lnSpc>
                <a:spcPct val="90000"/>
              </a:lnSpc>
            </a:pPr>
            <a:r>
              <a:rPr lang="pt-BR" sz="2000" dirty="0" smtClean="0"/>
              <a:t>Sanduíche</a:t>
            </a:r>
          </a:p>
          <a:p>
            <a:pPr lvl="1">
              <a:lnSpc>
                <a:spcPct val="90000"/>
              </a:lnSpc>
            </a:pPr>
            <a:r>
              <a:rPr lang="pt-BR" dirty="0" smtClean="0"/>
              <a:t>2011/1</a:t>
            </a:r>
          </a:p>
          <a:p>
            <a:pPr lvl="2">
              <a:lnSpc>
                <a:spcPct val="90000"/>
              </a:lnSpc>
            </a:pPr>
            <a:r>
              <a:rPr lang="pt-BR" sz="2000" dirty="0" smtClean="0"/>
              <a:t>Defesa</a:t>
            </a:r>
          </a:p>
        </p:txBody>
      </p:sp>
      <p:sp>
        <p:nvSpPr>
          <p:cNvPr id="44035" name="Rectangle 1"/>
          <p:cNvSpPr>
            <a:spLocks/>
          </p:cNvSpPr>
          <p:nvPr/>
        </p:nvSpPr>
        <p:spPr bwMode="auto">
          <a:xfrm>
            <a:off x="8572500" y="63627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pt-BR" sz="800" b="1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44036" name="Rectangle 2"/>
          <p:cNvSpPr>
            <a:spLocks/>
          </p:cNvSpPr>
          <p:nvPr/>
        </p:nvSpPr>
        <p:spPr bwMode="auto">
          <a:xfrm>
            <a:off x="1066800" y="64389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pt-BR" sz="800" b="1">
                <a:solidFill>
                  <a:srgbClr val="969696"/>
                </a:solidFill>
              </a:rPr>
              <a:t>| Centro de Pesquisa em Engenharia de Sistemas</a:t>
            </a:r>
          </a:p>
        </p:txBody>
      </p:sp>
      <p:sp>
        <p:nvSpPr>
          <p:cNvPr id="44037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44038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63627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9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eaLnBrk="1" hangingPunct="1"/>
            <a:r>
              <a:rPr lang="pt-BR" b="0" dirty="0" smtClean="0"/>
              <a:t>Previsão</a:t>
            </a:r>
            <a:endParaRPr lang="pt-BR" b="0" dirty="0" smtClean="0"/>
          </a:p>
        </p:txBody>
      </p:sp>
      <p:sp>
        <p:nvSpPr>
          <p:cNvPr id="44040" name="Line 5"/>
          <p:cNvSpPr>
            <a:spLocks noChangeShapeType="1"/>
          </p:cNvSpPr>
          <p:nvPr/>
        </p:nvSpPr>
        <p:spPr bwMode="auto">
          <a:xfrm>
            <a:off x="152400" y="62865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/>
          </p:cNvSpPr>
          <p:nvPr/>
        </p:nvSpPr>
        <p:spPr bwMode="auto">
          <a:xfrm>
            <a:off x="8572500" y="63627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34819" name="Rectangle 2"/>
          <p:cNvSpPr>
            <a:spLocks/>
          </p:cNvSpPr>
          <p:nvPr/>
        </p:nvSpPr>
        <p:spPr bwMode="auto">
          <a:xfrm>
            <a:off x="1066800" y="64389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>
                <a:solidFill>
                  <a:srgbClr val="969696"/>
                </a:solidFill>
              </a:rPr>
              <a:t>| Centro de Pesquisa em Engenharia de Sistemas</a:t>
            </a:r>
          </a:p>
        </p:txBody>
      </p:sp>
      <p:sp>
        <p:nvSpPr>
          <p:cNvPr id="34820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34821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3627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2" name="Line 5"/>
          <p:cNvSpPr>
            <a:spLocks noChangeShapeType="1"/>
          </p:cNvSpPr>
          <p:nvPr/>
        </p:nvSpPr>
        <p:spPr bwMode="auto">
          <a:xfrm>
            <a:off x="152400" y="62865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34823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eaLnBrk="1" hangingPunct="1"/>
            <a:r>
              <a:rPr lang="en-US" b="0" dirty="0" err="1" smtClean="0"/>
              <a:t>Roteiro</a:t>
            </a:r>
            <a:endParaRPr lang="en-US" b="0" dirty="0" smtClean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65100" y="121920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74750" y="1219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Periódicos</a:t>
            </a: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 typeface="Arial" pitchFamily="34" charset="0"/>
              <a:buChar char="•"/>
            </a:pPr>
            <a:r>
              <a:rPr lang="pt-BR" sz="1600" dirty="0" smtClean="0"/>
              <a:t>Possibilidades de publicações</a:t>
            </a:r>
            <a:endParaRPr lang="pt-BR" sz="1600" dirty="0"/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165100" y="223520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165100" y="3252788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165100" y="4270375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174750" y="2235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Artigo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Metodologia, estrutura e andamento </a:t>
            </a: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endParaRPr lang="pt-BR" sz="1600" dirty="0"/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1174750" y="32527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Novos artigos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Periódicos, Congressos, sugestões</a:t>
            </a:r>
            <a:endParaRPr lang="pt-BR" sz="1600" dirty="0"/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1174750" y="4270375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Doutorado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Pesquisas atuais, planejamento, </a:t>
            </a:r>
            <a:endParaRPr lang="pt-BR" sz="1600" dirty="0"/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165100" y="5272088"/>
            <a:ext cx="914400" cy="9144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1174750" y="52720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Considerações Finais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Discussão com o grupo dos tópicos apresentados</a:t>
            </a:r>
            <a:endParaRPr lang="pt-BR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5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eaLnBrk="1" hangingPunct="1"/>
            <a:r>
              <a:rPr lang="pt-BR" b="0" noProof="0" dirty="0" smtClean="0"/>
              <a:t>Considerações Finais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147668" y="1214422"/>
            <a:ext cx="8853488" cy="4786346"/>
          </a:xfrm>
        </p:spPr>
        <p:txBody>
          <a:bodyPr/>
          <a:lstStyle/>
          <a:p>
            <a:r>
              <a:rPr lang="pt-BR" noProof="0" dirty="0" smtClean="0"/>
              <a:t>Discussão com o grupo</a:t>
            </a:r>
            <a:endParaRPr lang="pt-BR" noProof="0" dirty="0" smtClean="0"/>
          </a:p>
          <a:p>
            <a:endParaRPr lang="pt-BR" noProof="0" dirty="0" smtClean="0"/>
          </a:p>
        </p:txBody>
      </p:sp>
      <p:sp>
        <p:nvSpPr>
          <p:cNvPr id="48131" name="Rectangle 1"/>
          <p:cNvSpPr>
            <a:spLocks/>
          </p:cNvSpPr>
          <p:nvPr/>
        </p:nvSpPr>
        <p:spPr bwMode="auto">
          <a:xfrm>
            <a:off x="8572500" y="63627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 dirty="0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48132" name="Rectangle 2"/>
          <p:cNvSpPr>
            <a:spLocks/>
          </p:cNvSpPr>
          <p:nvPr/>
        </p:nvSpPr>
        <p:spPr bwMode="auto">
          <a:xfrm>
            <a:off x="1066800" y="64389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 dirty="0">
                <a:solidFill>
                  <a:srgbClr val="969696"/>
                </a:solidFill>
              </a:rPr>
              <a:t>| Centro de </a:t>
            </a:r>
            <a:r>
              <a:rPr lang="en-US" sz="800" b="1" dirty="0" err="1">
                <a:solidFill>
                  <a:srgbClr val="969696"/>
                </a:solidFill>
              </a:rPr>
              <a:t>Pesquisa</a:t>
            </a:r>
            <a:r>
              <a:rPr lang="en-US" sz="800" b="1" dirty="0">
                <a:solidFill>
                  <a:srgbClr val="969696"/>
                </a:solidFill>
              </a:rPr>
              <a:t> </a:t>
            </a:r>
            <a:r>
              <a:rPr lang="en-US" sz="800" b="1" dirty="0" err="1">
                <a:solidFill>
                  <a:srgbClr val="969696"/>
                </a:solidFill>
              </a:rPr>
              <a:t>em</a:t>
            </a:r>
            <a:r>
              <a:rPr lang="en-US" sz="800" b="1" dirty="0">
                <a:solidFill>
                  <a:srgbClr val="969696"/>
                </a:solidFill>
              </a:rPr>
              <a:t> </a:t>
            </a:r>
            <a:r>
              <a:rPr lang="en-US" sz="800" b="1" dirty="0" err="1">
                <a:solidFill>
                  <a:srgbClr val="969696"/>
                </a:solidFill>
              </a:rPr>
              <a:t>Engenharia</a:t>
            </a:r>
            <a:r>
              <a:rPr lang="en-US" sz="800" b="1" dirty="0">
                <a:solidFill>
                  <a:srgbClr val="969696"/>
                </a:solidFill>
              </a:rPr>
              <a:t> de </a:t>
            </a:r>
            <a:r>
              <a:rPr lang="en-US" sz="800" b="1" dirty="0" err="1">
                <a:solidFill>
                  <a:srgbClr val="969696"/>
                </a:solidFill>
              </a:rPr>
              <a:t>Sistemas</a:t>
            </a:r>
            <a:endParaRPr lang="en-US" sz="800" b="1" dirty="0">
              <a:solidFill>
                <a:srgbClr val="969696"/>
              </a:solidFill>
            </a:endParaRPr>
          </a:p>
        </p:txBody>
      </p:sp>
      <p:sp>
        <p:nvSpPr>
          <p:cNvPr id="48133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48134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63627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6" name="Line 5"/>
          <p:cNvSpPr>
            <a:spLocks noChangeShapeType="1"/>
          </p:cNvSpPr>
          <p:nvPr/>
        </p:nvSpPr>
        <p:spPr bwMode="auto">
          <a:xfrm>
            <a:off x="152400" y="62865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/>
          </p:cNvSpPr>
          <p:nvPr/>
        </p:nvSpPr>
        <p:spPr bwMode="auto">
          <a:xfrm>
            <a:off x="8572500" y="64770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49155" name="Rectangle 2"/>
          <p:cNvSpPr>
            <a:spLocks/>
          </p:cNvSpPr>
          <p:nvPr/>
        </p:nvSpPr>
        <p:spPr bwMode="auto">
          <a:xfrm>
            <a:off x="1066800" y="65532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>
                <a:solidFill>
                  <a:srgbClr val="969696"/>
                </a:solidFill>
              </a:rPr>
              <a:t>| Centro de Pesquisa em Engenharia de Sistemas</a:t>
            </a:r>
          </a:p>
        </p:txBody>
      </p:sp>
      <p:sp>
        <p:nvSpPr>
          <p:cNvPr id="49156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49157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4770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8" name="Line 5"/>
          <p:cNvSpPr>
            <a:spLocks noChangeShapeType="1"/>
          </p:cNvSpPr>
          <p:nvPr/>
        </p:nvSpPr>
        <p:spPr bwMode="auto">
          <a:xfrm>
            <a:off x="152400" y="64008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9159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algn="ctr" eaLnBrk="1" hangingPunct="1"/>
            <a:r>
              <a:rPr lang="en-US" b="0" dirty="0" smtClean="0"/>
              <a:t>Obrigado</a:t>
            </a:r>
          </a:p>
        </p:txBody>
      </p:sp>
      <p:sp>
        <p:nvSpPr>
          <p:cNvPr id="4916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53488" cy="4800600"/>
          </a:xfrm>
        </p:spPr>
        <p:txBody>
          <a:bodyPr rIns="132048"/>
          <a:lstStyle/>
          <a:p>
            <a:pPr algn="ctr" eaLnBrk="1" hangingPunct="1">
              <a:lnSpc>
                <a:spcPct val="90000"/>
              </a:lnSpc>
            </a:pPr>
            <a:endParaRPr lang="en-US" sz="1600" dirty="0" smtClean="0"/>
          </a:p>
          <a:p>
            <a:pPr algn="ctr" eaLnBrk="1" hangingPunct="1">
              <a:lnSpc>
                <a:spcPct val="90000"/>
              </a:lnSpc>
            </a:pPr>
            <a:endParaRPr lang="en-US" sz="1600" dirty="0" smtClean="0"/>
          </a:p>
          <a:p>
            <a:pPr algn="ctr" eaLnBrk="1" hangingPunct="1">
              <a:lnSpc>
                <a:spcPct val="90000"/>
              </a:lnSpc>
              <a:buFont typeface="Wingdings" pitchFamily="-109" charset="2"/>
              <a:buNone/>
            </a:pPr>
            <a:r>
              <a:rPr lang="en-US" sz="3400" dirty="0" err="1" smtClean="0"/>
              <a:t>Dúvidas</a:t>
            </a:r>
            <a:r>
              <a:rPr lang="en-US" sz="3400" dirty="0" smtClean="0"/>
              <a:t>/</a:t>
            </a:r>
            <a:r>
              <a:rPr lang="en-US" sz="3400" dirty="0" err="1" smtClean="0"/>
              <a:t>Comentários</a:t>
            </a:r>
            <a:r>
              <a:rPr lang="en-US" sz="3400" dirty="0" smtClean="0"/>
              <a:t>/</a:t>
            </a:r>
            <a:r>
              <a:rPr lang="en-US" sz="3400" dirty="0" err="1" smtClean="0"/>
              <a:t>Sugestões</a:t>
            </a:r>
            <a:endParaRPr lang="en-US" sz="3400" dirty="0" smtClean="0"/>
          </a:p>
          <a:p>
            <a:pPr algn="ctr" eaLnBrk="1" hangingPunct="1">
              <a:lnSpc>
                <a:spcPct val="90000"/>
              </a:lnSpc>
              <a:buFont typeface="Wingdings" pitchFamily="-109" charset="2"/>
              <a:buNone/>
            </a:pPr>
            <a:endParaRPr lang="en-US" sz="3400" dirty="0" smtClean="0"/>
          </a:p>
          <a:p>
            <a:pPr algn="ctr" eaLnBrk="1" hangingPunct="1">
              <a:lnSpc>
                <a:spcPct val="90000"/>
              </a:lnSpc>
              <a:buFont typeface="Wingdings" pitchFamily="-109" charset="2"/>
              <a:buNone/>
            </a:pPr>
            <a:endParaRPr lang="en-US" sz="1800" dirty="0" smtClean="0"/>
          </a:p>
          <a:p>
            <a:pPr algn="ctr" eaLnBrk="1" hangingPunct="1">
              <a:lnSpc>
                <a:spcPct val="90000"/>
              </a:lnSpc>
              <a:buFont typeface="Wingdings" pitchFamily="-109" charset="2"/>
              <a:buNone/>
            </a:pPr>
            <a:r>
              <a:rPr lang="en-US" sz="1800" dirty="0" smtClean="0"/>
              <a:t>Anderson Yanzer</a:t>
            </a:r>
          </a:p>
          <a:p>
            <a:pPr algn="ctr" eaLnBrk="1" hangingPunct="1">
              <a:lnSpc>
                <a:spcPct val="90000"/>
              </a:lnSpc>
              <a:buFont typeface="Wingdings" pitchFamily="-109" charset="2"/>
              <a:buNone/>
            </a:pPr>
            <a:r>
              <a:rPr lang="en-US" sz="1800" dirty="0" smtClean="0">
                <a:hlinkClick r:id="rId4"/>
              </a:rPr>
              <a:t>ah290099@pucrs.br</a:t>
            </a:r>
            <a:endParaRPr lang="en-US" sz="1800" dirty="0" smtClean="0"/>
          </a:p>
          <a:p>
            <a:pPr algn="ctr" eaLnBrk="1" hangingPunct="1">
              <a:lnSpc>
                <a:spcPct val="90000"/>
              </a:lnSpc>
              <a:buFont typeface="Wingdings" pitchFamily="-109" charset="2"/>
              <a:buNone/>
            </a:pPr>
            <a:endParaRPr lang="en-US" sz="1800" dirty="0" smtClean="0"/>
          </a:p>
          <a:p>
            <a:pPr algn="ctr" eaLnBrk="1" hangingPunct="1">
              <a:lnSpc>
                <a:spcPct val="90000"/>
              </a:lnSpc>
              <a:buFont typeface="Wingdings" pitchFamily="-109" charset="2"/>
              <a:buNone/>
            </a:pPr>
            <a:r>
              <a:rPr lang="en-US" sz="1800" dirty="0" smtClean="0"/>
              <a:t>Marcelo </a:t>
            </a:r>
            <a:r>
              <a:rPr lang="en-US" sz="1800" dirty="0" smtClean="0"/>
              <a:t>Blois</a:t>
            </a:r>
          </a:p>
          <a:p>
            <a:pPr algn="ctr" eaLnBrk="1" hangingPunct="1">
              <a:lnSpc>
                <a:spcPct val="90000"/>
              </a:lnSpc>
              <a:buFont typeface="Wingdings" pitchFamily="-109" charset="2"/>
              <a:buNone/>
            </a:pPr>
            <a:r>
              <a:rPr lang="en-US" sz="1800" dirty="0" smtClean="0">
                <a:hlinkClick r:id="rId5"/>
              </a:rPr>
              <a:t>m</a:t>
            </a:r>
            <a:r>
              <a:rPr lang="en-US" sz="1800" dirty="0" smtClean="0">
                <a:hlinkClick r:id="rId5"/>
              </a:rPr>
              <a:t>arcelo.blois@pucrs.br</a:t>
            </a:r>
            <a:endParaRPr lang="en-US" sz="1800" dirty="0" smtClean="0"/>
          </a:p>
          <a:p>
            <a:pPr algn="ctr" eaLnBrk="1" hangingPunct="1">
              <a:lnSpc>
                <a:spcPct val="90000"/>
              </a:lnSpc>
              <a:buFont typeface="Wingdings" pitchFamily="-109" charset="2"/>
              <a:buNone/>
            </a:pPr>
            <a:r>
              <a:rPr lang="en-US" sz="1800" dirty="0" err="1" smtClean="0"/>
              <a:t>Orientador</a:t>
            </a: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Apresentar possíveis periódicos para submissão de artigos</a:t>
            </a:r>
          </a:p>
          <a:p>
            <a:r>
              <a:rPr lang="pt-BR" dirty="0" smtClean="0"/>
              <a:t>Apresentar estrutura do artigo que está sendo desenvolvido</a:t>
            </a:r>
          </a:p>
          <a:p>
            <a:r>
              <a:rPr lang="pt-BR" dirty="0" smtClean="0"/>
              <a:t>Discutir seguimento da pesquisa para novas publicações</a:t>
            </a:r>
          </a:p>
          <a:p>
            <a:r>
              <a:rPr lang="pt-BR" dirty="0" smtClean="0"/>
              <a:t>Seqüência do doutorado</a:t>
            </a:r>
          </a:p>
          <a:p>
            <a:endParaRPr lang="pt-BR" dirty="0" smtClean="0"/>
          </a:p>
        </p:txBody>
      </p:sp>
      <p:sp>
        <p:nvSpPr>
          <p:cNvPr id="28675" name="Rectangle 1"/>
          <p:cNvSpPr>
            <a:spLocks/>
          </p:cNvSpPr>
          <p:nvPr/>
        </p:nvSpPr>
        <p:spPr bwMode="auto">
          <a:xfrm>
            <a:off x="8572500" y="63627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28676" name="Rectangle 2"/>
          <p:cNvSpPr>
            <a:spLocks/>
          </p:cNvSpPr>
          <p:nvPr/>
        </p:nvSpPr>
        <p:spPr bwMode="auto">
          <a:xfrm>
            <a:off x="1066800" y="64389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>
                <a:solidFill>
                  <a:srgbClr val="969696"/>
                </a:solidFill>
              </a:rPr>
              <a:t>| Centro de Pesquisa em Engenharia de Sistemas</a:t>
            </a:r>
          </a:p>
        </p:txBody>
      </p:sp>
      <p:sp>
        <p:nvSpPr>
          <p:cNvPr id="28677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28678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63627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9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eaLnBrk="1" hangingPunct="1"/>
            <a:r>
              <a:rPr lang="en-US" b="0" dirty="0" err="1" smtClean="0"/>
              <a:t>Objetivos</a:t>
            </a:r>
            <a:endParaRPr lang="en-US" b="0" dirty="0" smtClean="0"/>
          </a:p>
        </p:txBody>
      </p:sp>
      <p:sp>
        <p:nvSpPr>
          <p:cNvPr id="28680" name="Line 5"/>
          <p:cNvSpPr>
            <a:spLocks noChangeShapeType="1"/>
          </p:cNvSpPr>
          <p:nvPr/>
        </p:nvSpPr>
        <p:spPr bwMode="auto">
          <a:xfrm>
            <a:off x="152400" y="62484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/>
          </p:cNvSpPr>
          <p:nvPr/>
        </p:nvSpPr>
        <p:spPr bwMode="auto">
          <a:xfrm>
            <a:off x="8572500" y="63627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29699" name="Rectangle 2"/>
          <p:cNvSpPr>
            <a:spLocks/>
          </p:cNvSpPr>
          <p:nvPr/>
        </p:nvSpPr>
        <p:spPr bwMode="auto">
          <a:xfrm>
            <a:off x="1066800" y="64389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>
                <a:solidFill>
                  <a:srgbClr val="969696"/>
                </a:solidFill>
              </a:rPr>
              <a:t>| Centro de Pesquisa em Engenharia de Sistemas</a:t>
            </a:r>
          </a:p>
        </p:txBody>
      </p:sp>
      <p:sp>
        <p:nvSpPr>
          <p:cNvPr id="29700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29701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3627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Line 5"/>
          <p:cNvSpPr>
            <a:spLocks noChangeShapeType="1"/>
          </p:cNvSpPr>
          <p:nvPr/>
        </p:nvSpPr>
        <p:spPr bwMode="auto">
          <a:xfrm>
            <a:off x="152400" y="62865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29703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eaLnBrk="1" hangingPunct="1"/>
            <a:r>
              <a:rPr lang="en-US" b="0" dirty="0" err="1" smtClean="0"/>
              <a:t>Roteiro</a:t>
            </a:r>
            <a:endParaRPr lang="en-US" b="0" dirty="0" smtClean="0"/>
          </a:p>
        </p:txBody>
      </p:sp>
      <p:sp>
        <p:nvSpPr>
          <p:cNvPr id="29704" name="Rectangle 4"/>
          <p:cNvSpPr>
            <a:spLocks noChangeArrowheads="1"/>
          </p:cNvSpPr>
          <p:nvPr/>
        </p:nvSpPr>
        <p:spPr bwMode="auto">
          <a:xfrm>
            <a:off x="165100" y="1219200"/>
            <a:ext cx="914400" cy="9144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29705" name="Rectangle 5"/>
          <p:cNvSpPr>
            <a:spLocks noChangeArrowheads="1"/>
          </p:cNvSpPr>
          <p:nvPr/>
        </p:nvSpPr>
        <p:spPr bwMode="auto">
          <a:xfrm>
            <a:off x="165100" y="2235200"/>
            <a:ext cx="914400" cy="9144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29706" name="Rectangle 6"/>
          <p:cNvSpPr>
            <a:spLocks noChangeArrowheads="1"/>
          </p:cNvSpPr>
          <p:nvPr/>
        </p:nvSpPr>
        <p:spPr bwMode="auto">
          <a:xfrm>
            <a:off x="165100" y="3252788"/>
            <a:ext cx="914400" cy="9144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29707" name="Rectangle 7"/>
          <p:cNvSpPr>
            <a:spLocks noChangeArrowheads="1"/>
          </p:cNvSpPr>
          <p:nvPr/>
        </p:nvSpPr>
        <p:spPr bwMode="auto">
          <a:xfrm>
            <a:off x="165100" y="4270375"/>
            <a:ext cx="914400" cy="9144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29708" name="Rectangle 9"/>
          <p:cNvSpPr>
            <a:spLocks noChangeArrowheads="1"/>
          </p:cNvSpPr>
          <p:nvPr/>
        </p:nvSpPr>
        <p:spPr bwMode="auto">
          <a:xfrm>
            <a:off x="1174750" y="1219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Periódicos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Possibilidades de publicações</a:t>
            </a:r>
            <a:endParaRPr lang="pt-BR" sz="1600" dirty="0"/>
          </a:p>
        </p:txBody>
      </p:sp>
      <p:sp>
        <p:nvSpPr>
          <p:cNvPr id="29709" name="Rectangle 10"/>
          <p:cNvSpPr>
            <a:spLocks noChangeArrowheads="1"/>
          </p:cNvSpPr>
          <p:nvPr/>
        </p:nvSpPr>
        <p:spPr bwMode="auto">
          <a:xfrm>
            <a:off x="1174750" y="2235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Artigo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Metodologia, estrutura e andamento </a:t>
            </a: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endParaRPr lang="pt-BR" sz="1600" dirty="0"/>
          </a:p>
        </p:txBody>
      </p:sp>
      <p:sp>
        <p:nvSpPr>
          <p:cNvPr id="29710" name="Rectangle 11"/>
          <p:cNvSpPr>
            <a:spLocks noChangeArrowheads="1"/>
          </p:cNvSpPr>
          <p:nvPr/>
        </p:nvSpPr>
        <p:spPr bwMode="auto">
          <a:xfrm>
            <a:off x="1174750" y="32527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Novos artigos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Periódicos, Congressos, sugestões</a:t>
            </a:r>
            <a:endParaRPr lang="pt-BR" sz="1600" dirty="0"/>
          </a:p>
        </p:txBody>
      </p:sp>
      <p:sp>
        <p:nvSpPr>
          <p:cNvPr id="29711" name="Rectangle 12"/>
          <p:cNvSpPr>
            <a:spLocks noChangeArrowheads="1"/>
          </p:cNvSpPr>
          <p:nvPr/>
        </p:nvSpPr>
        <p:spPr bwMode="auto">
          <a:xfrm>
            <a:off x="1174750" y="4270375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Doutorado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Pesquisas atuais, planejamento, </a:t>
            </a:r>
            <a:endParaRPr lang="pt-BR" sz="1600" dirty="0"/>
          </a:p>
        </p:txBody>
      </p:sp>
      <p:sp>
        <p:nvSpPr>
          <p:cNvPr id="29712" name="Rectangle 8"/>
          <p:cNvSpPr>
            <a:spLocks noChangeArrowheads="1"/>
          </p:cNvSpPr>
          <p:nvPr/>
        </p:nvSpPr>
        <p:spPr bwMode="auto">
          <a:xfrm>
            <a:off x="165100" y="5272088"/>
            <a:ext cx="914400" cy="9144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1174750" y="52720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Considerações Finais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Discussão com o grupo dos tópicos apresentados</a:t>
            </a:r>
            <a:endParaRPr lang="pt-BR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/>
          </p:cNvSpPr>
          <p:nvPr/>
        </p:nvSpPr>
        <p:spPr bwMode="auto">
          <a:xfrm>
            <a:off x="8572500" y="63627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31747" name="Rectangle 2"/>
          <p:cNvSpPr>
            <a:spLocks/>
          </p:cNvSpPr>
          <p:nvPr/>
        </p:nvSpPr>
        <p:spPr bwMode="auto">
          <a:xfrm>
            <a:off x="1066800" y="64389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>
                <a:solidFill>
                  <a:srgbClr val="969696"/>
                </a:solidFill>
              </a:rPr>
              <a:t>| Centro de Pesquisa em Engenharia de Sistemas</a:t>
            </a:r>
          </a:p>
        </p:txBody>
      </p:sp>
      <p:sp>
        <p:nvSpPr>
          <p:cNvPr id="31748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31749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3627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Line 5"/>
          <p:cNvSpPr>
            <a:spLocks noChangeShapeType="1"/>
          </p:cNvSpPr>
          <p:nvPr/>
        </p:nvSpPr>
        <p:spPr bwMode="auto">
          <a:xfrm>
            <a:off x="152400" y="62865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31751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eaLnBrk="1" hangingPunct="1"/>
            <a:r>
              <a:rPr lang="en-US" b="0" dirty="0" err="1" smtClean="0"/>
              <a:t>Periódicos</a:t>
            </a:r>
            <a:endParaRPr lang="en-US" b="0" dirty="0" smtClean="0"/>
          </a:p>
        </p:txBody>
      </p:sp>
      <p:sp>
        <p:nvSpPr>
          <p:cNvPr id="31760" name="Rectangle 4"/>
          <p:cNvSpPr>
            <a:spLocks noChangeArrowheads="1"/>
          </p:cNvSpPr>
          <p:nvPr/>
        </p:nvSpPr>
        <p:spPr bwMode="auto">
          <a:xfrm>
            <a:off x="165100" y="1219200"/>
            <a:ext cx="914400" cy="9144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31761" name="Rectangle 9"/>
          <p:cNvSpPr>
            <a:spLocks noChangeArrowheads="1"/>
          </p:cNvSpPr>
          <p:nvPr/>
        </p:nvSpPr>
        <p:spPr bwMode="auto">
          <a:xfrm>
            <a:off x="1174750" y="1219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Periódicos</a:t>
            </a: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 typeface="Arial" pitchFamily="34" charset="0"/>
              <a:buChar char="•"/>
            </a:pPr>
            <a:r>
              <a:rPr lang="pt-BR" sz="1600" dirty="0" smtClean="0"/>
              <a:t>Possibilidades de publicações</a:t>
            </a:r>
            <a:endParaRPr lang="pt-BR" sz="1600" dirty="0"/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165100" y="223520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165100" y="3252788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165100" y="4270375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1174750" y="2235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Artigo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Metodologia, estrutura e andamento </a:t>
            </a: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endParaRPr lang="pt-BR" sz="1600" dirty="0"/>
          </a:p>
        </p:txBody>
      </p: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1174750" y="32527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Novos artigos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Periódicos, Congressos, sugestões</a:t>
            </a:r>
            <a:endParaRPr lang="pt-BR" sz="1600" dirty="0"/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1174750" y="4270375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Doutorado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Pesquisas atuais, planejamento, </a:t>
            </a:r>
            <a:endParaRPr lang="pt-BR" sz="1600" dirty="0"/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165100" y="5272088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33" name="Rectangle 13"/>
          <p:cNvSpPr>
            <a:spLocks noChangeArrowheads="1"/>
          </p:cNvSpPr>
          <p:nvPr/>
        </p:nvSpPr>
        <p:spPr bwMode="auto">
          <a:xfrm>
            <a:off x="1174750" y="52720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Considerações Finais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Discussão com o grupo dos tópicos apresentados</a:t>
            </a:r>
            <a:endParaRPr lang="pt-BR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152400" y="1142984"/>
            <a:ext cx="8853488" cy="5715016"/>
          </a:xfrm>
        </p:spPr>
        <p:txBody>
          <a:bodyPr/>
          <a:lstStyle/>
          <a:p>
            <a:r>
              <a:rPr lang="en-US" sz="2400" dirty="0" smtClean="0"/>
              <a:t>Journal of Knowledge Management</a:t>
            </a:r>
          </a:p>
          <a:p>
            <a:pPr lvl="1"/>
            <a:r>
              <a:rPr lang="en-US" sz="1600" dirty="0" smtClean="0"/>
              <a:t>http://info.emeraldinsight.com/products/journals/journals.htm?id=jkm</a:t>
            </a:r>
          </a:p>
          <a:p>
            <a:pPr lvl="1"/>
            <a:r>
              <a:rPr lang="en-US" dirty="0" smtClean="0"/>
              <a:t>Capes: B2 </a:t>
            </a:r>
            <a:r>
              <a:rPr lang="en-US" dirty="0" err="1" smtClean="0"/>
              <a:t>Engenharias</a:t>
            </a:r>
            <a:r>
              <a:rPr lang="en-US" dirty="0" smtClean="0"/>
              <a:t> III</a:t>
            </a:r>
          </a:p>
          <a:p>
            <a:r>
              <a:rPr lang="en-US" sz="2400" dirty="0" smtClean="0"/>
              <a:t>International Journal of Software Engineering and Knowledge Engineering (IJSEKE)</a:t>
            </a:r>
          </a:p>
          <a:p>
            <a:pPr lvl="1"/>
            <a:r>
              <a:rPr lang="en-US" sz="1600" dirty="0" smtClean="0">
                <a:hlinkClick r:id="rId2"/>
              </a:rPr>
              <a:t>http://www.worldscinet.com/ijseke/ijseke.shtml</a:t>
            </a:r>
            <a:endParaRPr lang="en-US" sz="1600" dirty="0" smtClean="0"/>
          </a:p>
          <a:p>
            <a:pPr lvl="1"/>
            <a:r>
              <a:rPr lang="en-US" dirty="0" smtClean="0"/>
              <a:t>Capes: B2 Ciência da Computação</a:t>
            </a:r>
          </a:p>
          <a:p>
            <a:r>
              <a:rPr lang="en-US" sz="2400" dirty="0" smtClean="0"/>
              <a:t>IEEE transactions on Knowledge and Data Engineering</a:t>
            </a:r>
          </a:p>
          <a:p>
            <a:pPr lvl="1"/>
            <a:r>
              <a:rPr lang="en-US" sz="1600" dirty="0" smtClean="0">
                <a:hlinkClick r:id="rId3"/>
              </a:rPr>
              <a:t>http://www2.computer.org/portal/web/tkde/</a:t>
            </a:r>
            <a:endParaRPr lang="en-US" sz="1600" dirty="0" smtClean="0"/>
          </a:p>
          <a:p>
            <a:pPr lvl="1"/>
            <a:r>
              <a:rPr lang="en-US" dirty="0" smtClean="0"/>
              <a:t>Capes: A1 Ciência da Computação</a:t>
            </a:r>
          </a:p>
          <a:p>
            <a:r>
              <a:rPr lang="en-US" sz="2400" dirty="0" smtClean="0"/>
              <a:t>The Knowledge Engineering Review</a:t>
            </a:r>
          </a:p>
          <a:p>
            <a:pPr lvl="1"/>
            <a:r>
              <a:rPr lang="en-US" sz="1600" dirty="0" smtClean="0">
                <a:hlinkClick r:id="rId4"/>
              </a:rPr>
              <a:t>http://journals.cambridge.org/action/displayJournal?jid=ker</a:t>
            </a:r>
            <a:endParaRPr lang="en-US" sz="1600" dirty="0" smtClean="0"/>
          </a:p>
          <a:p>
            <a:pPr lvl="1"/>
            <a:r>
              <a:rPr lang="en-US" dirty="0" smtClean="0"/>
              <a:t>Capes: B1 Ciência da Computação</a:t>
            </a:r>
          </a:p>
          <a:p>
            <a:endParaRPr lang="en-US" dirty="0" smtClean="0"/>
          </a:p>
        </p:txBody>
      </p:sp>
      <p:sp>
        <p:nvSpPr>
          <p:cNvPr id="33795" name="Rectangle 1"/>
          <p:cNvSpPr>
            <a:spLocks/>
          </p:cNvSpPr>
          <p:nvPr/>
        </p:nvSpPr>
        <p:spPr bwMode="auto">
          <a:xfrm>
            <a:off x="8572500" y="63627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33796" name="Rectangle 2"/>
          <p:cNvSpPr>
            <a:spLocks/>
          </p:cNvSpPr>
          <p:nvPr/>
        </p:nvSpPr>
        <p:spPr bwMode="auto">
          <a:xfrm>
            <a:off x="1066800" y="64389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>
                <a:solidFill>
                  <a:srgbClr val="969696"/>
                </a:solidFill>
              </a:rPr>
              <a:t>| Centro de Pesquisa em Engenharia de Sistemas</a:t>
            </a:r>
          </a:p>
        </p:txBody>
      </p:sp>
      <p:sp>
        <p:nvSpPr>
          <p:cNvPr id="33797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33798" name="Picture 4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5" y="63627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9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eaLnBrk="1" hangingPunct="1"/>
            <a:r>
              <a:rPr lang="pt-BR" b="0" dirty="0" smtClean="0"/>
              <a:t>Periódicos</a:t>
            </a:r>
          </a:p>
        </p:txBody>
      </p:sp>
      <p:sp>
        <p:nvSpPr>
          <p:cNvPr id="33800" name="Line 5"/>
          <p:cNvSpPr>
            <a:spLocks noChangeShapeType="1"/>
          </p:cNvSpPr>
          <p:nvPr/>
        </p:nvSpPr>
        <p:spPr bwMode="auto">
          <a:xfrm>
            <a:off x="152400" y="62865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dirty="0" smtClean="0"/>
              <a:t>Periódicos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400" y="1071546"/>
            <a:ext cx="8853488" cy="5786454"/>
          </a:xfrm>
        </p:spPr>
        <p:txBody>
          <a:bodyPr/>
          <a:lstStyle/>
          <a:p>
            <a:r>
              <a:rPr lang="en-US" sz="2400" dirty="0" smtClean="0"/>
              <a:t>Knowledge and Information Systems (KAIS)</a:t>
            </a:r>
          </a:p>
          <a:p>
            <a:pPr lvl="1"/>
            <a:r>
              <a:rPr lang="en-US" sz="1600" dirty="0" smtClean="0">
                <a:hlinkClick r:id="rId2"/>
              </a:rPr>
              <a:t>http://www.springer.com/computer/information+systems/journal/10115</a:t>
            </a:r>
            <a:endParaRPr lang="en-US" sz="1600" dirty="0" smtClean="0"/>
          </a:p>
          <a:p>
            <a:pPr lvl="1"/>
            <a:r>
              <a:rPr lang="en-US" dirty="0" smtClean="0"/>
              <a:t>Capes: B1 Ciência da Computação</a:t>
            </a:r>
          </a:p>
          <a:p>
            <a:r>
              <a:rPr lang="en-US" sz="2400" dirty="0" smtClean="0"/>
              <a:t>International Journal of Knowledge and Learning  (IJKL)</a:t>
            </a:r>
          </a:p>
          <a:p>
            <a:r>
              <a:rPr lang="en-US" sz="1600" dirty="0" smtClean="0">
                <a:hlinkClick r:id="rId3"/>
              </a:rPr>
              <a:t>http://www.inderscience.com/browse/index.php?journalCODE=ijkl</a:t>
            </a:r>
            <a:endParaRPr lang="en-US" sz="1600" dirty="0" smtClean="0"/>
          </a:p>
          <a:p>
            <a:r>
              <a:rPr lang="en-US" dirty="0" smtClean="0"/>
              <a:t>Capes: C Ciência da Computação</a:t>
            </a:r>
          </a:p>
          <a:p>
            <a:endParaRPr lang="pt-BR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/>
          </p:cNvSpPr>
          <p:nvPr/>
        </p:nvSpPr>
        <p:spPr bwMode="auto">
          <a:xfrm>
            <a:off x="8572500" y="63627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34819" name="Rectangle 2"/>
          <p:cNvSpPr>
            <a:spLocks/>
          </p:cNvSpPr>
          <p:nvPr/>
        </p:nvSpPr>
        <p:spPr bwMode="auto">
          <a:xfrm>
            <a:off x="1066800" y="64389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>
                <a:solidFill>
                  <a:srgbClr val="969696"/>
                </a:solidFill>
              </a:rPr>
              <a:t>| Centro de Pesquisa em Engenharia de Sistemas</a:t>
            </a:r>
          </a:p>
        </p:txBody>
      </p:sp>
      <p:sp>
        <p:nvSpPr>
          <p:cNvPr id="34820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34821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3627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2" name="Line 5"/>
          <p:cNvSpPr>
            <a:spLocks noChangeShapeType="1"/>
          </p:cNvSpPr>
          <p:nvPr/>
        </p:nvSpPr>
        <p:spPr bwMode="auto">
          <a:xfrm>
            <a:off x="152400" y="62865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34823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eaLnBrk="1" hangingPunct="1"/>
            <a:r>
              <a:rPr lang="en-US" b="0" dirty="0" err="1" smtClean="0"/>
              <a:t>Artigo</a:t>
            </a:r>
            <a:endParaRPr lang="en-US" b="0" dirty="0" smtClean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65100" y="121920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74750" y="1219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Periódicos</a:t>
            </a: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 typeface="Arial" pitchFamily="34" charset="0"/>
              <a:buChar char="•"/>
            </a:pPr>
            <a:r>
              <a:rPr lang="pt-BR" sz="1600" dirty="0" smtClean="0"/>
              <a:t>Possibilidades de publicações</a:t>
            </a:r>
            <a:endParaRPr lang="pt-BR" sz="1600" dirty="0"/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165100" y="2235200"/>
            <a:ext cx="914400" cy="9144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165100" y="3252788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165100" y="4270375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174750" y="2235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Artigo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Metodologia, estrutura e andamento </a:t>
            </a: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endParaRPr lang="pt-BR" sz="1600" dirty="0"/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1174750" y="32527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Novos artigos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Periódicos, Congressos, sugestões</a:t>
            </a:r>
            <a:endParaRPr lang="pt-BR" sz="1600" dirty="0"/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1174750" y="4270375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Doutorado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Pesquisas atuais, planejamento, </a:t>
            </a:r>
            <a:endParaRPr lang="pt-BR" sz="1600" dirty="0"/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165100" y="5272088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1174750" y="52720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Considerações Finais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Discussão com o grupo dos tópicos apresentados</a:t>
            </a:r>
            <a:endParaRPr lang="pt-BR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85860"/>
            <a:ext cx="8853488" cy="488634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dirty="0" smtClean="0"/>
              <a:t>Revisão Sistemática sobre </a:t>
            </a:r>
            <a:r>
              <a:rPr lang="pt-BR" dirty="0" err="1" smtClean="0"/>
              <a:t>Knowledge</a:t>
            </a:r>
            <a:r>
              <a:rPr lang="pt-BR" dirty="0" smtClean="0"/>
              <a:t> Management in </a:t>
            </a:r>
            <a:r>
              <a:rPr lang="pt-BR" dirty="0" err="1" smtClean="0"/>
              <a:t>Agile</a:t>
            </a:r>
            <a:r>
              <a:rPr lang="pt-BR" dirty="0" smtClean="0"/>
              <a:t> Software </a:t>
            </a:r>
            <a:r>
              <a:rPr lang="pt-BR" dirty="0" err="1" smtClean="0"/>
              <a:t>Projects</a:t>
            </a:r>
            <a:endParaRPr lang="pt-BR" dirty="0" smtClean="0"/>
          </a:p>
          <a:p>
            <a:pPr>
              <a:lnSpc>
                <a:spcPct val="90000"/>
              </a:lnSpc>
            </a:pPr>
            <a:r>
              <a:rPr lang="pt-BR" dirty="0" smtClean="0"/>
              <a:t>Baseada em duas revisões sistemáticas</a:t>
            </a:r>
          </a:p>
          <a:p>
            <a:pPr lvl="1"/>
            <a:r>
              <a:rPr lang="en-US" dirty="0" smtClean="0"/>
              <a:t>Knowledge management in software engineering: A systematic review of studied concepts, findings and research methods used</a:t>
            </a:r>
          </a:p>
          <a:p>
            <a:pPr lvl="1"/>
            <a:r>
              <a:rPr lang="en-US" dirty="0" smtClean="0"/>
              <a:t>Empirical studies of agile software development: A systematic review</a:t>
            </a:r>
          </a:p>
          <a:p>
            <a:r>
              <a:rPr lang="en-US" dirty="0" smtClean="0"/>
              <a:t>String </a:t>
            </a:r>
            <a:r>
              <a:rPr lang="en-US" dirty="0" err="1" smtClean="0"/>
              <a:t>baseada</a:t>
            </a:r>
            <a:r>
              <a:rPr lang="en-US" dirty="0" smtClean="0"/>
              <a:t> </a:t>
            </a:r>
            <a:r>
              <a:rPr lang="en-US" dirty="0" err="1" smtClean="0"/>
              <a:t>nas</a:t>
            </a:r>
            <a:r>
              <a:rPr lang="en-US" dirty="0" smtClean="0"/>
              <a:t> strings das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revisões</a:t>
            </a:r>
            <a:endParaRPr lang="en-US" dirty="0" smtClean="0"/>
          </a:p>
          <a:p>
            <a:r>
              <a:rPr lang="en-US" dirty="0" err="1" smtClean="0"/>
              <a:t>Andamento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Catalogação</a:t>
            </a:r>
            <a:r>
              <a:rPr lang="en-US" dirty="0" smtClean="0"/>
              <a:t> dos </a:t>
            </a:r>
            <a:r>
              <a:rPr lang="en-US" dirty="0" err="1" smtClean="0"/>
              <a:t>artigos</a:t>
            </a:r>
            <a:endParaRPr lang="en-US" dirty="0" smtClean="0"/>
          </a:p>
          <a:p>
            <a:pPr lvl="1"/>
            <a:r>
              <a:rPr lang="en-US" dirty="0" err="1" smtClean="0"/>
              <a:t>Leitura</a:t>
            </a:r>
            <a:r>
              <a:rPr lang="en-US" dirty="0" smtClean="0"/>
              <a:t> e </a:t>
            </a:r>
            <a:r>
              <a:rPr lang="en-US" dirty="0" err="1" smtClean="0"/>
              <a:t>avaliação</a:t>
            </a:r>
            <a:r>
              <a:rPr lang="en-US" dirty="0" smtClean="0"/>
              <a:t> dos </a:t>
            </a:r>
            <a:r>
              <a:rPr lang="en-US" dirty="0" err="1" smtClean="0"/>
              <a:t>artigos</a:t>
            </a:r>
            <a:endParaRPr lang="en-US" dirty="0" smtClean="0"/>
          </a:p>
          <a:p>
            <a:pPr lvl="1"/>
            <a:r>
              <a:rPr lang="en-US" dirty="0" err="1" smtClean="0"/>
              <a:t>Previsão</a:t>
            </a:r>
            <a:r>
              <a:rPr lang="en-US" dirty="0" smtClean="0"/>
              <a:t> </a:t>
            </a:r>
            <a:r>
              <a:rPr lang="en-US" dirty="0" err="1" smtClean="0"/>
              <a:t>término</a:t>
            </a:r>
            <a:r>
              <a:rPr lang="en-US" dirty="0" smtClean="0"/>
              <a:t>: 45 </a:t>
            </a:r>
            <a:r>
              <a:rPr lang="en-US" dirty="0" err="1" smtClean="0"/>
              <a:t>dias</a:t>
            </a:r>
            <a:endParaRPr lang="pt-BR" dirty="0" smtClean="0"/>
          </a:p>
        </p:txBody>
      </p:sp>
      <p:sp>
        <p:nvSpPr>
          <p:cNvPr id="36867" name="Rectangle 1"/>
          <p:cNvSpPr>
            <a:spLocks/>
          </p:cNvSpPr>
          <p:nvPr/>
        </p:nvSpPr>
        <p:spPr bwMode="auto">
          <a:xfrm>
            <a:off x="8572500" y="63627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36868" name="Rectangle 2"/>
          <p:cNvSpPr>
            <a:spLocks/>
          </p:cNvSpPr>
          <p:nvPr/>
        </p:nvSpPr>
        <p:spPr bwMode="auto">
          <a:xfrm>
            <a:off x="1066800" y="64389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>
                <a:solidFill>
                  <a:srgbClr val="969696"/>
                </a:solidFill>
              </a:rPr>
              <a:t>| Centro de Pesquisa em Engenharia de Sistemas</a:t>
            </a:r>
          </a:p>
        </p:txBody>
      </p:sp>
      <p:sp>
        <p:nvSpPr>
          <p:cNvPr id="36869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36870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63627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1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eaLnBrk="1" hangingPunct="1"/>
            <a:r>
              <a:rPr lang="en-US" b="0" dirty="0" err="1" smtClean="0"/>
              <a:t>Artigo</a:t>
            </a:r>
            <a:endParaRPr lang="en-US" b="0" dirty="0" smtClean="0"/>
          </a:p>
        </p:txBody>
      </p:sp>
      <p:sp>
        <p:nvSpPr>
          <p:cNvPr id="36872" name="Line 5"/>
          <p:cNvSpPr>
            <a:spLocks noChangeShapeType="1"/>
          </p:cNvSpPr>
          <p:nvPr/>
        </p:nvSpPr>
        <p:spPr bwMode="auto">
          <a:xfrm>
            <a:off x="152400" y="62865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/>
          </p:cNvSpPr>
          <p:nvPr/>
        </p:nvSpPr>
        <p:spPr bwMode="auto">
          <a:xfrm>
            <a:off x="8572500" y="63627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34819" name="Rectangle 2"/>
          <p:cNvSpPr>
            <a:spLocks/>
          </p:cNvSpPr>
          <p:nvPr/>
        </p:nvSpPr>
        <p:spPr bwMode="auto">
          <a:xfrm>
            <a:off x="1066800" y="64389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>
                <a:solidFill>
                  <a:srgbClr val="969696"/>
                </a:solidFill>
              </a:rPr>
              <a:t>| Centro de Pesquisa em Engenharia de Sistemas</a:t>
            </a:r>
          </a:p>
        </p:txBody>
      </p:sp>
      <p:sp>
        <p:nvSpPr>
          <p:cNvPr id="34820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34821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3627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2" name="Line 5"/>
          <p:cNvSpPr>
            <a:spLocks noChangeShapeType="1"/>
          </p:cNvSpPr>
          <p:nvPr/>
        </p:nvSpPr>
        <p:spPr bwMode="auto">
          <a:xfrm>
            <a:off x="152400" y="62865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34823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eaLnBrk="1" hangingPunct="1"/>
            <a:r>
              <a:rPr lang="en-US" b="0" dirty="0" err="1" smtClean="0"/>
              <a:t>Novos</a:t>
            </a:r>
            <a:r>
              <a:rPr lang="en-US" b="0" dirty="0" smtClean="0"/>
              <a:t> </a:t>
            </a:r>
            <a:r>
              <a:rPr lang="en-US" b="0" dirty="0" err="1" smtClean="0"/>
              <a:t>artigos</a:t>
            </a:r>
            <a:endParaRPr lang="en-US" b="0" dirty="0" smtClean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65100" y="121920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74750" y="1219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Periódicos</a:t>
            </a: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 typeface="Arial" pitchFamily="34" charset="0"/>
              <a:buChar char="•"/>
            </a:pPr>
            <a:r>
              <a:rPr lang="pt-BR" sz="1600" dirty="0" smtClean="0"/>
              <a:t>Possibilidades de publicações</a:t>
            </a:r>
            <a:endParaRPr lang="pt-BR" sz="1600" dirty="0"/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165100" y="223520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165100" y="3252788"/>
            <a:ext cx="914400" cy="9144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165100" y="4270375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174750" y="2235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Artigo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Metodologia, estrutura e andamento </a:t>
            </a: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endParaRPr lang="pt-BR" sz="1600" dirty="0"/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1174750" y="32527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Novos artigos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Periódicos, Congressos, sugestões</a:t>
            </a:r>
            <a:endParaRPr lang="pt-BR" sz="1600" dirty="0"/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1174750" y="4270375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Doutorado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Pesquisas atuais, planejamento, </a:t>
            </a:r>
            <a:endParaRPr lang="pt-BR" sz="1600" dirty="0"/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165100" y="5272088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1174750" y="52720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Considerações Finais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Discussão com o grupo dos tópicos apresentados</a:t>
            </a:r>
            <a:endParaRPr lang="pt-BR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Perfi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3B2C1"/>
      </a:accent1>
      <a:accent2>
        <a:srgbClr val="333399"/>
      </a:accent2>
      <a:accent3>
        <a:srgbClr val="FFFFFF"/>
      </a:accent3>
      <a:accent4>
        <a:srgbClr val="000000"/>
      </a:accent4>
      <a:accent5>
        <a:srgbClr val="CED5DD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erfil">
      <a:majorFont>
        <a:latin typeface="Tahoma"/>
        <a:ea typeface="ヒラギノ角ゴ ProN W6"/>
        <a:cs typeface="ヒラギノ角ゴ ProN W6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3B2C1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Verdana" pitchFamily="-109" charset="0"/>
            <a:ea typeface="ヒラギノ角ゴ ProN W3" pitchFamily="-109" charset="-128"/>
            <a:cs typeface="ヒラギノ角ゴ ProN W3" pitchFamily="-109" charset="-128"/>
            <a:sym typeface="Verdana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3B2C1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Verdana" pitchFamily="-109" charset="0"/>
            <a:ea typeface="ヒラギノ角ゴ ProN W3" pitchFamily="-109" charset="-128"/>
            <a:cs typeface="ヒラギノ角ゴ ProN W3" pitchFamily="-109" charset="-128"/>
            <a:sym typeface="Verdana" pitchFamily="-109" charset="0"/>
          </a:defRPr>
        </a:defPPr>
      </a:lstStyle>
    </a:lnDef>
  </a:objectDefaults>
  <a:extraClrSchemeLst>
    <a:extraClrScheme>
      <a:clrScheme name="2_Perfi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erfi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3B2C1"/>
      </a:accent1>
      <a:accent2>
        <a:srgbClr val="333399"/>
      </a:accent2>
      <a:accent3>
        <a:srgbClr val="FFFFFF"/>
      </a:accent3>
      <a:accent4>
        <a:srgbClr val="000000"/>
      </a:accent4>
      <a:accent5>
        <a:srgbClr val="CED5DD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erfil">
      <a:majorFont>
        <a:latin typeface="Tahoma"/>
        <a:ea typeface="ヒラギノ角ゴ ProN W6"/>
        <a:cs typeface="ヒラギノ角ゴ ProN W6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3B2C1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Verdana" pitchFamily="-109" charset="0"/>
            <a:ea typeface="ヒラギノ角ゴ ProN W3" pitchFamily="-109" charset="-128"/>
            <a:cs typeface="ヒラギノ角ゴ ProN W3" pitchFamily="-109" charset="-128"/>
            <a:sym typeface="Verdana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3B2C1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Verdana" pitchFamily="-109" charset="0"/>
            <a:ea typeface="ヒラギノ角ゴ ProN W3" pitchFamily="-109" charset="-128"/>
            <a:cs typeface="ヒラギノ角ゴ ProN W3" pitchFamily="-109" charset="-128"/>
            <a:sym typeface="Verdana" pitchFamily="-109" charset="0"/>
          </a:defRPr>
        </a:defPPr>
      </a:lstStyle>
    </a:lnDef>
  </a:objectDefaults>
  <a:extraClrSchemeLst>
    <a:extraClrScheme>
      <a:clrScheme name="1_Perfi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Pages>0</Pages>
  <Words>788</Words>
  <Characters>0</Characters>
  <Application>Microsoft Office PowerPoint</Application>
  <PresentationFormat>Apresentação na tela (4:3)</PresentationFormat>
  <Lines>0</Lines>
  <Paragraphs>241</Paragraphs>
  <Slides>19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19</vt:i4>
      </vt:variant>
    </vt:vector>
  </HeadingPairs>
  <TitlesOfParts>
    <vt:vector size="21" baseType="lpstr">
      <vt:lpstr>2_Perfil</vt:lpstr>
      <vt:lpstr>1_Perfil</vt:lpstr>
      <vt:lpstr>Apresentação para grupo do ISEG</vt:lpstr>
      <vt:lpstr>Objetivos</vt:lpstr>
      <vt:lpstr>Roteiro</vt:lpstr>
      <vt:lpstr>Periódicos</vt:lpstr>
      <vt:lpstr>Periódicos</vt:lpstr>
      <vt:lpstr>Periódicos</vt:lpstr>
      <vt:lpstr>Artigo</vt:lpstr>
      <vt:lpstr>Artigo</vt:lpstr>
      <vt:lpstr>Novos artigos</vt:lpstr>
      <vt:lpstr>Novos Artigos</vt:lpstr>
      <vt:lpstr>Doutorado</vt:lpstr>
      <vt:lpstr>Resumo 2007/2</vt:lpstr>
      <vt:lpstr>Resumo 2008/1</vt:lpstr>
      <vt:lpstr>Resumo 2008/2</vt:lpstr>
      <vt:lpstr>Resumo 2009/1</vt:lpstr>
      <vt:lpstr>Previsão</vt:lpstr>
      <vt:lpstr>Roteiro</vt:lpstr>
      <vt:lpstr>Considerações Finais</vt:lpstr>
      <vt:lpstr>Obrigado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&lt;title&gt;</dc:title>
  <dc:subject/>
  <dc:creator/>
  <cp:keywords/>
  <dc:description/>
  <cp:lastModifiedBy>Anderson Yanzer</cp:lastModifiedBy>
  <cp:revision>167</cp:revision>
  <dcterms:created xsi:type="dcterms:W3CDTF">2009-06-26T06:20:49Z</dcterms:created>
  <dcterms:modified xsi:type="dcterms:W3CDTF">2009-08-10T00:41:43Z</dcterms:modified>
</cp:coreProperties>
</file>