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7" r:id="rId5"/>
    <p:sldId id="278" r:id="rId6"/>
    <p:sldId id="279" r:id="rId7"/>
    <p:sldId id="288" r:id="rId8"/>
    <p:sldId id="281" r:id="rId9"/>
    <p:sldId id="280" r:id="rId10"/>
    <p:sldId id="292" r:id="rId11"/>
    <p:sldId id="290" r:id="rId12"/>
    <p:sldId id="289" r:id="rId13"/>
    <p:sldId id="282" r:id="rId14"/>
    <p:sldId id="286" r:id="rId15"/>
    <p:sldId id="287" r:id="rId16"/>
    <p:sldId id="291" r:id="rId17"/>
    <p:sldId id="271" r:id="rId18"/>
    <p:sldId id="272" r:id="rId19"/>
    <p:sldId id="263" r:id="rId20"/>
    <p:sldId id="264" r:id="rId21"/>
    <p:sldId id="265" r:id="rId22"/>
    <p:sldId id="266" r:id="rId23"/>
    <p:sldId id="267" r:id="rId24"/>
    <p:sldId id="268" r:id="rId25"/>
    <p:sldId id="270" r:id="rId26"/>
    <p:sldId id="269" r:id="rId27"/>
    <p:sldId id="275" r:id="rId28"/>
    <p:sldId id="293" r:id="rId29"/>
    <p:sldId id="295" r:id="rId30"/>
    <p:sldId id="294" r:id="rId31"/>
    <p:sldId id="258" r:id="rId32"/>
    <p:sldId id="259" r:id="rId33"/>
    <p:sldId id="297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4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5" autoAdjust="0"/>
    <p:restoredTop sz="94660"/>
  </p:normalViewPr>
  <p:slideViewPr>
    <p:cSldViewPr>
      <p:cViewPr varScale="1">
        <p:scale>
          <a:sx n="65" d="100"/>
          <a:sy n="65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51C8-63CC-45EC-BD1B-FA9AA45F0F99}" type="datetimeFigureOut">
              <a:rPr lang="es-ES" smtClean="0"/>
              <a:pPr/>
              <a:t>17/10/2010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03FC-43A7-4ECF-99ED-5B5D2B9FD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Magic\Mis%20documentos\Mis%20v&#237;deos\Descargas%20de%20RealPlayer\Sab&#237;as%20que..%20%20(Did%20you%20know%20)%204.0.fl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../../../Mis%20v&#237;deos/Descargas%20de%20RealPlayer/ola%20de%20surf%20gigante%20sunami.flv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8215370" cy="1785950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Innovar para Aprender…</a:t>
            </a:r>
            <a:b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</a:rPr>
              <a:t>Aprender para Innovar</a:t>
            </a:r>
            <a:r>
              <a:rPr lang="es-ES" sz="6000" dirty="0" smtClean="0">
                <a:solidFill>
                  <a:srgbClr val="00B050"/>
                </a:solidFill>
              </a:rPr>
              <a:t/>
            </a:r>
            <a:br>
              <a:rPr lang="es-ES" sz="6000" dirty="0" smtClean="0">
                <a:solidFill>
                  <a:srgbClr val="00B050"/>
                </a:solidFill>
              </a:rPr>
            </a:br>
            <a:endParaRPr lang="es-ES" sz="6000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4414" y="328612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Por:</a:t>
            </a:r>
          </a:p>
          <a:p>
            <a:pPr algn="ctr"/>
            <a:r>
              <a:rPr lang="es-ES" sz="2400" b="1" dirty="0" smtClean="0"/>
              <a:t>Miguel Ángel Rodríguez</a:t>
            </a:r>
          </a:p>
          <a:p>
            <a:pPr algn="ctr"/>
            <a:r>
              <a:rPr lang="es-ES" sz="2400" b="1" dirty="0" smtClean="0"/>
              <a:t> 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00232" y="242886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/>
                </a:solidFill>
              </a:rPr>
              <a:t>Alcanzando la Tercera Ola</a:t>
            </a:r>
            <a:endParaRPr lang="es-ES" sz="3200" dirty="0">
              <a:solidFill>
                <a:schemeClr val="accent2"/>
              </a:solidFill>
            </a:endParaRPr>
          </a:p>
        </p:txBody>
      </p:sp>
      <p:pic>
        <p:nvPicPr>
          <p:cNvPr id="6" name="5 Imagen" descr="logo_spinK_large_white.PNG"/>
          <p:cNvPicPr>
            <a:picLocks noChangeAspect="1"/>
          </p:cNvPicPr>
          <p:nvPr/>
        </p:nvPicPr>
        <p:blipFill>
          <a:blip r:embed="rId2"/>
          <a:srcRect r="64243"/>
          <a:stretch>
            <a:fillRect/>
          </a:stretch>
        </p:blipFill>
        <p:spPr>
          <a:xfrm>
            <a:off x="7000892" y="5429264"/>
            <a:ext cx="1417487" cy="1214422"/>
          </a:xfrm>
          <a:prstGeom prst="rect">
            <a:avLst/>
          </a:prstGeom>
        </p:spPr>
      </p:pic>
      <p:sp>
        <p:nvSpPr>
          <p:cNvPr id="7" name="6 Triángulo rectángulo"/>
          <p:cNvSpPr/>
          <p:nvPr/>
        </p:nvSpPr>
        <p:spPr>
          <a:xfrm>
            <a:off x="0" y="4286256"/>
            <a:ext cx="2428860" cy="25717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3-08_lazerow_le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2225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5857884" y="500042"/>
            <a:ext cx="1785950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Innovadores (2,5%)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4643438" y="1500174"/>
            <a:ext cx="221457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usuarios tempranos (13,5%)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071934" y="2500306"/>
            <a:ext cx="2071702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primera mayoría (34%)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3143240" y="3571876"/>
            <a:ext cx="2071702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mayoría tardía (34%) 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2143108" y="4786322"/>
            <a:ext cx="1785950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rezagados (16%)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010284" y="652442"/>
            <a:ext cx="1785950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Innovadores (2,5%)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795838" y="1652574"/>
            <a:ext cx="2214578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usuarios tempranos (13,5%)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428992" y="3714752"/>
            <a:ext cx="2071702" cy="8572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mayoría tardía (34%) 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357686" y="2643182"/>
            <a:ext cx="2071702" cy="8572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primera mayoría (34%)</a:t>
            </a:r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295508" y="4938722"/>
            <a:ext cx="1785950" cy="8572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rezagados (16%)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wf163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787006" cy="712889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43174" y="2643182"/>
            <a:ext cx="4500594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s-E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CAMBIO</a:t>
            </a:r>
            <a:endParaRPr lang="es-E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mbio-guillo.gif"/>
          <p:cNvPicPr>
            <a:picLocks noChangeAspect="1"/>
          </p:cNvPicPr>
          <p:nvPr/>
        </p:nvPicPr>
        <p:blipFill>
          <a:blip r:embed="rId2"/>
          <a:srcRect b="11936"/>
          <a:stretch>
            <a:fillRect/>
          </a:stretch>
        </p:blipFill>
        <p:spPr>
          <a:xfrm>
            <a:off x="1857356" y="785794"/>
            <a:ext cx="5524522" cy="51764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878" y="28572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Es un asunto de Perspectiva</a:t>
            </a:r>
            <a:endParaRPr lang="es-ES" sz="5400" dirty="0"/>
          </a:p>
        </p:txBody>
      </p:sp>
      <p:pic>
        <p:nvPicPr>
          <p:cNvPr id="4" name="3 Imagen" descr="escherrelativ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5357818" cy="52927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643702" y="600076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Relativity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”</a:t>
            </a:r>
          </a:p>
          <a:p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Maurits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Cornelits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bg1">
                    <a:lumMod val="65000"/>
                  </a:schemeClr>
                </a:solidFill>
              </a:rPr>
              <a:t>Escher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1285860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Perspectiva Simplista:</a:t>
            </a:r>
          </a:p>
          <a:p>
            <a:endParaRPr lang="es-ES" sz="3600" dirty="0" smtClean="0"/>
          </a:p>
          <a:p>
            <a:r>
              <a:rPr lang="es-ES" sz="3600" dirty="0" smtClean="0"/>
              <a:t> Lo nuevo es mejor que lo viejo…</a:t>
            </a:r>
          </a:p>
          <a:p>
            <a:endParaRPr lang="es-ES" sz="3600" dirty="0" smtClean="0"/>
          </a:p>
        </p:txBody>
      </p:sp>
      <p:pic>
        <p:nvPicPr>
          <p:cNvPr id="3" name="2 Imagen" descr="543118TELEFONO CLASICO VICTO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357562"/>
            <a:ext cx="2857500" cy="2914650"/>
          </a:xfrm>
          <a:prstGeom prst="rect">
            <a:avLst/>
          </a:prstGeom>
        </p:spPr>
      </p:pic>
      <p:pic>
        <p:nvPicPr>
          <p:cNvPr id="4" name="3 Imagen" descr="bb-8900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643314"/>
            <a:ext cx="1542657" cy="26431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714620"/>
            <a:ext cx="8786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Depende de la necesidad</a:t>
            </a:r>
          </a:p>
          <a:p>
            <a:pPr algn="ctr"/>
            <a:endParaRPr lang="es-ES" sz="7200" dirty="0" smtClean="0"/>
          </a:p>
          <a:p>
            <a:pPr algn="ctr"/>
            <a:endParaRPr lang="es-ES" sz="7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488" y="1000108"/>
            <a:ext cx="392909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7200" dirty="0" smtClean="0"/>
              <a:t>INNOVAR</a:t>
            </a:r>
            <a:endParaRPr lang="es-ES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20872653">
            <a:off x="706569" y="1052076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¿Por qué innovar en Educación?</a:t>
            </a:r>
          </a:p>
          <a:p>
            <a:endParaRPr lang="es-ES" sz="4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286380" y="2786058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¿Hay necesidad de hacerlo?</a:t>
            </a:r>
          </a:p>
          <a:p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 rot="398327">
            <a:off x="667898" y="3692456"/>
            <a:ext cx="4670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¿Se obtienen beneficios al hacerlo?</a:t>
            </a:r>
          </a:p>
          <a:p>
            <a:endParaRPr lang="es-ES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929454" y="0"/>
            <a:ext cx="1428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0" dirty="0" smtClean="0">
                <a:solidFill>
                  <a:srgbClr val="FF0000"/>
                </a:solidFill>
              </a:rPr>
              <a:t>?</a:t>
            </a:r>
            <a:endParaRPr lang="es-ES" sz="20000" dirty="0">
              <a:solidFill>
                <a:srgbClr val="FF0000"/>
              </a:solidFill>
            </a:endParaRPr>
          </a:p>
        </p:txBody>
      </p:sp>
      <p:pic>
        <p:nvPicPr>
          <p:cNvPr id="6" name="5 Imagen" descr="Nueva_imagen_(2)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314825"/>
            <a:ext cx="3038475" cy="25431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07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 dirty="0"/>
              <a:t>Cambios en el Mundo que sugieren (obligan) </a:t>
            </a:r>
            <a:r>
              <a:rPr lang="es-MX" sz="3600" b="1" dirty="0" smtClean="0"/>
              <a:t>buscar </a:t>
            </a:r>
            <a:r>
              <a:rPr lang="es-MX" sz="3600" b="1" dirty="0"/>
              <a:t>otros Modelos</a:t>
            </a:r>
            <a:endParaRPr lang="es-ES" sz="3600" b="1" dirty="0"/>
          </a:p>
        </p:txBody>
      </p:sp>
      <p:pic>
        <p:nvPicPr>
          <p:cNvPr id="15363" name="Picture 3" descr="culs045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2636838"/>
            <a:ext cx="3313113" cy="3789362"/>
          </a:xfrm>
          <a:prstGeom prst="rect">
            <a:avLst/>
          </a:prstGeom>
          <a:noFill/>
        </p:spPr>
      </p:pic>
      <p:pic>
        <p:nvPicPr>
          <p:cNvPr id="15364" name="Picture 4" descr="ptg00320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36838"/>
            <a:ext cx="3771900" cy="3771900"/>
          </a:xfrm>
          <a:prstGeom prst="rect">
            <a:avLst/>
          </a:prstGeom>
          <a:noFill/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776930" y="476250"/>
            <a:ext cx="12954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48367" y="476250"/>
            <a:ext cx="10080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00702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69" y="1357298"/>
            <a:ext cx="5256213" cy="5002212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00283" y="726214"/>
            <a:ext cx="54006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/>
              <a:t>Cambios </a:t>
            </a:r>
            <a:r>
              <a:rPr lang="es-MX" sz="4000" b="1" dirty="0" smtClean="0"/>
              <a:t>Globales</a:t>
            </a:r>
          </a:p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chemeClr val="bg1"/>
                </a:solidFill>
              </a:rPr>
              <a:t>CONVERGENCIA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8" name="7 Botón de acción: Hacia delante o Siguiente">
            <a:hlinkClick r:id="rId3" action="ppaction://hlinkfile" highlightClick="1"/>
          </p:cNvPr>
          <p:cNvSpPr/>
          <p:nvPr/>
        </p:nvSpPr>
        <p:spPr>
          <a:xfrm>
            <a:off x="5643570" y="4714884"/>
            <a:ext cx="1143008" cy="12858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nseñanza medie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4608513" cy="3802062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/>
              <a:t>Edad Media</a:t>
            </a:r>
            <a:endParaRPr lang="es-ES" sz="4000" b="1"/>
          </a:p>
        </p:txBody>
      </p:sp>
      <p:pic>
        <p:nvPicPr>
          <p:cNvPr id="3078" name="Picture 6" descr="profesor-y-alum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4248150" cy="2767012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32363" y="2276475"/>
            <a:ext cx="3313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Siglos XVIII, XIX</a:t>
            </a:r>
            <a:endParaRPr lang="es-ES" sz="36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uls034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928670"/>
            <a:ext cx="2786082" cy="417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0" y="35716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C00000"/>
                </a:solidFill>
              </a:rPr>
              <a:t>INNOVACIÓN</a:t>
            </a:r>
            <a:endParaRPr lang="es-ES" sz="44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3504" y="564357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Aprendizaje</a:t>
            </a:r>
            <a:endParaRPr lang="es-E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ula-cl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4114800" cy="2730500"/>
          </a:xfrm>
          <a:prstGeom prst="rect">
            <a:avLst/>
          </a:prstGeom>
          <a:noFill/>
        </p:spPr>
      </p:pic>
      <p:pic>
        <p:nvPicPr>
          <p:cNvPr id="4100" name="Picture 4" descr="docentes1196_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349500"/>
            <a:ext cx="3810000" cy="25908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76375" y="18891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/>
              <a:t>Y en la Actualidad</a:t>
            </a:r>
            <a:endParaRPr lang="es-ES" sz="3200" b="1"/>
          </a:p>
        </p:txBody>
      </p:sp>
      <p:pic>
        <p:nvPicPr>
          <p:cNvPr id="4102" name="Picture 6" descr="Evaluaciones en el aula de cla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933825"/>
            <a:ext cx="3756025" cy="2549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58888" y="2420938"/>
            <a:ext cx="65278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4000" b="1" dirty="0"/>
              <a:t>Al Comparar los Modelos presentan muchas similitudes</a:t>
            </a:r>
            <a:endParaRPr lang="es-E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j403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715000" cy="3810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 dirty="0"/>
              <a:t>Existe un espacio y tiempo </a:t>
            </a:r>
            <a:r>
              <a:rPr lang="es-MX" sz="3600" b="1" dirty="0" smtClean="0"/>
              <a:t>fijos </a:t>
            </a:r>
            <a:r>
              <a:rPr lang="es-MX" sz="3600" b="1" dirty="0"/>
              <a:t>en donde ocurre la </a:t>
            </a:r>
            <a:r>
              <a:rPr lang="es-MX" sz="3600" b="1" dirty="0" smtClean="0"/>
              <a:t>enseñanza (AULA/SALON)</a:t>
            </a:r>
            <a:endParaRPr lang="es-E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c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094172" cy="4094172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781529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 dirty="0"/>
              <a:t>Existe una persona quien es la responsable de </a:t>
            </a:r>
            <a:r>
              <a:rPr lang="es-MX" sz="3600" b="1" dirty="0" smtClean="0"/>
              <a:t>enseñar (DOCENTE)</a:t>
            </a:r>
            <a:endParaRPr lang="es-E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uls0334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76475"/>
            <a:ext cx="5715000" cy="38100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692150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 dirty="0" smtClean="0"/>
              <a:t>Y a las demás personas se les enseña…</a:t>
            </a:r>
            <a:endParaRPr lang="es-E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 rot="-649109">
            <a:off x="179388" y="333375"/>
            <a:ext cx="568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¿Siempre que hay enseñanza hay aprendizaje?</a:t>
            </a:r>
            <a:endParaRPr lang="es-ES" sz="3600" b="1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327040">
            <a:off x="468313" y="3573463"/>
            <a:ext cx="568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/>
              <a:t>¿Puede haber aprendizaje sin que alguien enseñe?</a:t>
            </a:r>
            <a:endParaRPr lang="es-ES" sz="36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998950">
            <a:off x="3995738" y="1628775"/>
            <a:ext cx="480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¿Puede alguien enseñar y no lograr que otro aprenda?</a:t>
            </a:r>
            <a:endParaRPr lang="es-ES" sz="3200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72225" y="3717925"/>
            <a:ext cx="1746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0" b="1">
                <a:solidFill>
                  <a:srgbClr val="FF0000"/>
                </a:solidFill>
              </a:rPr>
              <a:t>?</a:t>
            </a:r>
            <a:endParaRPr lang="es-ES" sz="20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2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175125" cy="3132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5" descr="EDUCACION_Maestro con computad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57563"/>
            <a:ext cx="4576762" cy="30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5357818" y="1928802"/>
            <a:ext cx="307183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Evitar el TECNOCENTRISMO</a:t>
            </a:r>
            <a:endParaRPr lang="es-E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500042"/>
            <a:ext cx="78581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Tecnología usada para más de lo mismo…</a:t>
            </a:r>
            <a:endParaRPr lang="es-E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otón de acción: Hacia delante o Siguiente">
            <a:hlinkClick r:id="" action="ppaction://noaction" highlightClick="1"/>
          </p:cNvPr>
          <p:cNvSpPr/>
          <p:nvPr/>
        </p:nvSpPr>
        <p:spPr>
          <a:xfrm>
            <a:off x="7072330" y="3071810"/>
            <a:ext cx="1357322" cy="214314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4348" y="1000108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 dirty="0"/>
              <a:t>La Tecnología por sí sola </a:t>
            </a:r>
            <a:r>
              <a:rPr lang="es-MX" sz="3600" b="1" dirty="0">
                <a:solidFill>
                  <a:srgbClr val="FF0000"/>
                </a:solidFill>
              </a:rPr>
              <a:t>no</a:t>
            </a:r>
            <a:r>
              <a:rPr lang="es-MX" sz="3600" b="1" dirty="0"/>
              <a:t> resuelve el </a:t>
            </a:r>
            <a:r>
              <a:rPr lang="es-MX" sz="3600" b="1" dirty="0" smtClean="0"/>
              <a:t>problema de los aprendizajes…</a:t>
            </a:r>
            <a:endParaRPr lang="es-ES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57158" y="3286124"/>
            <a:ext cx="7358114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¿O tal vez Sí?</a:t>
            </a:r>
            <a:endParaRPr lang="es-ES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ocimi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785794"/>
            <a:ext cx="2786050" cy="333908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71472" y="1357298"/>
            <a:ext cx="5000660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dirty="0" smtClean="0"/>
              <a:t>Sociedad del Conocimiento</a:t>
            </a:r>
            <a:endParaRPr lang="es-ES" sz="6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464344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De las materias primas a la materias grises.</a:t>
            </a:r>
            <a:endParaRPr lang="es-E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ejor-equipo.jpg"/>
          <p:cNvPicPr>
            <a:picLocks noChangeAspect="1"/>
          </p:cNvPicPr>
          <p:nvPr/>
        </p:nvPicPr>
        <p:blipFill>
          <a:blip r:embed="rId2"/>
          <a:srcRect r="24590"/>
          <a:stretch>
            <a:fillRect/>
          </a:stretch>
        </p:blipFill>
        <p:spPr>
          <a:xfrm>
            <a:off x="428596" y="285728"/>
            <a:ext cx="3286116" cy="300052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500562" y="785794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En la actual sociedad del conocimiento, se ve que las habilidades que requieren los individuos se dirigen hacia y sobre dos bases fundamentales: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8596" y="4023134"/>
            <a:ext cx="8358246" cy="1191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200" dirty="0" smtClean="0">
                <a:solidFill>
                  <a:schemeClr val="tx1"/>
                </a:solidFill>
              </a:rPr>
              <a:t>Aprender a Aprender </a:t>
            </a:r>
            <a:r>
              <a:rPr lang="es-ES" sz="2000" dirty="0" smtClean="0">
                <a:solidFill>
                  <a:schemeClr val="bg1"/>
                </a:solidFill>
              </a:rPr>
              <a:t>(</a:t>
            </a:r>
            <a:r>
              <a:rPr lang="es-ES" sz="2000" dirty="0" err="1" smtClean="0">
                <a:solidFill>
                  <a:schemeClr val="bg1"/>
                </a:solidFill>
              </a:rPr>
              <a:t>Novak</a:t>
            </a:r>
            <a:r>
              <a:rPr lang="es-ES" sz="2000" dirty="0" smtClean="0">
                <a:solidFill>
                  <a:schemeClr val="bg1"/>
                </a:solidFill>
              </a:rPr>
              <a:t> &amp; </a:t>
            </a:r>
            <a:r>
              <a:rPr lang="es-ES" sz="2000" dirty="0" err="1" smtClean="0">
                <a:solidFill>
                  <a:schemeClr val="bg1"/>
                </a:solidFill>
              </a:rPr>
              <a:t>Ausubel</a:t>
            </a:r>
            <a:r>
              <a:rPr lang="es-ES" sz="2000" dirty="0" smtClean="0">
                <a:solidFill>
                  <a:schemeClr val="bg1"/>
                </a:solidFill>
              </a:rPr>
              <a:t>)</a:t>
            </a:r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3200" dirty="0" smtClean="0">
                <a:solidFill>
                  <a:schemeClr val="tx1"/>
                </a:solidFill>
              </a:rPr>
              <a:t>Constructivismo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(</a:t>
            </a:r>
            <a:r>
              <a:rPr lang="es-ES" sz="2000" dirty="0" err="1" smtClean="0">
                <a:solidFill>
                  <a:schemeClr val="bg1"/>
                </a:solidFill>
              </a:rPr>
              <a:t>Peaget</a:t>
            </a:r>
            <a:r>
              <a:rPr lang="es-ES" sz="2000" dirty="0" smtClean="0">
                <a:solidFill>
                  <a:schemeClr val="bg1"/>
                </a:solidFill>
              </a:rPr>
              <a:t>) </a:t>
            </a:r>
            <a:r>
              <a:rPr lang="es-ES" sz="3200" dirty="0" smtClean="0">
                <a:solidFill>
                  <a:schemeClr val="tx1"/>
                </a:solidFill>
              </a:rPr>
              <a:t>y </a:t>
            </a:r>
            <a:r>
              <a:rPr lang="es-ES" sz="3200" dirty="0" err="1" smtClean="0">
                <a:solidFill>
                  <a:schemeClr val="tx1"/>
                </a:solidFill>
              </a:rPr>
              <a:t>matética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(</a:t>
            </a:r>
            <a:r>
              <a:rPr lang="es-ES" sz="2000" dirty="0" err="1" smtClean="0">
                <a:solidFill>
                  <a:schemeClr val="bg1"/>
                </a:solidFill>
              </a:rPr>
              <a:t>Papert</a:t>
            </a:r>
            <a:r>
              <a:rPr lang="es-ES" sz="2000" dirty="0" smtClean="0">
                <a:solidFill>
                  <a:schemeClr val="bg1"/>
                </a:solidFill>
              </a:rPr>
              <a:t>) 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00034" y="5451894"/>
            <a:ext cx="8358246" cy="1191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200" dirty="0" smtClean="0">
                <a:solidFill>
                  <a:schemeClr val="tx1"/>
                </a:solidFill>
              </a:rPr>
              <a:t>Aprender a Vivir en Comunidad </a:t>
            </a:r>
          </a:p>
          <a:p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(colaboración y </a:t>
            </a:r>
            <a:r>
              <a:rPr lang="es-E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conectivismo</a:t>
            </a: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dali-reloj-blando-en-el-momento-de-su-primera-explo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28868"/>
            <a:ext cx="4357718" cy="3534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CuadroTexto"/>
          <p:cNvSpPr txBox="1"/>
          <p:nvPr/>
        </p:nvSpPr>
        <p:spPr>
          <a:xfrm>
            <a:off x="2786050" y="642918"/>
            <a:ext cx="36433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dirty="0" smtClean="0"/>
              <a:t>¿Tiene Tiempo?</a:t>
            </a:r>
            <a:endParaRPr lang="es-ES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286380" y="514351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Detalle de reloj (</a:t>
            </a:r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La Persistencia de la Memoria</a:t>
            </a:r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, Salvador Dalí)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r-grune-punktpregnancia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3118" y="1643050"/>
            <a:ext cx="5072088" cy="41083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2 Rectángulo redondeado"/>
          <p:cNvSpPr/>
          <p:nvPr/>
        </p:nvSpPr>
        <p:spPr>
          <a:xfrm>
            <a:off x="1714480" y="785794"/>
            <a:ext cx="192882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ysClr val="windowText" lastClr="000000"/>
                </a:solidFill>
              </a:rPr>
              <a:t>Innovación</a:t>
            </a:r>
            <a:endParaRPr lang="es-E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786446" y="785794"/>
            <a:ext cx="2000264" cy="7143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ysClr val="windowText" lastClr="000000"/>
                </a:solidFill>
              </a:rPr>
              <a:t>Aprendizaje</a:t>
            </a:r>
            <a:endParaRPr lang="es-E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3786182" y="928670"/>
            <a:ext cx="1785950" cy="428628"/>
            <a:chOff x="3786182" y="928670"/>
            <a:chExt cx="1785950" cy="428628"/>
          </a:xfrm>
        </p:grpSpPr>
        <p:sp>
          <p:nvSpPr>
            <p:cNvPr id="5" name="4 Flecha derecha"/>
            <p:cNvSpPr/>
            <p:nvPr/>
          </p:nvSpPr>
          <p:spPr>
            <a:xfrm>
              <a:off x="4214810" y="928670"/>
              <a:ext cx="1357322" cy="42862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Flecha derecha"/>
            <p:cNvSpPr/>
            <p:nvPr/>
          </p:nvSpPr>
          <p:spPr>
            <a:xfrm rot="10800000">
              <a:off x="3786182" y="928670"/>
              <a:ext cx="1357322" cy="42862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857488" y="5429264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Proceso </a:t>
            </a:r>
            <a:r>
              <a:rPr lang="es-ES" sz="4000" dirty="0" err="1" smtClean="0"/>
              <a:t>Autosostenible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44164" cy="70692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rgbClr val="FFC000"/>
                </a:solidFill>
              </a:rPr>
              <a:t>LA TERCERA OLA</a:t>
            </a:r>
            <a:endParaRPr lang="es-ES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732" t="35901" r="34082" b="15039"/>
          <a:stretch>
            <a:fillRect/>
          </a:stretch>
        </p:blipFill>
        <p:spPr bwMode="auto">
          <a:xfrm>
            <a:off x="1071538" y="1643050"/>
            <a:ext cx="7485492" cy="422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Botón de acción: Hacia delante o Siguiente">
            <a:hlinkClick r:id="" action="ppaction://noaction" highlightClick="1"/>
          </p:cNvPr>
          <p:cNvSpPr/>
          <p:nvPr/>
        </p:nvSpPr>
        <p:spPr>
          <a:xfrm>
            <a:off x="7000892" y="3357562"/>
            <a:ext cx="1357322" cy="214314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_spinK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4086225"/>
            <a:ext cx="9215470" cy="277177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57290" y="100010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MUCHAS GRACIAS…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14480" y="2571744"/>
            <a:ext cx="6000792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dirty="0" smtClean="0"/>
              <a:t>INNOVACIÓN = ? </a:t>
            </a:r>
            <a:endParaRPr lang="es-ES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5156" t="11222" b="44336"/>
          <a:stretch>
            <a:fillRect/>
          </a:stretch>
        </p:blipFill>
        <p:spPr bwMode="auto">
          <a:xfrm>
            <a:off x="0" y="500042"/>
            <a:ext cx="8060776" cy="414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5137" t="10715" b="40881"/>
          <a:stretch>
            <a:fillRect/>
          </a:stretch>
        </p:blipFill>
        <p:spPr bwMode="auto">
          <a:xfrm>
            <a:off x="0" y="428604"/>
            <a:ext cx="8072462" cy="451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inz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59" y="1214422"/>
            <a:ext cx="5131317" cy="4609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3" name="2 CuadroTexto"/>
          <p:cNvSpPr txBox="1"/>
          <p:nvPr/>
        </p:nvSpPr>
        <p:spPr>
          <a:xfrm>
            <a:off x="642910" y="2071678"/>
            <a:ext cx="278608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Naturaleza Innova</a:t>
            </a:r>
            <a:endParaRPr lang="es-E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gricul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60"/>
            <a:ext cx="4000528" cy="4149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85720" y="2428868"/>
            <a:ext cx="36433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El Ser humano también Innova</a:t>
            </a:r>
            <a:endParaRPr lang="es-E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28992" y="1285860"/>
            <a:ext cx="5143536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solidFill>
                  <a:schemeClr val="bg1"/>
                </a:solidFill>
              </a:rPr>
              <a:t>(1995) “una idea, práctica u objeto que se percibe como nuevo por un individuo u otra unidad de adopción”.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" name="3 Imagen" descr="03-08_lazerow_le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2225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57158" y="371475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Everett Rogers (1931-2004)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369</Words>
  <Application>Microsoft Office PowerPoint</Application>
  <PresentationFormat>Presentación en pantalla (4:3)</PresentationFormat>
  <Paragraphs>67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Innovar para Aprender… Aprender para Innovar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Innovar para Aprender… Aprender para Innovar</dc:title>
  <dc:creator>Magic</dc:creator>
  <cp:lastModifiedBy>Magic</cp:lastModifiedBy>
  <cp:revision>107</cp:revision>
  <dcterms:created xsi:type="dcterms:W3CDTF">2010-10-09T20:23:51Z</dcterms:created>
  <dcterms:modified xsi:type="dcterms:W3CDTF">2010-10-18T05:53:31Z</dcterms:modified>
</cp:coreProperties>
</file>