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7" r:id="rId4"/>
    <p:sldId id="259" r:id="rId5"/>
    <p:sldId id="278" r:id="rId6"/>
    <p:sldId id="274" r:id="rId7"/>
    <p:sldId id="260" r:id="rId8"/>
    <p:sldId id="261" r:id="rId9"/>
    <p:sldId id="258" r:id="rId10"/>
    <p:sldId id="263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C20761-224D-4BAE-8D6D-88D49F902D44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DCF5FDE-A15B-4E8C-B315-9F36DD223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4296C96-0E55-4866-BD1F-82DF1271D1ED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4" tIns="45432" rIns="90864" bIns="4543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302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9182AA3-DA57-4485-BDC1-21913A059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7E14053-70F1-4592-93E8-DEEC131584CF}" type="slidenum">
              <a:rPr lang="en-US" smtClean="0"/>
              <a:pPr defTabSz="931863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5" name="Picture 3" descr="D:\FRONTPAGE THEMES\ARTSY\ARTBANNA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P:\!Themes\Artsy\Arthsepa.gif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563AB-6549-4111-A78C-985B252FB7D1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B06E-3198-478A-8092-7D9C866C9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4B3C-2843-4050-8BCE-30ADCDEED3E1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59121-EF51-4656-89EB-0CB6F1C47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471FB-1BB2-40FA-8416-590661C0337B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6231-079B-424E-8FEE-9A16084E9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7BA3-04B2-40C5-ADCA-B6339538DFE1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42D0-FA28-4C95-8ECA-A6D412B0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B423E-28D9-4AF7-8DBD-8A882CA452A0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C7E44-CB68-4542-96E6-7EF57B3A5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A7FB-B4F1-4FC3-B259-F088416381E0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6F1B-E565-4068-92F0-ED092E673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26C3-A3CF-4615-BB22-B4DEC1C767D5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B958-2271-4D9F-B6F2-98E95E40E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160C6-57BB-4180-84FD-3725B20DBB8F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7918-D32F-4FBB-8170-D3E0274A4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143BD-01EB-40CE-A954-CF639AAC4FD0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3BEF8-F7FB-47A5-BD8F-697A346E8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3BFA-E2B9-4615-8EBC-334ECD7E8036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88DD-67A4-4A45-A1AA-F633ECFF3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93EB6-1767-41B8-B4BA-FF04530F7A0F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87E2A-6195-4C59-BE95-332C03AD9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1032" name="Picture 1027" descr="D:\FRONTPAGE THEMES\ARTSY\ARTHSEPA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028" descr="P:\!Themes\Artsy\Arthsepa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fld id="{8EB0C443-DB57-40BE-9E3E-203763466949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8136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7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2286333-F31D-4441-A754-1ECA6B8E2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 anchor="ctr"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7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Meiosis Notes</a:t>
            </a:r>
            <a:br>
              <a:rPr lang="en-US" sz="7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720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5" name="Content Placeholder 6" descr="shapeimage_2.jpg"/>
          <p:cNvPicPr>
            <a:picLocks noGrp="1" noChangeAspect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2209800"/>
            <a:ext cx="7980362" cy="3349625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323439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Why are we different from our siblings if we have the same parents?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41512"/>
            <a:ext cx="8232775" cy="4916488"/>
          </a:xfrm>
        </p:spPr>
        <p:txBody>
          <a:bodyPr/>
          <a:lstStyle/>
          <a:p>
            <a:pPr marL="457200" indent="-457200" eaLnBrk="1" hangingPunct="1">
              <a:buAutoNum type="arabicPeriod"/>
              <a:defRPr/>
            </a:pPr>
            <a:r>
              <a:rPr lang="en-US" sz="2800" i="1" u="sng" dirty="0" smtClean="0"/>
              <a:t>Crossing over: </a:t>
            </a:r>
            <a:r>
              <a:rPr lang="en-US" sz="2800" dirty="0" smtClean="0"/>
              <a:t>change in gene order in _____________________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sz="2800" dirty="0" smtClean="0"/>
              <a:t>Chromosomes line up at cells equator 2 different ways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Each meiotic cell=23 chromosomes (2</a:t>
            </a:r>
            <a:r>
              <a:rPr lang="en-US" baseline="30000" dirty="0" smtClean="0">
                <a:ea typeface="+mn-ea"/>
                <a:cs typeface="+mn-cs"/>
              </a:rPr>
              <a:t>23</a:t>
            </a:r>
            <a:r>
              <a:rPr lang="en-US" dirty="0" smtClean="0"/>
              <a:t>)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/>
              <a:t>This makes over ___________different kinds of egg or sperm.</a:t>
            </a:r>
          </a:p>
          <a:p>
            <a:pPr eaLnBrk="1" hangingPunct="1">
              <a:defRPr/>
            </a:pPr>
            <a:r>
              <a:rPr lang="en-US" sz="2800" dirty="0" smtClean="0"/>
              <a:t>Fertilization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x 2</a:t>
            </a:r>
            <a:r>
              <a:rPr lang="en-US" sz="2800" baseline="30000" dirty="0" smtClean="0"/>
              <a:t>23 </a:t>
            </a:r>
            <a:r>
              <a:rPr lang="en-US" sz="2800" dirty="0" smtClean="0"/>
              <a:t>= _____________ different zygote possibilities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pic>
        <p:nvPicPr>
          <p:cNvPr id="13316" name="Picture 3" descr="image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2667000"/>
            <a:ext cx="12858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Nondisjunction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Definition: </a:t>
            </a:r>
            <a:r>
              <a:rPr lang="en-US" dirty="0" smtClean="0"/>
              <a:t>the failure of chromosomes to properly ___________(Anaphase I or II).</a:t>
            </a:r>
          </a:p>
          <a:p>
            <a:pPr eaLnBrk="1" hangingPunct="1"/>
            <a:r>
              <a:rPr lang="en-US" dirty="0" smtClean="0"/>
              <a:t>Causes gametes to have too few or too many chromosomes.</a:t>
            </a:r>
          </a:p>
          <a:p>
            <a:pPr eaLnBrk="1" hangingPunct="1"/>
            <a:r>
              <a:rPr lang="en-US" dirty="0" smtClean="0"/>
              <a:t>Too few chromosomes </a:t>
            </a:r>
          </a:p>
          <a:p>
            <a:pPr eaLnBrk="1" hangingPunct="1">
              <a:buNone/>
            </a:pPr>
            <a:r>
              <a:rPr lang="en-US" dirty="0" smtClean="0"/>
              <a:t>                 usually= _____</a:t>
            </a:r>
          </a:p>
          <a:p>
            <a:pPr eaLnBrk="1" hangingPunct="1"/>
            <a:r>
              <a:rPr lang="en-US" dirty="0" smtClean="0"/>
              <a:t>Too many usually= developmental problems</a:t>
            </a:r>
          </a:p>
        </p:txBody>
      </p:sp>
      <p:pic>
        <p:nvPicPr>
          <p:cNvPr id="7170" name="Picture 2" descr="The Grim Re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857500" cy="18859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Nondisjunction</a:t>
            </a:r>
          </a:p>
        </p:txBody>
      </p:sp>
      <p:pic>
        <p:nvPicPr>
          <p:cNvPr id="16387" name="Content Placeholder 3" descr="nondisjunc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524000"/>
            <a:ext cx="7097713" cy="4684713"/>
          </a:xfrm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 many chromosomes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208963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Trisomy</a:t>
            </a:r>
            <a:r>
              <a:rPr lang="en-US" dirty="0" smtClean="0"/>
              <a:t> 21(Down syndrome):</a:t>
            </a:r>
          </a:p>
          <a:p>
            <a:pPr lvl="1" eaLnBrk="1" hangingPunct="1"/>
            <a:r>
              <a:rPr lang="en-US" dirty="0" smtClean="0"/>
              <a:t>Zygote has an __________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Chromosomes. 3 instead of 2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on 21</a:t>
            </a:r>
            <a:r>
              <a:rPr lang="en-US" baseline="30000" dirty="0" smtClean="0"/>
              <a:t>st</a:t>
            </a:r>
            <a:r>
              <a:rPr lang="en-US" dirty="0" smtClean="0"/>
              <a:t> pair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-Total # of chromosomes=47</a:t>
            </a:r>
          </a:p>
          <a:p>
            <a:pPr lvl="1" eaLnBrk="1" hangingPunct="1"/>
            <a:r>
              <a:rPr lang="en-US" dirty="0" smtClean="0"/>
              <a:t>Causes mental and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physical abnormalities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-Chances ________ with age</a:t>
            </a:r>
          </a:p>
        </p:txBody>
      </p:sp>
      <p:pic>
        <p:nvPicPr>
          <p:cNvPr id="17412" name="Picture 3" descr="down_syndrome_effect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8138" y="2667000"/>
            <a:ext cx="3725862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2003-0330-downkaryotyp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28600"/>
            <a:ext cx="23749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 few chromosomes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Monosomy</a:t>
            </a:r>
            <a:r>
              <a:rPr lang="en-US" dirty="0" smtClean="0"/>
              <a:t> X: normal gamete fuses with a gamete ___________ a chromosome</a:t>
            </a:r>
          </a:p>
          <a:p>
            <a:pPr lvl="1" eaLnBrk="1" hangingPunct="1"/>
            <a:r>
              <a:rPr lang="en-US" dirty="0" smtClean="0"/>
              <a:t>Turner syndrome: Females have only one X chromosome</a:t>
            </a:r>
          </a:p>
          <a:p>
            <a:pPr lvl="1" eaLnBrk="1" hangingPunct="1"/>
            <a:r>
              <a:rPr lang="en-US" dirty="0" smtClean="0"/>
              <a:t>No known cause</a:t>
            </a:r>
          </a:p>
          <a:p>
            <a:pPr lvl="1" eaLnBrk="1" hangingPunct="1"/>
            <a:r>
              <a:rPr lang="en-US" dirty="0" smtClean="0"/>
              <a:t>98% fetuses miscarried</a:t>
            </a:r>
          </a:p>
        </p:txBody>
      </p:sp>
      <p:pic>
        <p:nvPicPr>
          <p:cNvPr id="18436" name="Picture 3" descr="turnersy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624263"/>
            <a:ext cx="3605213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t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876800"/>
            <a:ext cx="16764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So, what about twins?</a:t>
            </a:r>
          </a:p>
        </p:txBody>
      </p:sp>
      <p:pic>
        <p:nvPicPr>
          <p:cNvPr id="19459" name="Content Placeholder 3" descr="1974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1828800"/>
            <a:ext cx="5486400" cy="4754563"/>
          </a:xfrm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1225689"/>
            <a:ext cx="3429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 smtClean="0">
                <a:latin typeface="+mj-lt"/>
              </a:rPr>
              <a:t>Monozygotic(-________ egg):</a:t>
            </a:r>
            <a:endParaRPr lang="en-US" u="sng" dirty="0">
              <a:latin typeface="+mj-lt"/>
            </a:endParaRPr>
          </a:p>
          <a:p>
            <a:r>
              <a:rPr lang="en-US" dirty="0">
                <a:latin typeface="+mj-lt"/>
              </a:rPr>
              <a:t>-Have nearly the same DNA</a:t>
            </a:r>
          </a:p>
          <a:p>
            <a:r>
              <a:rPr lang="en-US" dirty="0">
                <a:latin typeface="+mj-lt"/>
              </a:rPr>
              <a:t>-Same gender</a:t>
            </a:r>
          </a:p>
          <a:p>
            <a:r>
              <a:rPr lang="en-US" dirty="0">
                <a:latin typeface="+mj-lt"/>
              </a:rPr>
              <a:t>-Can share or have own placenta.</a:t>
            </a:r>
          </a:p>
          <a:p>
            <a:endParaRPr lang="en-US" dirty="0">
              <a:latin typeface="+mj-lt"/>
            </a:endParaRPr>
          </a:p>
          <a:p>
            <a:r>
              <a:rPr lang="en-US" u="sng" dirty="0" err="1" smtClean="0">
                <a:latin typeface="+mj-lt"/>
              </a:rPr>
              <a:t>Dizygotic</a:t>
            </a:r>
            <a:r>
              <a:rPr lang="en-US" u="sng" dirty="0" smtClean="0">
                <a:latin typeface="+mj-lt"/>
              </a:rPr>
              <a:t>(2 diff. eggs):</a:t>
            </a:r>
            <a:endParaRPr lang="en-US" u="sng" dirty="0">
              <a:latin typeface="+mj-lt"/>
            </a:endParaRPr>
          </a:p>
          <a:p>
            <a:r>
              <a:rPr lang="en-US" dirty="0">
                <a:latin typeface="+mj-lt"/>
              </a:rPr>
              <a:t>-May be genetic</a:t>
            </a:r>
          </a:p>
          <a:p>
            <a:r>
              <a:rPr lang="en-US" dirty="0">
                <a:latin typeface="+mj-lt"/>
              </a:rPr>
              <a:t>-Only </a:t>
            </a:r>
            <a:r>
              <a:rPr lang="en-US" dirty="0" smtClean="0">
                <a:latin typeface="+mj-lt"/>
              </a:rPr>
              <a:t>_________ </a:t>
            </a:r>
            <a:r>
              <a:rPr lang="en-US" dirty="0">
                <a:latin typeface="+mj-lt"/>
              </a:rPr>
              <a:t>has influence because only she can release eggs</a:t>
            </a:r>
          </a:p>
          <a:p>
            <a:r>
              <a:rPr lang="en-US" dirty="0">
                <a:latin typeface="+mj-lt"/>
              </a:rPr>
              <a:t>-Can be different genders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Polyploidy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28613" y="1941513"/>
            <a:ext cx="8815387" cy="4114800"/>
          </a:xfrm>
        </p:spPr>
        <p:txBody>
          <a:bodyPr/>
          <a:lstStyle/>
          <a:p>
            <a:r>
              <a:rPr lang="en-US" dirty="0" smtClean="0"/>
              <a:t>Definition: organisms with _________ than the usual number of chromosome sets</a:t>
            </a:r>
          </a:p>
          <a:p>
            <a:r>
              <a:rPr lang="en-US" dirty="0" smtClean="0"/>
              <a:t>Rare in animals(can result in death)</a:t>
            </a:r>
          </a:p>
          <a:p>
            <a:pPr lvl="1"/>
            <a:r>
              <a:rPr lang="en-US" dirty="0" smtClean="0"/>
              <a:t>Turner syndrome, </a:t>
            </a:r>
            <a:r>
              <a:rPr lang="en-US" dirty="0" err="1" smtClean="0"/>
              <a:t>Trisomy</a:t>
            </a:r>
            <a:r>
              <a:rPr lang="en-US" dirty="0" smtClean="0"/>
              <a:t> 21, etc.</a:t>
            </a:r>
          </a:p>
          <a:p>
            <a:r>
              <a:rPr lang="en-US" dirty="0" smtClean="0"/>
              <a:t>Frequently occurs in ____________</a:t>
            </a:r>
          </a:p>
          <a:p>
            <a:pPr lvl="1"/>
            <a:r>
              <a:rPr lang="en-US" dirty="0" smtClean="0"/>
              <a:t>Can cause plants to grow larger</a:t>
            </a:r>
          </a:p>
          <a:p>
            <a:pPr lvl="1"/>
            <a:r>
              <a:rPr lang="en-US" dirty="0" smtClean="0"/>
              <a:t>Beneficial for agriculture</a:t>
            </a:r>
          </a:p>
          <a:p>
            <a:pPr lvl="1"/>
            <a:r>
              <a:rPr lang="en-US" dirty="0" smtClean="0"/>
              <a:t>Understanding of genetics could be beneficial for _______(use chemicals to cause </a:t>
            </a:r>
            <a:r>
              <a:rPr lang="en-US" dirty="0" err="1" smtClean="0"/>
              <a:t>nondisjunction</a:t>
            </a:r>
            <a:r>
              <a:rPr lang="en-US" dirty="0" smtClean="0"/>
              <a:t>)</a:t>
            </a:r>
          </a:p>
        </p:txBody>
      </p:sp>
      <p:pic>
        <p:nvPicPr>
          <p:cNvPr id="20484" name="Picture 3" descr="270px-Chrysanthemum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"/>
            <a:ext cx="246856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6400" cy="1482725"/>
          </a:xfrm>
        </p:spPr>
        <p:txBody>
          <a:bodyPr/>
          <a:lstStyle/>
          <a:p>
            <a:r>
              <a:rPr lang="en-US" smtClean="0"/>
              <a:t>Did you know these are polyploids?</a:t>
            </a:r>
          </a:p>
        </p:txBody>
      </p:sp>
      <p:pic>
        <p:nvPicPr>
          <p:cNvPr id="21507" name="Content Placeholder 3" descr="180px-Goldfish_Pearl_Sca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828800"/>
            <a:ext cx="2286000" cy="2260600"/>
          </a:xfrm>
        </p:spPr>
      </p:pic>
      <p:pic>
        <p:nvPicPr>
          <p:cNvPr id="21508" name="Picture 4" descr="200px-Atlantischer_Lach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133600"/>
            <a:ext cx="33909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3505200" y="1752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Tetraploid(4n)</a:t>
            </a:r>
          </a:p>
        </p:txBody>
      </p:sp>
      <p:pic>
        <p:nvPicPr>
          <p:cNvPr id="21510" name="Picture 7" descr="240px-Kiwi_%28Actinidia_chinensis%29_2_Luc_Viatou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133600"/>
            <a:ext cx="233203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6705600" y="17526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Hexaploid(6n)</a:t>
            </a:r>
          </a:p>
        </p:txBody>
      </p:sp>
      <p:pic>
        <p:nvPicPr>
          <p:cNvPr id="21512" name="Picture 9" descr="180px-Strawberry444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419600"/>
            <a:ext cx="1703388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705600" y="4038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Decaploid(10n)</a:t>
            </a:r>
          </a:p>
        </p:txBody>
      </p:sp>
      <p:pic>
        <p:nvPicPr>
          <p:cNvPr id="21514" name="Picture 11" descr="200px-Yellow_spotted_salamande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7244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Box 12"/>
          <p:cNvSpPr txBox="1">
            <a:spLocks noChangeArrowheads="1"/>
          </p:cNvSpPr>
          <p:nvPr/>
        </p:nvSpPr>
        <p:spPr bwMode="auto">
          <a:xfrm>
            <a:off x="533400" y="4267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Triploid(3n)</a:t>
            </a:r>
          </a:p>
        </p:txBody>
      </p:sp>
      <p:pic>
        <p:nvPicPr>
          <p:cNvPr id="21516" name="Picture 13" descr="180px-Watermelon_seedless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4800600"/>
            <a:ext cx="292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4" descr="180px-Inside_a_wild-type_banana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4800600"/>
            <a:ext cx="2286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Box 15"/>
          <p:cNvSpPr txBox="1">
            <a:spLocks noChangeArrowheads="1"/>
          </p:cNvSpPr>
          <p:nvPr/>
        </p:nvSpPr>
        <p:spPr bwMode="auto">
          <a:xfrm>
            <a:off x="4495800" y="4038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Cavendish</a:t>
            </a:r>
          </a:p>
          <a:p>
            <a:r>
              <a:rPr lang="en-US"/>
              <a:t>(propagation)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562600" y="1295400"/>
            <a:ext cx="2438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48 chromosomes</a:t>
            </a:r>
          </a:p>
        </p:txBody>
      </p:sp>
      <p:sp>
        <p:nvSpPr>
          <p:cNvPr id="8" name="Cloud 7"/>
          <p:cNvSpPr/>
          <p:nvPr/>
        </p:nvSpPr>
        <p:spPr>
          <a:xfrm>
            <a:off x="6172200" y="3124200"/>
            <a:ext cx="23622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1260 chromosomes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 anchor="ctr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200" u="sng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Chromosomes</a:t>
            </a:r>
            <a:endParaRPr lang="en-US" sz="4200" u="sng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8458200" cy="5159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Chromosomes: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 Occur in 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Are made of genes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Humans have ____chromosomes, or 23 pairs.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/>
              <a:t>Number of chromosomes does ____ relate to species complexity.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dirty="0" smtClean="0"/>
          </a:p>
        </p:txBody>
      </p:sp>
      <p:pic>
        <p:nvPicPr>
          <p:cNvPr id="4102" name="Picture 3" descr="ED0281_p~Chimpanzee-Poster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7138" y="228600"/>
            <a:ext cx="1566862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QCA390C06CAUQMSGOCALXU7MMCAAAME8ZCACONVHSCAV6BEV2CAWRFHCDCAEZ1N94CANE4ZPLCAQ41ZZUCAUO8B7XCAUZZ892CALL5JH2CAOW4MABCAS68QMZCALVE2TSCAFLOTMMCAWMYBYZCAC5SVOM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2286000"/>
            <a:ext cx="10668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446550"/>
          </a:xfrm>
        </p:spPr>
        <p:txBody>
          <a:bodyPr/>
          <a:lstStyle/>
          <a:p>
            <a:r>
              <a:rPr lang="en-US" dirty="0" smtClean="0"/>
              <a:t>_______________: Picture of chromosomes</a:t>
            </a:r>
          </a:p>
        </p:txBody>
      </p:sp>
      <p:pic>
        <p:nvPicPr>
          <p:cNvPr id="5123" name="Content Placeholder 5" descr="imag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719263"/>
            <a:ext cx="5054600" cy="5138737"/>
          </a:xfrm>
        </p:spPr>
      </p:pic>
      <p:pic>
        <p:nvPicPr>
          <p:cNvPr id="5124" name="Picture 6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600200"/>
            <a:ext cx="2592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mitosi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91782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81000"/>
            <a:ext cx="8229600" cy="1399032"/>
          </a:xfrm>
        </p:spPr>
        <p:txBody>
          <a:bodyPr anchor="ctr"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Can’t we just </a:t>
            </a:r>
            <a:br>
              <a:rPr lang="en-US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reproduce by Mitosis???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8612" y="1941512"/>
            <a:ext cx="8586787" cy="44592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000" dirty="0" smtClean="0"/>
              <a:t>Mitosis=new cells containing </a:t>
            </a:r>
            <a:r>
              <a:rPr lang="en-US" sz="3000" dirty="0" err="1" smtClean="0"/>
              <a:t>the_______same</a:t>
            </a:r>
            <a:r>
              <a:rPr lang="en-US" sz="3000" dirty="0" smtClean="0"/>
              <a:t> # and kind of chromosomes as the original cell</a:t>
            </a:r>
          </a:p>
          <a:p>
            <a:pPr eaLnBrk="1" hangingPunct="1">
              <a:buNone/>
              <a:defRPr/>
            </a:pPr>
            <a:endParaRPr lang="en-US" sz="3000" dirty="0" smtClean="0"/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buNone/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Why is this a problem? </a:t>
            </a:r>
          </a:p>
          <a:p>
            <a:pPr lvl="1" eaLnBrk="1" hangingPunct="1">
              <a:defRPr/>
            </a:pPr>
            <a:r>
              <a:rPr lang="en-US" sz="2600" dirty="0" smtClean="0"/>
              <a:t>When fertilization occurs, offspring would have _____________ the chromosomes of parents.</a:t>
            </a:r>
          </a:p>
          <a:p>
            <a:pPr lvl="2" eaLnBrk="1" hangingPunct="1">
              <a:defRPr/>
            </a:pPr>
            <a:r>
              <a:rPr lang="en-US" sz="2200" dirty="0" smtClean="0"/>
              <a:t>How many chromosomes would humans have?________</a:t>
            </a:r>
          </a:p>
          <a:p>
            <a:pPr lvl="1" eaLnBrk="1" hangingPunct="1">
              <a:defRPr/>
            </a:pPr>
            <a:endParaRPr lang="en-US" sz="2600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2057400" y="29718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46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19200" y="37338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46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743200" y="37338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46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 bwMode="auto">
          <a:xfrm rot="5400000">
            <a:off x="1976578" y="3420549"/>
            <a:ext cx="165474" cy="3086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H="1">
            <a:off x="2895600" y="3581400"/>
            <a:ext cx="152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446213"/>
          </a:xfrm>
        </p:spPr>
        <p:txBody>
          <a:bodyPr/>
          <a:lstStyle/>
          <a:p>
            <a:r>
              <a:rPr lang="en-US" smtClean="0"/>
              <a:t>Karyotype: Picture of chromosomes</a:t>
            </a:r>
          </a:p>
        </p:txBody>
      </p:sp>
      <p:pic>
        <p:nvPicPr>
          <p:cNvPr id="5123" name="Content Placeholder 5" descr="imag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719263"/>
            <a:ext cx="5054600" cy="5138737"/>
          </a:xfrm>
        </p:spPr>
      </p:pic>
      <p:pic>
        <p:nvPicPr>
          <p:cNvPr id="5124" name="Picture 6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600200"/>
            <a:ext cx="2592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00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2743200" y="2057400"/>
            <a:ext cx="4495800" cy="1143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2438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Egg(from mom) always has </a:t>
            </a:r>
            <a:r>
              <a:rPr lang="en-US" dirty="0" err="1" smtClean="0">
                <a:solidFill>
                  <a:schemeClr val="bg2"/>
                </a:solidFill>
              </a:rPr>
              <a:t>an______chromosome</a:t>
            </a:r>
            <a:endParaRPr lang="en-US" dirty="0">
              <a:solidFill>
                <a:schemeClr val="bg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Diploid and Haploid Cells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Cells can be: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 ________(2n)=contain same amount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 of chromosomes as parents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All cells except egg/sperm are diploid</a:t>
            </a:r>
          </a:p>
          <a:p>
            <a:pPr lvl="2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/>
              <a:t>__________(n)=contain ½ amount of chromosomes as each parent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Think  half the normal number(hap sounds like half)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Only egg/sperm are haploid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5362" name="Picture 2" descr="sperm D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00200"/>
            <a:ext cx="2235200" cy="1676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399032"/>
          </a:xfrm>
        </p:spPr>
        <p:txBody>
          <a:bodyPr anchor="ctr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200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Meiosis=Egg and Sperm</a:t>
            </a:r>
            <a:endParaRPr lang="en-US" sz="420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228600" y="1851025"/>
            <a:ext cx="8686800" cy="5006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Makes offspring have same # chromosomes as parent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 separate ____________: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Meiosis I: begins with one diploid(2n) cell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Meiosis II: ends with four haploid(n) cells, or gametes.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Produces__________sperm</a:t>
            </a:r>
            <a:r>
              <a:rPr lang="en-US" dirty="0" smtClean="0"/>
              <a:t> or egg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When sperm fertilizes egg, zygote is diploid(2n)! </a:t>
            </a:r>
            <a:r>
              <a:rPr lang="en-US" dirty="0" err="1" smtClean="0"/>
              <a:t>Yay</a:t>
            </a:r>
            <a:r>
              <a:rPr lang="en-US" dirty="0" smtClean="0"/>
              <a:t>!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9220" name="Picture 3" descr="human%20embryo%20gametes.jpg"/>
          <p:cNvPicPr>
            <a:picLocks noChangeAspect="1"/>
          </p:cNvPicPr>
          <p:nvPr/>
        </p:nvPicPr>
        <p:blipFill>
          <a:blip r:embed="rId3" cstate="print"/>
          <a:srcRect r="667" b="30499"/>
          <a:stretch>
            <a:fillRect/>
          </a:stretch>
        </p:blipFill>
        <p:spPr bwMode="auto">
          <a:xfrm>
            <a:off x="6705600" y="0"/>
            <a:ext cx="18923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6096000" y="55626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46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62200" y="55626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114800" y="5562600"/>
            <a:ext cx="1066800" cy="609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Plus 7"/>
          <p:cNvSpPr/>
          <p:nvPr/>
        </p:nvSpPr>
        <p:spPr bwMode="auto">
          <a:xfrm>
            <a:off x="3505200" y="5638800"/>
            <a:ext cx="533400" cy="533400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112981" y="5717309"/>
            <a:ext cx="1256146" cy="311728"/>
          </a:xfrm>
          <a:custGeom>
            <a:avLst/>
            <a:gdLst>
              <a:gd name="connsiteX0" fmla="*/ 1256146 w 1256146"/>
              <a:gd name="connsiteY0" fmla="*/ 198582 h 311728"/>
              <a:gd name="connsiteX1" fmla="*/ 1117601 w 1256146"/>
              <a:gd name="connsiteY1" fmla="*/ 46182 h 311728"/>
              <a:gd name="connsiteX2" fmla="*/ 660401 w 1256146"/>
              <a:gd name="connsiteY2" fmla="*/ 240146 h 311728"/>
              <a:gd name="connsiteX3" fmla="*/ 424874 w 1256146"/>
              <a:gd name="connsiteY3" fmla="*/ 4618 h 311728"/>
              <a:gd name="connsiteX4" fmla="*/ 64655 w 1256146"/>
              <a:gd name="connsiteY4" fmla="*/ 267855 h 311728"/>
              <a:gd name="connsiteX5" fmla="*/ 36946 w 1256146"/>
              <a:gd name="connsiteY5" fmla="*/ 267855 h 311728"/>
              <a:gd name="connsiteX6" fmla="*/ 50801 w 1256146"/>
              <a:gd name="connsiteY6" fmla="*/ 254000 h 31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6146" h="311728">
                <a:moveTo>
                  <a:pt x="1256146" y="198582"/>
                </a:moveTo>
                <a:cubicBezTo>
                  <a:pt x="1236519" y="118918"/>
                  <a:pt x="1216892" y="39255"/>
                  <a:pt x="1117601" y="46182"/>
                </a:cubicBezTo>
                <a:cubicBezTo>
                  <a:pt x="1018310" y="53109"/>
                  <a:pt x="775855" y="247073"/>
                  <a:pt x="660401" y="240146"/>
                </a:cubicBezTo>
                <a:cubicBezTo>
                  <a:pt x="544947" y="233219"/>
                  <a:pt x="524165" y="0"/>
                  <a:pt x="424874" y="4618"/>
                </a:cubicBezTo>
                <a:cubicBezTo>
                  <a:pt x="325583" y="9236"/>
                  <a:pt x="129310" y="223982"/>
                  <a:pt x="64655" y="267855"/>
                </a:cubicBezTo>
                <a:cubicBezTo>
                  <a:pt x="0" y="311728"/>
                  <a:pt x="39255" y="270164"/>
                  <a:pt x="36946" y="267855"/>
                </a:cubicBezTo>
                <a:lnTo>
                  <a:pt x="50801" y="254000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Equal 9"/>
          <p:cNvSpPr/>
          <p:nvPr/>
        </p:nvSpPr>
        <p:spPr bwMode="auto">
          <a:xfrm>
            <a:off x="5334000" y="5638800"/>
            <a:ext cx="609600" cy="4572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 anchor="ctr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So what’s next?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the egg and sperm meet(_____________), the zygote develops by mitosis.</a:t>
            </a:r>
          </a:p>
          <a:p>
            <a:pPr eaLnBrk="1" hangingPunct="1"/>
            <a:r>
              <a:rPr lang="en-US" dirty="0" smtClean="0"/>
              <a:t>The fusion of haploid gametes is known as SEXUAL REPRODUCTION.</a:t>
            </a:r>
          </a:p>
        </p:txBody>
      </p:sp>
      <p:pic>
        <p:nvPicPr>
          <p:cNvPr id="10244" name="Picture 2" descr="C:\Users\ccity\AppData\Local\Microsoft\Windows\Temporary Internet Files\Content.IE5\J1GA2NS2\MMj0236316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"/>
            <a:ext cx="2727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embryo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267200"/>
            <a:ext cx="28892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embry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648200"/>
            <a:ext cx="3333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04800" y="464820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8 weeks</a:t>
            </a:r>
          </a:p>
        </p:txBody>
      </p:sp>
      <p:sp>
        <p:nvSpPr>
          <p:cNvPr id="8" name="Oval 7"/>
          <p:cNvSpPr/>
          <p:nvPr/>
        </p:nvSpPr>
        <p:spPr>
          <a:xfrm>
            <a:off x="4724400" y="44958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50 days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 anchor="ctr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4200" u="sng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Homologous Chromosomes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28600" y="1447800"/>
            <a:ext cx="8153400" cy="5105400"/>
          </a:xfrm>
        </p:spPr>
        <p:txBody>
          <a:bodyPr/>
          <a:lstStyle/>
          <a:p>
            <a:pPr eaLnBrk="1" hangingPunct="1"/>
            <a:r>
              <a:rPr lang="en-US" i="1" dirty="0" smtClean="0"/>
              <a:t>Definition: </a:t>
            </a:r>
            <a:r>
              <a:rPr lang="en-US" dirty="0" smtClean="0"/>
              <a:t>the 2 chromosomes of each pair which have genes for the __________  _______</a:t>
            </a:r>
          </a:p>
          <a:p>
            <a:pPr eaLnBrk="1" hangingPunct="1"/>
            <a:r>
              <a:rPr lang="en-US" dirty="0" smtClean="0"/>
              <a:t>Occur in a DIPLOID(2n) cell</a:t>
            </a:r>
          </a:p>
          <a:p>
            <a:pPr eaLnBrk="1" hangingPunct="1"/>
            <a:r>
              <a:rPr lang="en-US" dirty="0" smtClean="0"/>
              <a:t>Class Activity</a:t>
            </a:r>
          </a:p>
          <a:p>
            <a:pPr lvl="1" eaLnBrk="1" hangingPunct="1"/>
            <a:r>
              <a:rPr lang="en-US" dirty="0" smtClean="0"/>
              <a:t>Draw some examples:</a:t>
            </a:r>
          </a:p>
        </p:txBody>
      </p:sp>
      <p:pic>
        <p:nvPicPr>
          <p:cNvPr id="7172" name="Picture 3" descr="4-1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960813"/>
            <a:ext cx="3124200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SMARTPenAnnotation0"/>
          <p:cNvSpPr>
            <a:spLocks/>
          </p:cNvSpPr>
          <p:nvPr/>
        </p:nvSpPr>
        <p:spPr bwMode="auto">
          <a:xfrm>
            <a:off x="7661275" y="4584700"/>
            <a:ext cx="146050" cy="79375"/>
          </a:xfrm>
          <a:custGeom>
            <a:avLst/>
            <a:gdLst>
              <a:gd name="T0" fmla="*/ 47883759 w 92"/>
              <a:gd name="T1" fmla="*/ 103327193 h 50"/>
              <a:gd name="T2" fmla="*/ 75604687 w 92"/>
              <a:gd name="T3" fmla="*/ 118448151 h 50"/>
              <a:gd name="T4" fmla="*/ 108367526 w 92"/>
              <a:gd name="T5" fmla="*/ 123488462 h 50"/>
              <a:gd name="T6" fmla="*/ 138607804 w 92"/>
              <a:gd name="T7" fmla="*/ 123488462 h 50"/>
              <a:gd name="T8" fmla="*/ 158769047 w 92"/>
              <a:gd name="T9" fmla="*/ 118448151 h 50"/>
              <a:gd name="T10" fmla="*/ 194052810 w 92"/>
              <a:gd name="T11" fmla="*/ 90725622 h 50"/>
              <a:gd name="T12" fmla="*/ 183972189 w 92"/>
              <a:gd name="T13" fmla="*/ 78124051 h 50"/>
              <a:gd name="T14" fmla="*/ 123486871 w 92"/>
              <a:gd name="T15" fmla="*/ 60483756 h 50"/>
              <a:gd name="T16" fmla="*/ 52924082 w 92"/>
              <a:gd name="T17" fmla="*/ 42843449 h 50"/>
              <a:gd name="T18" fmla="*/ 25201560 w 92"/>
              <a:gd name="T19" fmla="*/ 35282189 h 50"/>
              <a:gd name="T20" fmla="*/ 5040312 w 92"/>
              <a:gd name="T21" fmla="*/ 37801551 h 50"/>
              <a:gd name="T22" fmla="*/ 0 w 92"/>
              <a:gd name="T23" fmla="*/ 47883760 h 50"/>
              <a:gd name="T24" fmla="*/ 10080625 w 92"/>
              <a:gd name="T25" fmla="*/ 52924084 h 50"/>
              <a:gd name="T26" fmla="*/ 30241877 w 92"/>
              <a:gd name="T27" fmla="*/ 65524067 h 50"/>
              <a:gd name="T28" fmla="*/ 68043427 w 92"/>
              <a:gd name="T29" fmla="*/ 80645000 h 50"/>
              <a:gd name="T30" fmla="*/ 98286880 w 92"/>
              <a:gd name="T31" fmla="*/ 88206260 h 50"/>
              <a:gd name="T32" fmla="*/ 151209374 w 92"/>
              <a:gd name="T33" fmla="*/ 103327193 h 50"/>
              <a:gd name="T34" fmla="*/ 173891567 w 92"/>
              <a:gd name="T35" fmla="*/ 100806244 h 50"/>
              <a:gd name="T36" fmla="*/ 194052810 w 92"/>
              <a:gd name="T37" fmla="*/ 93246571 h 50"/>
              <a:gd name="T38" fmla="*/ 216733465 w 92"/>
              <a:gd name="T39" fmla="*/ 83165949 h 50"/>
              <a:gd name="T40" fmla="*/ 221773776 w 92"/>
              <a:gd name="T41" fmla="*/ 68043429 h 50"/>
              <a:gd name="T42" fmla="*/ 209173792 w 92"/>
              <a:gd name="T43" fmla="*/ 52924084 h 50"/>
              <a:gd name="T44" fmla="*/ 189012499 w 92"/>
              <a:gd name="T45" fmla="*/ 47883760 h 50"/>
              <a:gd name="T46" fmla="*/ 161289996 w 92"/>
              <a:gd name="T47" fmla="*/ 37801551 h 50"/>
              <a:gd name="T48" fmla="*/ 136088442 w 92"/>
              <a:gd name="T49" fmla="*/ 35282189 h 50"/>
              <a:gd name="T50" fmla="*/ 80644998 w 92"/>
              <a:gd name="T51" fmla="*/ 35282189 h 50"/>
              <a:gd name="T52" fmla="*/ 68043427 w 92"/>
              <a:gd name="T53" fmla="*/ 50403122 h 50"/>
              <a:gd name="T54" fmla="*/ 57964393 w 92"/>
              <a:gd name="T55" fmla="*/ 52924084 h 50"/>
              <a:gd name="T56" fmla="*/ 50403121 w 92"/>
              <a:gd name="T57" fmla="*/ 68043429 h 50"/>
              <a:gd name="T58" fmla="*/ 60483755 w 92"/>
              <a:gd name="T59" fmla="*/ 70564378 h 50"/>
              <a:gd name="T60" fmla="*/ 80644998 w 92"/>
              <a:gd name="T61" fmla="*/ 73083740 h 50"/>
              <a:gd name="T62" fmla="*/ 100806241 w 92"/>
              <a:gd name="T63" fmla="*/ 83165949 h 50"/>
              <a:gd name="T64" fmla="*/ 131048131 w 92"/>
              <a:gd name="T65" fmla="*/ 88206260 h 50"/>
              <a:gd name="T66" fmla="*/ 199093121 w 92"/>
              <a:gd name="T67" fmla="*/ 88206260 h 50"/>
              <a:gd name="T68" fmla="*/ 229335036 w 92"/>
              <a:gd name="T69" fmla="*/ 70564378 h 50"/>
              <a:gd name="T70" fmla="*/ 216733465 w 92"/>
              <a:gd name="T71" fmla="*/ 68043429 h 50"/>
              <a:gd name="T72" fmla="*/ 199093121 w 92"/>
              <a:gd name="T73" fmla="*/ 55443445 h 50"/>
              <a:gd name="T74" fmla="*/ 176410929 w 92"/>
              <a:gd name="T75" fmla="*/ 40322500 h 50"/>
              <a:gd name="T76" fmla="*/ 126007820 w 92"/>
              <a:gd name="T77" fmla="*/ 25201561 h 50"/>
              <a:gd name="T78" fmla="*/ 83165947 w 92"/>
              <a:gd name="T79" fmla="*/ 17640301 h 50"/>
              <a:gd name="T80" fmla="*/ 50403121 w 92"/>
              <a:gd name="T81" fmla="*/ 17640301 h 50"/>
              <a:gd name="T82" fmla="*/ 32761239 w 92"/>
              <a:gd name="T83" fmla="*/ 22682199 h 50"/>
              <a:gd name="T84" fmla="*/ 37801550 w 92"/>
              <a:gd name="T85" fmla="*/ 37801551 h 50"/>
              <a:gd name="T86" fmla="*/ 50403121 w 92"/>
              <a:gd name="T87" fmla="*/ 47883760 h 50"/>
              <a:gd name="T88" fmla="*/ 68043427 w 92"/>
              <a:gd name="T89" fmla="*/ 55443445 h 50"/>
              <a:gd name="T90" fmla="*/ 90725620 w 92"/>
              <a:gd name="T91" fmla="*/ 65524067 h 50"/>
              <a:gd name="T92" fmla="*/ 118446560 w 92"/>
              <a:gd name="T93" fmla="*/ 70564378 h 50"/>
              <a:gd name="T94" fmla="*/ 146169064 w 92"/>
              <a:gd name="T95" fmla="*/ 70564378 h 50"/>
              <a:gd name="T96" fmla="*/ 173891567 w 92"/>
              <a:gd name="T97" fmla="*/ 60483756 h 50"/>
              <a:gd name="T98" fmla="*/ 194052810 w 92"/>
              <a:gd name="T99" fmla="*/ 35282189 h 50"/>
              <a:gd name="T100" fmla="*/ 183972189 w 92"/>
              <a:gd name="T101" fmla="*/ 25201561 h 50"/>
              <a:gd name="T102" fmla="*/ 168851256 w 92"/>
              <a:gd name="T103" fmla="*/ 17640301 h 50"/>
              <a:gd name="T104" fmla="*/ 83165947 w 92"/>
              <a:gd name="T105" fmla="*/ 2520950 h 50"/>
              <a:gd name="T106" fmla="*/ 52924082 w 92"/>
              <a:gd name="T107" fmla="*/ 2520950 h 50"/>
              <a:gd name="T108" fmla="*/ 55443444 w 92"/>
              <a:gd name="T109" fmla="*/ 12601574 h 50"/>
              <a:gd name="T110" fmla="*/ 70564376 w 92"/>
              <a:gd name="T111" fmla="*/ 20161250 h 50"/>
              <a:gd name="T112" fmla="*/ 95765931 w 92"/>
              <a:gd name="T113" fmla="*/ 35282189 h 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2"/>
              <a:gd name="T172" fmla="*/ 0 h 50"/>
              <a:gd name="T173" fmla="*/ 92 w 92"/>
              <a:gd name="T174" fmla="*/ 50 h 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2" h="50">
                <a:moveTo>
                  <a:pt x="12" y="35"/>
                </a:moveTo>
                <a:lnTo>
                  <a:pt x="16" y="39"/>
                </a:lnTo>
                <a:lnTo>
                  <a:pt x="19" y="41"/>
                </a:lnTo>
                <a:lnTo>
                  <a:pt x="22" y="43"/>
                </a:lnTo>
                <a:lnTo>
                  <a:pt x="26" y="45"/>
                </a:lnTo>
                <a:lnTo>
                  <a:pt x="30" y="47"/>
                </a:lnTo>
                <a:lnTo>
                  <a:pt x="35" y="48"/>
                </a:lnTo>
                <a:lnTo>
                  <a:pt x="39" y="48"/>
                </a:lnTo>
                <a:lnTo>
                  <a:pt x="43" y="49"/>
                </a:lnTo>
                <a:lnTo>
                  <a:pt x="47" y="49"/>
                </a:lnTo>
                <a:lnTo>
                  <a:pt x="50" y="49"/>
                </a:lnTo>
                <a:lnTo>
                  <a:pt x="55" y="49"/>
                </a:lnTo>
                <a:lnTo>
                  <a:pt x="58" y="49"/>
                </a:lnTo>
                <a:lnTo>
                  <a:pt x="60" y="49"/>
                </a:lnTo>
                <a:lnTo>
                  <a:pt x="63" y="47"/>
                </a:lnTo>
                <a:lnTo>
                  <a:pt x="69" y="43"/>
                </a:lnTo>
                <a:lnTo>
                  <a:pt x="70" y="42"/>
                </a:lnTo>
                <a:lnTo>
                  <a:pt x="77" y="36"/>
                </a:lnTo>
                <a:lnTo>
                  <a:pt x="76" y="35"/>
                </a:lnTo>
                <a:lnTo>
                  <a:pt x="75" y="33"/>
                </a:lnTo>
                <a:lnTo>
                  <a:pt x="73" y="31"/>
                </a:lnTo>
                <a:lnTo>
                  <a:pt x="71" y="30"/>
                </a:lnTo>
                <a:lnTo>
                  <a:pt x="69" y="30"/>
                </a:lnTo>
                <a:lnTo>
                  <a:pt x="49" y="24"/>
                </a:lnTo>
                <a:lnTo>
                  <a:pt x="41" y="22"/>
                </a:lnTo>
                <a:lnTo>
                  <a:pt x="27" y="18"/>
                </a:lnTo>
                <a:lnTo>
                  <a:pt x="21" y="17"/>
                </a:lnTo>
                <a:lnTo>
                  <a:pt x="17" y="16"/>
                </a:lnTo>
                <a:lnTo>
                  <a:pt x="13" y="15"/>
                </a:lnTo>
                <a:lnTo>
                  <a:pt x="10" y="14"/>
                </a:lnTo>
                <a:lnTo>
                  <a:pt x="6" y="14"/>
                </a:lnTo>
                <a:lnTo>
                  <a:pt x="4" y="14"/>
                </a:lnTo>
                <a:lnTo>
                  <a:pt x="2" y="15"/>
                </a:lnTo>
                <a:lnTo>
                  <a:pt x="1" y="16"/>
                </a:lnTo>
                <a:lnTo>
                  <a:pt x="0" y="18"/>
                </a:lnTo>
                <a:lnTo>
                  <a:pt x="0" y="19"/>
                </a:lnTo>
                <a:lnTo>
                  <a:pt x="1" y="19"/>
                </a:lnTo>
                <a:lnTo>
                  <a:pt x="2" y="20"/>
                </a:lnTo>
                <a:lnTo>
                  <a:pt x="4" y="21"/>
                </a:lnTo>
                <a:lnTo>
                  <a:pt x="6" y="23"/>
                </a:lnTo>
                <a:lnTo>
                  <a:pt x="8" y="24"/>
                </a:lnTo>
                <a:lnTo>
                  <a:pt x="12" y="26"/>
                </a:lnTo>
                <a:lnTo>
                  <a:pt x="17" y="29"/>
                </a:lnTo>
                <a:lnTo>
                  <a:pt x="23" y="31"/>
                </a:lnTo>
                <a:lnTo>
                  <a:pt x="27" y="32"/>
                </a:lnTo>
                <a:lnTo>
                  <a:pt x="31" y="33"/>
                </a:lnTo>
                <a:lnTo>
                  <a:pt x="34" y="34"/>
                </a:lnTo>
                <a:lnTo>
                  <a:pt x="39" y="35"/>
                </a:lnTo>
                <a:lnTo>
                  <a:pt x="51" y="39"/>
                </a:lnTo>
                <a:lnTo>
                  <a:pt x="56" y="40"/>
                </a:lnTo>
                <a:lnTo>
                  <a:pt x="60" y="41"/>
                </a:lnTo>
                <a:lnTo>
                  <a:pt x="63" y="41"/>
                </a:lnTo>
                <a:lnTo>
                  <a:pt x="66" y="41"/>
                </a:lnTo>
                <a:lnTo>
                  <a:pt x="69" y="40"/>
                </a:lnTo>
                <a:lnTo>
                  <a:pt x="72" y="38"/>
                </a:lnTo>
                <a:lnTo>
                  <a:pt x="74" y="37"/>
                </a:lnTo>
                <a:lnTo>
                  <a:pt x="77" y="37"/>
                </a:lnTo>
                <a:lnTo>
                  <a:pt x="83" y="35"/>
                </a:lnTo>
                <a:lnTo>
                  <a:pt x="84" y="35"/>
                </a:lnTo>
                <a:lnTo>
                  <a:pt x="86" y="33"/>
                </a:lnTo>
                <a:lnTo>
                  <a:pt x="88" y="31"/>
                </a:lnTo>
                <a:lnTo>
                  <a:pt x="88" y="30"/>
                </a:lnTo>
                <a:lnTo>
                  <a:pt x="88" y="27"/>
                </a:lnTo>
                <a:lnTo>
                  <a:pt x="85" y="22"/>
                </a:lnTo>
                <a:lnTo>
                  <a:pt x="84" y="22"/>
                </a:lnTo>
                <a:lnTo>
                  <a:pt x="83" y="21"/>
                </a:lnTo>
                <a:lnTo>
                  <a:pt x="81" y="21"/>
                </a:lnTo>
                <a:lnTo>
                  <a:pt x="78" y="20"/>
                </a:lnTo>
                <a:lnTo>
                  <a:pt x="75" y="19"/>
                </a:lnTo>
                <a:lnTo>
                  <a:pt x="71" y="17"/>
                </a:lnTo>
                <a:lnTo>
                  <a:pt x="67" y="16"/>
                </a:lnTo>
                <a:lnTo>
                  <a:pt x="64" y="15"/>
                </a:lnTo>
                <a:lnTo>
                  <a:pt x="61" y="15"/>
                </a:lnTo>
                <a:lnTo>
                  <a:pt x="58" y="14"/>
                </a:lnTo>
                <a:lnTo>
                  <a:pt x="54" y="14"/>
                </a:lnTo>
                <a:lnTo>
                  <a:pt x="46" y="14"/>
                </a:lnTo>
                <a:lnTo>
                  <a:pt x="34" y="14"/>
                </a:lnTo>
                <a:lnTo>
                  <a:pt x="32" y="14"/>
                </a:lnTo>
                <a:lnTo>
                  <a:pt x="30" y="14"/>
                </a:lnTo>
                <a:lnTo>
                  <a:pt x="29" y="16"/>
                </a:lnTo>
                <a:lnTo>
                  <a:pt x="27" y="20"/>
                </a:lnTo>
                <a:lnTo>
                  <a:pt x="26" y="20"/>
                </a:lnTo>
                <a:lnTo>
                  <a:pt x="25" y="20"/>
                </a:lnTo>
                <a:lnTo>
                  <a:pt x="23" y="21"/>
                </a:lnTo>
                <a:lnTo>
                  <a:pt x="22" y="21"/>
                </a:lnTo>
                <a:lnTo>
                  <a:pt x="21" y="23"/>
                </a:lnTo>
                <a:lnTo>
                  <a:pt x="20" y="27"/>
                </a:lnTo>
                <a:lnTo>
                  <a:pt x="21" y="27"/>
                </a:lnTo>
                <a:lnTo>
                  <a:pt x="22" y="28"/>
                </a:lnTo>
                <a:lnTo>
                  <a:pt x="24" y="28"/>
                </a:lnTo>
                <a:lnTo>
                  <a:pt x="25" y="28"/>
                </a:lnTo>
                <a:lnTo>
                  <a:pt x="30" y="28"/>
                </a:lnTo>
                <a:lnTo>
                  <a:pt x="32" y="29"/>
                </a:lnTo>
                <a:lnTo>
                  <a:pt x="34" y="30"/>
                </a:lnTo>
                <a:lnTo>
                  <a:pt x="37" y="32"/>
                </a:lnTo>
                <a:lnTo>
                  <a:pt x="40" y="33"/>
                </a:lnTo>
                <a:lnTo>
                  <a:pt x="43" y="34"/>
                </a:lnTo>
                <a:lnTo>
                  <a:pt x="47" y="34"/>
                </a:lnTo>
                <a:lnTo>
                  <a:pt x="52" y="35"/>
                </a:lnTo>
                <a:lnTo>
                  <a:pt x="56" y="35"/>
                </a:lnTo>
                <a:lnTo>
                  <a:pt x="68" y="35"/>
                </a:lnTo>
                <a:lnTo>
                  <a:pt x="79" y="35"/>
                </a:lnTo>
                <a:lnTo>
                  <a:pt x="82" y="34"/>
                </a:lnTo>
                <a:lnTo>
                  <a:pt x="84" y="33"/>
                </a:lnTo>
                <a:lnTo>
                  <a:pt x="91" y="28"/>
                </a:lnTo>
                <a:lnTo>
                  <a:pt x="89" y="28"/>
                </a:lnTo>
                <a:lnTo>
                  <a:pt x="88" y="28"/>
                </a:lnTo>
                <a:lnTo>
                  <a:pt x="86" y="27"/>
                </a:lnTo>
                <a:lnTo>
                  <a:pt x="84" y="26"/>
                </a:lnTo>
                <a:lnTo>
                  <a:pt x="82" y="24"/>
                </a:lnTo>
                <a:lnTo>
                  <a:pt x="79" y="22"/>
                </a:lnTo>
                <a:lnTo>
                  <a:pt x="77" y="20"/>
                </a:lnTo>
                <a:lnTo>
                  <a:pt x="75" y="18"/>
                </a:lnTo>
                <a:lnTo>
                  <a:pt x="70" y="16"/>
                </a:lnTo>
                <a:lnTo>
                  <a:pt x="64" y="13"/>
                </a:lnTo>
                <a:lnTo>
                  <a:pt x="56" y="11"/>
                </a:lnTo>
                <a:lnTo>
                  <a:pt x="50" y="10"/>
                </a:lnTo>
                <a:lnTo>
                  <a:pt x="44" y="8"/>
                </a:lnTo>
                <a:lnTo>
                  <a:pt x="38" y="8"/>
                </a:lnTo>
                <a:lnTo>
                  <a:pt x="33" y="7"/>
                </a:lnTo>
                <a:lnTo>
                  <a:pt x="30" y="7"/>
                </a:lnTo>
                <a:lnTo>
                  <a:pt x="26" y="7"/>
                </a:lnTo>
                <a:lnTo>
                  <a:pt x="20" y="7"/>
                </a:lnTo>
                <a:lnTo>
                  <a:pt x="14" y="6"/>
                </a:lnTo>
                <a:lnTo>
                  <a:pt x="13" y="7"/>
                </a:lnTo>
                <a:lnTo>
                  <a:pt x="13" y="9"/>
                </a:lnTo>
                <a:lnTo>
                  <a:pt x="13" y="13"/>
                </a:lnTo>
                <a:lnTo>
                  <a:pt x="13" y="14"/>
                </a:lnTo>
                <a:lnTo>
                  <a:pt x="15" y="15"/>
                </a:lnTo>
                <a:lnTo>
                  <a:pt x="16" y="17"/>
                </a:lnTo>
                <a:lnTo>
                  <a:pt x="18" y="18"/>
                </a:lnTo>
                <a:lnTo>
                  <a:pt x="20" y="19"/>
                </a:lnTo>
                <a:lnTo>
                  <a:pt x="22" y="20"/>
                </a:lnTo>
                <a:lnTo>
                  <a:pt x="25" y="21"/>
                </a:lnTo>
                <a:lnTo>
                  <a:pt x="27" y="22"/>
                </a:lnTo>
                <a:lnTo>
                  <a:pt x="29" y="24"/>
                </a:lnTo>
                <a:lnTo>
                  <a:pt x="32" y="26"/>
                </a:lnTo>
                <a:lnTo>
                  <a:pt x="36" y="26"/>
                </a:lnTo>
                <a:lnTo>
                  <a:pt x="40" y="27"/>
                </a:lnTo>
                <a:lnTo>
                  <a:pt x="44" y="27"/>
                </a:lnTo>
                <a:lnTo>
                  <a:pt x="47" y="28"/>
                </a:lnTo>
                <a:lnTo>
                  <a:pt x="50" y="28"/>
                </a:lnTo>
                <a:lnTo>
                  <a:pt x="55" y="28"/>
                </a:lnTo>
                <a:lnTo>
                  <a:pt x="58" y="28"/>
                </a:lnTo>
                <a:lnTo>
                  <a:pt x="61" y="27"/>
                </a:lnTo>
                <a:lnTo>
                  <a:pt x="65" y="26"/>
                </a:lnTo>
                <a:lnTo>
                  <a:pt x="69" y="24"/>
                </a:lnTo>
                <a:lnTo>
                  <a:pt x="72" y="22"/>
                </a:lnTo>
                <a:lnTo>
                  <a:pt x="74" y="20"/>
                </a:lnTo>
                <a:lnTo>
                  <a:pt x="77" y="14"/>
                </a:lnTo>
                <a:lnTo>
                  <a:pt x="76" y="13"/>
                </a:lnTo>
                <a:lnTo>
                  <a:pt x="75" y="12"/>
                </a:lnTo>
                <a:lnTo>
                  <a:pt x="73" y="10"/>
                </a:lnTo>
                <a:lnTo>
                  <a:pt x="71" y="9"/>
                </a:lnTo>
                <a:lnTo>
                  <a:pt x="69" y="8"/>
                </a:lnTo>
                <a:lnTo>
                  <a:pt x="67" y="7"/>
                </a:lnTo>
                <a:lnTo>
                  <a:pt x="45" y="3"/>
                </a:lnTo>
                <a:lnTo>
                  <a:pt x="38" y="2"/>
                </a:lnTo>
                <a:lnTo>
                  <a:pt x="33" y="1"/>
                </a:lnTo>
                <a:lnTo>
                  <a:pt x="22" y="0"/>
                </a:lnTo>
                <a:lnTo>
                  <a:pt x="21" y="0"/>
                </a:lnTo>
                <a:lnTo>
                  <a:pt x="21" y="1"/>
                </a:lnTo>
                <a:lnTo>
                  <a:pt x="20" y="3"/>
                </a:lnTo>
                <a:lnTo>
                  <a:pt x="21" y="4"/>
                </a:lnTo>
                <a:lnTo>
                  <a:pt x="22" y="5"/>
                </a:lnTo>
                <a:lnTo>
                  <a:pt x="24" y="5"/>
                </a:lnTo>
                <a:lnTo>
                  <a:pt x="26" y="7"/>
                </a:lnTo>
                <a:lnTo>
                  <a:pt x="28" y="8"/>
                </a:lnTo>
                <a:lnTo>
                  <a:pt x="30" y="10"/>
                </a:lnTo>
                <a:lnTo>
                  <a:pt x="34" y="12"/>
                </a:lnTo>
                <a:lnTo>
                  <a:pt x="38" y="14"/>
                </a:lnTo>
                <a:lnTo>
                  <a:pt x="63" y="21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SMARTPenAnnotation1"/>
          <p:cNvSpPr>
            <a:spLocks/>
          </p:cNvSpPr>
          <p:nvPr/>
        </p:nvSpPr>
        <p:spPr bwMode="auto">
          <a:xfrm>
            <a:off x="8356600" y="4857750"/>
            <a:ext cx="136525" cy="68263"/>
          </a:xfrm>
          <a:custGeom>
            <a:avLst/>
            <a:gdLst>
              <a:gd name="T0" fmla="*/ 35282187 w 86"/>
              <a:gd name="T1" fmla="*/ 47884109 h 43"/>
              <a:gd name="T2" fmla="*/ 47883758 w 86"/>
              <a:gd name="T3" fmla="*/ 55443849 h 43"/>
              <a:gd name="T4" fmla="*/ 65524064 w 86"/>
              <a:gd name="T5" fmla="*/ 65524544 h 43"/>
              <a:gd name="T6" fmla="*/ 85685307 w 86"/>
              <a:gd name="T7" fmla="*/ 70564892 h 43"/>
              <a:gd name="T8" fmla="*/ 126007817 w 86"/>
              <a:gd name="T9" fmla="*/ 73085859 h 43"/>
              <a:gd name="T10" fmla="*/ 161289992 w 86"/>
              <a:gd name="T11" fmla="*/ 78126207 h 43"/>
              <a:gd name="T12" fmla="*/ 186491546 w 86"/>
              <a:gd name="T13" fmla="*/ 80645587 h 43"/>
              <a:gd name="T14" fmla="*/ 199093116 w 86"/>
              <a:gd name="T15" fmla="*/ 75605239 h 43"/>
              <a:gd name="T16" fmla="*/ 214214098 w 86"/>
              <a:gd name="T17" fmla="*/ 68045512 h 43"/>
              <a:gd name="T18" fmla="*/ 209173787 w 86"/>
              <a:gd name="T19" fmla="*/ 55443849 h 43"/>
              <a:gd name="T20" fmla="*/ 181451235 w 86"/>
              <a:gd name="T21" fmla="*/ 55443849 h 43"/>
              <a:gd name="T22" fmla="*/ 138607800 w 86"/>
              <a:gd name="T23" fmla="*/ 45363141 h 43"/>
              <a:gd name="T24" fmla="*/ 105846575 w 86"/>
              <a:gd name="T25" fmla="*/ 37803413 h 43"/>
              <a:gd name="T26" fmla="*/ 75604685 w 86"/>
              <a:gd name="T27" fmla="*/ 47884109 h 43"/>
              <a:gd name="T28" fmla="*/ 50403120 w 86"/>
              <a:gd name="T29" fmla="*/ 52924469 h 43"/>
              <a:gd name="T30" fmla="*/ 30241877 w 86"/>
              <a:gd name="T31" fmla="*/ 52924469 h 43"/>
              <a:gd name="T32" fmla="*/ 10080625 w 86"/>
              <a:gd name="T33" fmla="*/ 63005164 h 43"/>
              <a:gd name="T34" fmla="*/ 10080625 w 86"/>
              <a:gd name="T35" fmla="*/ 70564892 h 43"/>
              <a:gd name="T36" fmla="*/ 25201560 w 86"/>
              <a:gd name="T37" fmla="*/ 70564892 h 43"/>
              <a:gd name="T38" fmla="*/ 128527179 w 86"/>
              <a:gd name="T39" fmla="*/ 73085859 h 43"/>
              <a:gd name="T40" fmla="*/ 138607800 w 86"/>
              <a:gd name="T41" fmla="*/ 63005164 h 43"/>
              <a:gd name="T42" fmla="*/ 151209371 w 86"/>
              <a:gd name="T43" fmla="*/ 57964816 h 43"/>
              <a:gd name="T44" fmla="*/ 158769043 w 86"/>
              <a:gd name="T45" fmla="*/ 45363141 h 43"/>
              <a:gd name="T46" fmla="*/ 161289992 w 86"/>
              <a:gd name="T47" fmla="*/ 30242098 h 43"/>
              <a:gd name="T48" fmla="*/ 151209371 w 86"/>
              <a:gd name="T49" fmla="*/ 12601666 h 43"/>
              <a:gd name="T50" fmla="*/ 136088439 w 86"/>
              <a:gd name="T51" fmla="*/ 2520968 h 43"/>
              <a:gd name="T52" fmla="*/ 118446558 w 86"/>
              <a:gd name="T53" fmla="*/ 0 h 43"/>
              <a:gd name="T54" fmla="*/ 47883758 w 86"/>
              <a:gd name="T55" fmla="*/ 0 h 43"/>
              <a:gd name="T56" fmla="*/ 20161249 w 86"/>
              <a:gd name="T57" fmla="*/ 15121049 h 43"/>
              <a:gd name="T58" fmla="*/ 7559675 w 86"/>
              <a:gd name="T59" fmla="*/ 27722718 h 43"/>
              <a:gd name="T60" fmla="*/ 0 w 86"/>
              <a:gd name="T61" fmla="*/ 50403489 h 43"/>
              <a:gd name="T62" fmla="*/ 7559675 w 86"/>
              <a:gd name="T63" fmla="*/ 63005164 h 43"/>
              <a:gd name="T64" fmla="*/ 22682198 w 86"/>
              <a:gd name="T65" fmla="*/ 70564892 h 43"/>
              <a:gd name="T66" fmla="*/ 50403120 w 86"/>
              <a:gd name="T67" fmla="*/ 80645587 h 43"/>
              <a:gd name="T68" fmla="*/ 73083736 w 86"/>
              <a:gd name="T69" fmla="*/ 88206902 h 43"/>
              <a:gd name="T70" fmla="*/ 138607800 w 86"/>
              <a:gd name="T71" fmla="*/ 100806977 h 43"/>
              <a:gd name="T72" fmla="*/ 176410925 w 86"/>
              <a:gd name="T73" fmla="*/ 90726282 h 43"/>
              <a:gd name="T74" fmla="*/ 191531857 w 86"/>
              <a:gd name="T75" fmla="*/ 88206902 h 43"/>
              <a:gd name="T76" fmla="*/ 194052806 w 86"/>
              <a:gd name="T77" fmla="*/ 75605239 h 43"/>
              <a:gd name="T78" fmla="*/ 181451235 w 86"/>
              <a:gd name="T79" fmla="*/ 63005164 h 43"/>
              <a:gd name="T80" fmla="*/ 166330303 w 86"/>
              <a:gd name="T81" fmla="*/ 55443849 h 43"/>
              <a:gd name="T82" fmla="*/ 146169060 w 86"/>
              <a:gd name="T83" fmla="*/ 55443849 h 43"/>
              <a:gd name="T84" fmla="*/ 57962804 w 86"/>
              <a:gd name="T85" fmla="*/ 55443849 h 43"/>
              <a:gd name="T86" fmla="*/ 20161249 w 86"/>
              <a:gd name="T87" fmla="*/ 73085859 h 43"/>
              <a:gd name="T88" fmla="*/ 17640300 w 86"/>
              <a:gd name="T89" fmla="*/ 88206902 h 43"/>
              <a:gd name="T90" fmla="*/ 35282187 w 86"/>
              <a:gd name="T91" fmla="*/ 93247250 h 43"/>
              <a:gd name="T92" fmla="*/ 73083736 w 86"/>
              <a:gd name="T93" fmla="*/ 103327945 h 43"/>
              <a:gd name="T94" fmla="*/ 98286877 w 86"/>
              <a:gd name="T95" fmla="*/ 105847350 h 43"/>
              <a:gd name="T96" fmla="*/ 118446558 w 86"/>
              <a:gd name="T97" fmla="*/ 95766630 h 43"/>
              <a:gd name="T98" fmla="*/ 136088439 w 86"/>
              <a:gd name="T99" fmla="*/ 90726282 h 4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6"/>
              <a:gd name="T151" fmla="*/ 0 h 43"/>
              <a:gd name="T152" fmla="*/ 86 w 86"/>
              <a:gd name="T153" fmla="*/ 43 h 4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6" h="43">
                <a:moveTo>
                  <a:pt x="14" y="14"/>
                </a:moveTo>
                <a:lnTo>
                  <a:pt x="14" y="18"/>
                </a:lnTo>
                <a:lnTo>
                  <a:pt x="14" y="19"/>
                </a:lnTo>
                <a:lnTo>
                  <a:pt x="16" y="20"/>
                </a:lnTo>
                <a:lnTo>
                  <a:pt x="17" y="21"/>
                </a:lnTo>
                <a:lnTo>
                  <a:pt x="19" y="22"/>
                </a:lnTo>
                <a:lnTo>
                  <a:pt x="21" y="23"/>
                </a:lnTo>
                <a:lnTo>
                  <a:pt x="24" y="25"/>
                </a:lnTo>
                <a:lnTo>
                  <a:pt x="26" y="26"/>
                </a:lnTo>
                <a:lnTo>
                  <a:pt x="28" y="27"/>
                </a:lnTo>
                <a:lnTo>
                  <a:pt x="31" y="28"/>
                </a:lnTo>
                <a:lnTo>
                  <a:pt x="34" y="28"/>
                </a:lnTo>
                <a:lnTo>
                  <a:pt x="37" y="28"/>
                </a:lnTo>
                <a:lnTo>
                  <a:pt x="41" y="28"/>
                </a:lnTo>
                <a:lnTo>
                  <a:pt x="50" y="29"/>
                </a:lnTo>
                <a:lnTo>
                  <a:pt x="55" y="29"/>
                </a:lnTo>
                <a:lnTo>
                  <a:pt x="59" y="30"/>
                </a:lnTo>
                <a:lnTo>
                  <a:pt x="64" y="31"/>
                </a:lnTo>
                <a:lnTo>
                  <a:pt x="69" y="33"/>
                </a:lnTo>
                <a:lnTo>
                  <a:pt x="72" y="33"/>
                </a:lnTo>
                <a:lnTo>
                  <a:pt x="74" y="32"/>
                </a:lnTo>
                <a:lnTo>
                  <a:pt x="76" y="31"/>
                </a:lnTo>
                <a:lnTo>
                  <a:pt x="77" y="30"/>
                </a:lnTo>
                <a:lnTo>
                  <a:pt x="79" y="30"/>
                </a:lnTo>
                <a:lnTo>
                  <a:pt x="84" y="29"/>
                </a:lnTo>
                <a:lnTo>
                  <a:pt x="85" y="28"/>
                </a:lnTo>
                <a:lnTo>
                  <a:pt x="85" y="27"/>
                </a:lnTo>
                <a:lnTo>
                  <a:pt x="85" y="23"/>
                </a:lnTo>
                <a:lnTo>
                  <a:pt x="85" y="22"/>
                </a:lnTo>
                <a:lnTo>
                  <a:pt x="83" y="22"/>
                </a:lnTo>
                <a:lnTo>
                  <a:pt x="82" y="22"/>
                </a:lnTo>
                <a:lnTo>
                  <a:pt x="79" y="22"/>
                </a:lnTo>
                <a:lnTo>
                  <a:pt x="72" y="22"/>
                </a:lnTo>
                <a:lnTo>
                  <a:pt x="67" y="21"/>
                </a:lnTo>
                <a:lnTo>
                  <a:pt x="61" y="20"/>
                </a:lnTo>
                <a:lnTo>
                  <a:pt x="55" y="18"/>
                </a:lnTo>
                <a:lnTo>
                  <a:pt x="50" y="17"/>
                </a:lnTo>
                <a:lnTo>
                  <a:pt x="46" y="16"/>
                </a:lnTo>
                <a:lnTo>
                  <a:pt x="42" y="15"/>
                </a:lnTo>
                <a:lnTo>
                  <a:pt x="38" y="16"/>
                </a:lnTo>
                <a:lnTo>
                  <a:pt x="34" y="17"/>
                </a:lnTo>
                <a:lnTo>
                  <a:pt x="30" y="19"/>
                </a:lnTo>
                <a:lnTo>
                  <a:pt x="26" y="20"/>
                </a:lnTo>
                <a:lnTo>
                  <a:pt x="23" y="20"/>
                </a:lnTo>
                <a:lnTo>
                  <a:pt x="20" y="21"/>
                </a:lnTo>
                <a:lnTo>
                  <a:pt x="17" y="21"/>
                </a:lnTo>
                <a:lnTo>
                  <a:pt x="14" y="21"/>
                </a:lnTo>
                <a:lnTo>
                  <a:pt x="12" y="21"/>
                </a:lnTo>
                <a:lnTo>
                  <a:pt x="9" y="22"/>
                </a:lnTo>
                <a:lnTo>
                  <a:pt x="7" y="24"/>
                </a:lnTo>
                <a:lnTo>
                  <a:pt x="4" y="25"/>
                </a:lnTo>
                <a:lnTo>
                  <a:pt x="3" y="26"/>
                </a:lnTo>
                <a:lnTo>
                  <a:pt x="4" y="27"/>
                </a:lnTo>
                <a:lnTo>
                  <a:pt x="4" y="28"/>
                </a:lnTo>
                <a:lnTo>
                  <a:pt x="6" y="28"/>
                </a:lnTo>
                <a:lnTo>
                  <a:pt x="8" y="28"/>
                </a:lnTo>
                <a:lnTo>
                  <a:pt x="10" y="28"/>
                </a:lnTo>
                <a:lnTo>
                  <a:pt x="13" y="29"/>
                </a:lnTo>
                <a:lnTo>
                  <a:pt x="27" y="29"/>
                </a:lnTo>
                <a:lnTo>
                  <a:pt x="51" y="29"/>
                </a:lnTo>
                <a:lnTo>
                  <a:pt x="53" y="28"/>
                </a:lnTo>
                <a:lnTo>
                  <a:pt x="54" y="27"/>
                </a:lnTo>
                <a:lnTo>
                  <a:pt x="55" y="25"/>
                </a:lnTo>
                <a:lnTo>
                  <a:pt x="56" y="24"/>
                </a:lnTo>
                <a:lnTo>
                  <a:pt x="58" y="23"/>
                </a:lnTo>
                <a:lnTo>
                  <a:pt x="60" y="23"/>
                </a:lnTo>
                <a:lnTo>
                  <a:pt x="61" y="21"/>
                </a:lnTo>
                <a:lnTo>
                  <a:pt x="62" y="20"/>
                </a:lnTo>
                <a:lnTo>
                  <a:pt x="63" y="18"/>
                </a:lnTo>
                <a:lnTo>
                  <a:pt x="63" y="16"/>
                </a:lnTo>
                <a:lnTo>
                  <a:pt x="63" y="14"/>
                </a:lnTo>
                <a:lnTo>
                  <a:pt x="64" y="12"/>
                </a:lnTo>
                <a:lnTo>
                  <a:pt x="63" y="9"/>
                </a:lnTo>
                <a:lnTo>
                  <a:pt x="62" y="7"/>
                </a:lnTo>
                <a:lnTo>
                  <a:pt x="60" y="5"/>
                </a:lnTo>
                <a:lnTo>
                  <a:pt x="58" y="3"/>
                </a:lnTo>
                <a:lnTo>
                  <a:pt x="56" y="2"/>
                </a:lnTo>
                <a:lnTo>
                  <a:pt x="54" y="1"/>
                </a:lnTo>
                <a:lnTo>
                  <a:pt x="52" y="1"/>
                </a:lnTo>
                <a:lnTo>
                  <a:pt x="49" y="1"/>
                </a:lnTo>
                <a:lnTo>
                  <a:pt x="47" y="0"/>
                </a:lnTo>
                <a:lnTo>
                  <a:pt x="45" y="0"/>
                </a:lnTo>
                <a:lnTo>
                  <a:pt x="40" y="0"/>
                </a:lnTo>
                <a:lnTo>
                  <a:pt x="19" y="0"/>
                </a:lnTo>
                <a:lnTo>
                  <a:pt x="17" y="1"/>
                </a:lnTo>
                <a:lnTo>
                  <a:pt x="14" y="2"/>
                </a:lnTo>
                <a:lnTo>
                  <a:pt x="8" y="6"/>
                </a:lnTo>
                <a:lnTo>
                  <a:pt x="7" y="7"/>
                </a:lnTo>
                <a:lnTo>
                  <a:pt x="5" y="9"/>
                </a:lnTo>
                <a:lnTo>
                  <a:pt x="3" y="11"/>
                </a:lnTo>
                <a:lnTo>
                  <a:pt x="2" y="13"/>
                </a:lnTo>
                <a:lnTo>
                  <a:pt x="1" y="15"/>
                </a:lnTo>
                <a:lnTo>
                  <a:pt x="0" y="20"/>
                </a:lnTo>
                <a:lnTo>
                  <a:pt x="0" y="22"/>
                </a:lnTo>
                <a:lnTo>
                  <a:pt x="1" y="23"/>
                </a:lnTo>
                <a:lnTo>
                  <a:pt x="3" y="25"/>
                </a:lnTo>
                <a:lnTo>
                  <a:pt x="5" y="26"/>
                </a:lnTo>
                <a:lnTo>
                  <a:pt x="7" y="27"/>
                </a:lnTo>
                <a:lnTo>
                  <a:pt x="9" y="28"/>
                </a:lnTo>
                <a:lnTo>
                  <a:pt x="12" y="29"/>
                </a:lnTo>
                <a:lnTo>
                  <a:pt x="16" y="30"/>
                </a:lnTo>
                <a:lnTo>
                  <a:pt x="20" y="32"/>
                </a:lnTo>
                <a:lnTo>
                  <a:pt x="23" y="34"/>
                </a:lnTo>
                <a:lnTo>
                  <a:pt x="27" y="34"/>
                </a:lnTo>
                <a:lnTo>
                  <a:pt x="29" y="35"/>
                </a:lnTo>
                <a:lnTo>
                  <a:pt x="41" y="38"/>
                </a:lnTo>
                <a:lnTo>
                  <a:pt x="49" y="39"/>
                </a:lnTo>
                <a:lnTo>
                  <a:pt x="55" y="40"/>
                </a:lnTo>
                <a:lnTo>
                  <a:pt x="59" y="39"/>
                </a:lnTo>
                <a:lnTo>
                  <a:pt x="69" y="37"/>
                </a:lnTo>
                <a:lnTo>
                  <a:pt x="70" y="36"/>
                </a:lnTo>
                <a:lnTo>
                  <a:pt x="72" y="36"/>
                </a:lnTo>
                <a:lnTo>
                  <a:pt x="74" y="36"/>
                </a:lnTo>
                <a:lnTo>
                  <a:pt x="76" y="35"/>
                </a:lnTo>
                <a:lnTo>
                  <a:pt x="77" y="34"/>
                </a:lnTo>
                <a:lnTo>
                  <a:pt x="77" y="32"/>
                </a:lnTo>
                <a:lnTo>
                  <a:pt x="77" y="30"/>
                </a:lnTo>
                <a:lnTo>
                  <a:pt x="76" y="28"/>
                </a:lnTo>
                <a:lnTo>
                  <a:pt x="74" y="26"/>
                </a:lnTo>
                <a:lnTo>
                  <a:pt x="72" y="25"/>
                </a:lnTo>
                <a:lnTo>
                  <a:pt x="70" y="24"/>
                </a:lnTo>
                <a:lnTo>
                  <a:pt x="68" y="23"/>
                </a:lnTo>
                <a:lnTo>
                  <a:pt x="66" y="22"/>
                </a:lnTo>
                <a:lnTo>
                  <a:pt x="64" y="22"/>
                </a:lnTo>
                <a:lnTo>
                  <a:pt x="61" y="22"/>
                </a:lnTo>
                <a:lnTo>
                  <a:pt x="58" y="22"/>
                </a:lnTo>
                <a:lnTo>
                  <a:pt x="51" y="22"/>
                </a:lnTo>
                <a:lnTo>
                  <a:pt x="27" y="22"/>
                </a:lnTo>
                <a:lnTo>
                  <a:pt x="23" y="22"/>
                </a:lnTo>
                <a:lnTo>
                  <a:pt x="19" y="24"/>
                </a:lnTo>
                <a:lnTo>
                  <a:pt x="9" y="28"/>
                </a:lnTo>
                <a:lnTo>
                  <a:pt x="8" y="29"/>
                </a:lnTo>
                <a:lnTo>
                  <a:pt x="8" y="30"/>
                </a:lnTo>
                <a:lnTo>
                  <a:pt x="7" y="35"/>
                </a:lnTo>
                <a:lnTo>
                  <a:pt x="9" y="36"/>
                </a:lnTo>
                <a:lnTo>
                  <a:pt x="10" y="36"/>
                </a:lnTo>
                <a:lnTo>
                  <a:pt x="14" y="37"/>
                </a:lnTo>
                <a:lnTo>
                  <a:pt x="19" y="38"/>
                </a:lnTo>
                <a:lnTo>
                  <a:pt x="24" y="40"/>
                </a:lnTo>
                <a:lnTo>
                  <a:pt x="29" y="41"/>
                </a:lnTo>
                <a:lnTo>
                  <a:pt x="32" y="42"/>
                </a:lnTo>
                <a:lnTo>
                  <a:pt x="36" y="42"/>
                </a:lnTo>
                <a:lnTo>
                  <a:pt x="39" y="42"/>
                </a:lnTo>
                <a:lnTo>
                  <a:pt x="42" y="41"/>
                </a:lnTo>
                <a:lnTo>
                  <a:pt x="44" y="39"/>
                </a:lnTo>
                <a:lnTo>
                  <a:pt x="47" y="38"/>
                </a:lnTo>
                <a:lnTo>
                  <a:pt x="49" y="37"/>
                </a:lnTo>
                <a:lnTo>
                  <a:pt x="52" y="37"/>
                </a:lnTo>
                <a:lnTo>
                  <a:pt x="54" y="36"/>
                </a:lnTo>
                <a:lnTo>
                  <a:pt x="57" y="34"/>
                </a:lnTo>
                <a:lnTo>
                  <a:pt x="64" y="29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919</TotalTime>
  <Words>559</Words>
  <Application>Microsoft Office PowerPoint</Application>
  <PresentationFormat>On-screen Show (4:3)</PresentationFormat>
  <Paragraphs>107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Artsy</vt:lpstr>
      <vt:lpstr>Meiosis Notes </vt:lpstr>
      <vt:lpstr>Chromosomes</vt:lpstr>
      <vt:lpstr>_______________: Picture of chromosomes</vt:lpstr>
      <vt:lpstr>Can’t we just  reproduce by Mitosis???</vt:lpstr>
      <vt:lpstr>Karyotype: Picture of chromosomes</vt:lpstr>
      <vt:lpstr>Diploid and Haploid Cells</vt:lpstr>
      <vt:lpstr>Meiosis=Egg and Sperm</vt:lpstr>
      <vt:lpstr>So what’s next?</vt:lpstr>
      <vt:lpstr>Homologous Chromosomes</vt:lpstr>
      <vt:lpstr>Why are we different from our siblings if we have the same parents?</vt:lpstr>
      <vt:lpstr>Nondisjunction</vt:lpstr>
      <vt:lpstr>Nondisjunction</vt:lpstr>
      <vt:lpstr>Too many chromosomes</vt:lpstr>
      <vt:lpstr>Too few chromosomes</vt:lpstr>
      <vt:lpstr>So, what about twins?</vt:lpstr>
      <vt:lpstr>Polyploidy</vt:lpstr>
      <vt:lpstr>Did you know these are polyploids?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 Notes 10.2</dc:title>
  <dc:creator>ccity</dc:creator>
  <cp:lastModifiedBy>kporter</cp:lastModifiedBy>
  <cp:revision>73</cp:revision>
  <dcterms:created xsi:type="dcterms:W3CDTF">2009-02-19T03:38:40Z</dcterms:created>
  <dcterms:modified xsi:type="dcterms:W3CDTF">2010-10-01T12:33:15Z</dcterms:modified>
</cp:coreProperties>
</file>