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 id="261" r:id="rId7"/>
    <p:sldId id="263" r:id="rId8"/>
    <p:sldId id="268" r:id="rId9"/>
    <p:sldId id="264" r:id="rId10"/>
    <p:sldId id="267" r:id="rId11"/>
    <p:sldId id="262" r:id="rId12"/>
    <p:sldId id="269" r:id="rId13"/>
    <p:sldId id="266" r:id="rId14"/>
    <p:sldId id="265" r:id="rId15"/>
    <p:sldId id="270"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67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97EBF14-EA6D-4AE4-95F3-ACCC9EF70F27}" type="slidenum">
              <a:rPr lang="es-ES" smtClean="0"/>
              <a:pPr/>
              <a:t>‹Nº›</a:t>
            </a:fld>
            <a:endParaRPr lang="es-ES"/>
          </a:p>
        </p:txBody>
      </p:sp>
    </p:spTree>
  </p:cSld>
  <p:clrMapOvr>
    <a:masterClrMapping/>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4CEE0BF-D674-4C4D-9D5F-3E5AC5A400EF}" type="datetimeFigureOut">
              <a:rPr lang="es-ES" smtClean="0"/>
              <a:pPr/>
              <a:t>13/10/2010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A97EBF14-EA6D-4AE4-95F3-ACCC9EF70F27}"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CEE0BF-D674-4C4D-9D5F-3E5AC5A400EF}" type="datetimeFigureOut">
              <a:rPr lang="es-ES" smtClean="0"/>
              <a:pPr/>
              <a:t>13/10/2010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7EBF14-EA6D-4AE4-95F3-ACCC9EF70F27}"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lus/>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l03.dinaserver.com/hosting/feapsmadrid.org/cdt/images/stories/ergonomia.jp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normAutofit fontScale="85000" lnSpcReduction="20000"/>
          </a:bodyPr>
          <a:lstStyle/>
          <a:p>
            <a:pPr lvl="0" algn="ctr">
              <a:buNone/>
            </a:pP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CEB-6/13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“LIC. JESÚS REYES HEROLES”</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PROFESOR: ALEJANDRO LOPEZ REYES</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MATERIA: CAPACITACION EN INFORMATICA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endPar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endParaRPr>
          </a:p>
          <a:p>
            <a:pPr lvl="0" algn="ctr">
              <a:buNone/>
            </a:pP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EQUIPO 6: </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MATILDE E. MENDOZA CORTES</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VERONICA BELEN HDZ CASTAÑEDA</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JESUS ANTONIO MENDEZ FUENTES</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ARIADNA BERENICE JUAREZ HDZ</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DIANA PEREZ GOMEZ</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VIRIADIANA SERRANO CASTRO</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DANIEL SENCHEZ RAMOS</a:t>
            </a:r>
          </a:p>
          <a:p>
            <a:r>
              <a:rPr lang="es-ES" b="1" dirty="0" smtClean="0">
                <a:ln w="12700">
                  <a:solidFill>
                    <a:srgbClr val="CC0066"/>
                  </a:solidFill>
                  <a:prstDash val="solid"/>
                </a:ln>
                <a:solidFill>
                  <a:schemeClr val="bg2">
                    <a:tint val="85000"/>
                    <a:satMod val="155000"/>
                  </a:schemeClr>
                </a:solidFill>
                <a:effectLst>
                  <a:outerShdw blurRad="41275" dist="20320" dir="1800000" algn="tl" rotWithShape="0">
                    <a:srgbClr val="000000">
                      <a:alpha val="40000"/>
                    </a:srgbClr>
                  </a:outerShdw>
                </a:effectLst>
              </a:rPr>
              <a:t>EDUARDO ARELLANO GOMEZ</a:t>
            </a:r>
            <a:endParaRPr lang="es-ES" dirty="0" smtClean="0">
              <a:ln w="12700">
                <a:solidFill>
                  <a:srgbClr val="CC0066"/>
                </a:solidFill>
                <a:prstDash val="solid"/>
              </a:ln>
            </a:endParaRPr>
          </a:p>
          <a:p>
            <a:pPr algn="ctr">
              <a:buNone/>
            </a:pP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t>GRUPO: 302</a:t>
            </a:r>
            <a:br>
              <a:rPr lang="es-ES" b="1" dirty="0" smtClean="0">
                <a:ln w="900" cmpd="sng">
                  <a:solidFill>
                    <a:schemeClr val="accent1">
                      <a:satMod val="190000"/>
                      <a:alpha val="55000"/>
                    </a:schemeClr>
                  </a:solidFill>
                  <a:prstDash val="solid"/>
                </a:ln>
                <a:solidFill>
                  <a:schemeClr val="accent1">
                    <a:satMod val="200000"/>
                    <a:tint val="3000"/>
                  </a:schemeClr>
                </a:solidFill>
                <a:effectLst>
                  <a:outerShdw blurRad="75057" dist="38100" dir="5400000" sy="-20000" rotWithShape="0">
                    <a:prstClr val="black">
                      <a:alpha val="25000"/>
                    </a:prstClr>
                  </a:outerShdw>
                </a:effectLst>
              </a:rPr>
            </a:br>
            <a:endParaRPr lang="es-ES" dirty="0"/>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buNone/>
            </a:pPr>
            <a:endParaRPr lang="es-MX" sz="9600" b="1" cap="all" dirty="0" smtClean="0">
              <a:ln>
                <a:solidFill>
                  <a:srgbClr val="CC0066"/>
                </a:solidFill>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buNone/>
            </a:pPr>
            <a:r>
              <a:rPr lang="es-MX" sz="9600" b="1" cap="all" dirty="0" smtClean="0">
                <a:ln>
                  <a:solidFill>
                    <a:srgbClr val="CC0066"/>
                  </a:solidFill>
                </a:ln>
                <a:effectLst>
                  <a:outerShdw blurRad="19685" dist="12700" dir="5400000" algn="tl" rotWithShape="0">
                    <a:schemeClr val="accent1">
                      <a:satMod val="130000"/>
                      <a:alpha val="60000"/>
                    </a:schemeClr>
                  </a:outerShdw>
                  <a:reflection blurRad="10000" stA="55000" endPos="48000" dist="500" dir="5400000" sy="-100000" algn="bl" rotWithShape="0"/>
                </a:effectLst>
              </a:rPr>
              <a:t>SILLA</a:t>
            </a:r>
            <a:endParaRPr lang="es-ES" sz="9600" b="1" cap="all" dirty="0">
              <a:ln>
                <a:solidFill>
                  <a:srgbClr val="CC0066"/>
                </a:solidFill>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normAutofit fontScale="77500" lnSpcReduction="20000"/>
          </a:bodyPr>
          <a:lstStyle/>
          <a:p>
            <a:pPr algn="ctr">
              <a:buNone/>
            </a:pPr>
            <a:endParaRPr lang="es-ES" dirty="0" smtClean="0">
              <a:solidFill>
                <a:schemeClr val="tx2"/>
              </a:solidFill>
              <a:latin typeface="Algerian" pitchFamily="82" charset="0"/>
            </a:endParaRPr>
          </a:p>
          <a:p>
            <a:pPr algn="just">
              <a:buFont typeface="Wingdings" pitchFamily="2" charset="2"/>
              <a:buChar char="§"/>
            </a:pPr>
            <a:r>
              <a:rPr lang="es-ES" dirty="0" smtClean="0"/>
              <a:t>Estable. Frente a las cuatro patas convencionales, son mejores las sillas con cinco apoyos y de ruedas antideslizantes, que eviten desplazamientos involuntarios. Éstas permiten mayor libertad de movimiento, evitando, a la vez, algunas posturas forzadas. </a:t>
            </a:r>
            <a:br>
              <a:rPr lang="es-ES" dirty="0" smtClean="0"/>
            </a:br>
            <a:r>
              <a:rPr lang="es-ES" dirty="0" smtClean="0"/>
              <a:t>Graduable en cuanto a altura. Los pies han de apoyarse en el suelo. </a:t>
            </a:r>
          </a:p>
          <a:p>
            <a:pPr algn="just">
              <a:buFont typeface="Wingdings" pitchFamily="2" charset="2"/>
              <a:buChar char="§"/>
            </a:pPr>
            <a:r>
              <a:rPr lang="es-ES" dirty="0" smtClean="0"/>
              <a:t>En caso de personas bajas o niños es aconsejable utilizar un </a:t>
            </a:r>
            <a:r>
              <a:rPr lang="es-ES" dirty="0" err="1" smtClean="0"/>
              <a:t>reposapies</a:t>
            </a:r>
            <a:r>
              <a:rPr lang="es-ES" dirty="0" smtClean="0"/>
              <a:t> que, además, evita la comprensión de la circulación en los muslos. </a:t>
            </a:r>
          </a:p>
          <a:p>
            <a:pPr algn="just">
              <a:buFont typeface="Wingdings" pitchFamily="2" charset="2"/>
              <a:buChar char="§"/>
            </a:pPr>
            <a:r>
              <a:rPr lang="es-ES" dirty="0" smtClean="0"/>
              <a:t>Respaldo regulable en altura, profundidad e inclinación. Con la forma de una S suave, cóncavo a nivel torácico y convexo a nivel lumbar, para que se adapte a la estructura de la espalda. </a:t>
            </a:r>
          </a:p>
          <a:p>
            <a:pPr algn="just">
              <a:buFont typeface="Wingdings" pitchFamily="2" charset="2"/>
              <a:buChar char="§"/>
            </a:pPr>
            <a:r>
              <a:rPr lang="es-ES" dirty="0" smtClean="0"/>
              <a:t>Los reposabrazos no son imprescindibles. De tenerlos, su altura no debe obstaculizar la movilidad. </a:t>
            </a:r>
          </a:p>
          <a:p>
            <a:pPr algn="just">
              <a:buFont typeface="Wingdings" pitchFamily="2" charset="2"/>
              <a:buChar char="§"/>
            </a:pPr>
            <a:r>
              <a:rPr lang="es-ES" dirty="0" smtClean="0"/>
              <a:t>La base del asiento ha de ser flexible pero firme. Con una distancia suficiente entre el borde del asiento y la cara posterior de la rodilla, para facilitar la circulación sanguínea. </a:t>
            </a:r>
          </a:p>
          <a:p>
            <a:pPr algn="just">
              <a:buFont typeface="Wingdings" pitchFamily="2" charset="2"/>
              <a:buChar char="§"/>
            </a:pPr>
            <a:r>
              <a:rPr lang="es-ES" dirty="0" smtClean="0"/>
              <a:t>Los controles de ajuste deben ser accesibles desde la posición habitual de trabajo, sin que requieran demasiado esfuerzo para accionarlos. </a:t>
            </a:r>
          </a:p>
          <a:p>
            <a:pPr algn="just">
              <a:buFont typeface="Wingdings" pitchFamily="2" charset="2"/>
              <a:buChar char="§"/>
            </a:pPr>
            <a:r>
              <a:rPr lang="es-ES" dirty="0" smtClean="0"/>
              <a:t>Es preferible una tapicería rugosa, que contribuya a mantener la postura escogida. Mejor si es transpirable. </a:t>
            </a:r>
          </a:p>
          <a:p>
            <a:pPr algn="just">
              <a:buFont typeface="Wingdings" pitchFamily="2" charset="2"/>
              <a:buChar char="§"/>
            </a:pPr>
            <a:r>
              <a:rPr lang="es-ES" dirty="0" smtClean="0"/>
              <a:t>Es mejor hacer pausas cortas y frecuentes que pocas y prolongadas. En cualquier caso, no conviene pasar más de una hora sin moverse. Ciertos ejercicios que mejoran la circulación se pueden hacer mientras se trabaja. Con los pies juntos, levantar primero los talones y luego las puntas, o mover en círculos los hombros delante y atrás, son algunos de ellos. </a:t>
            </a:r>
          </a:p>
          <a:p>
            <a:pPr algn="just">
              <a:buFont typeface="Wingdings" pitchFamily="2" charset="2"/>
              <a:buChar char="§"/>
            </a:pPr>
            <a:endParaRPr lang="es-ES"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555776" y="1484784"/>
            <a:ext cx="4064000" cy="4064000"/>
          </a:xfrm>
        </p:spPr>
      </p:pic>
    </p:spTree>
    <p:extLst>
      <p:ext uri="{BB962C8B-B14F-4D97-AF65-F5344CB8AC3E}">
        <p14:creationId xmlns:p14="http://schemas.microsoft.com/office/powerpoint/2010/main" xmlns="" val="3971276972"/>
      </p:ext>
    </p:extLst>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es-MX" sz="11500" b="1" dirty="0" smtClean="0">
                <a:ln w="11430">
                  <a:solidFill>
                    <a:srgbClr val="CC0066"/>
                  </a:solidFill>
                </a:ln>
                <a:effectLst>
                  <a:outerShdw blurRad="50800" dist="39000" dir="5460000" algn="tl">
                    <a:srgbClr val="000000">
                      <a:alpha val="38000"/>
                    </a:srgbClr>
                  </a:outerShdw>
                </a:effectLst>
              </a:rPr>
              <a:t>TACLADO </a:t>
            </a:r>
          </a:p>
          <a:p>
            <a:pPr algn="ctr">
              <a:buNone/>
            </a:pPr>
            <a:r>
              <a:rPr lang="es-MX" sz="11500" b="1" dirty="0" smtClean="0">
                <a:ln w="11430">
                  <a:solidFill>
                    <a:srgbClr val="CC0066"/>
                  </a:solidFill>
                </a:ln>
                <a:effectLst>
                  <a:outerShdw blurRad="50800" dist="39000" dir="5460000" algn="tl">
                    <a:srgbClr val="000000">
                      <a:alpha val="38000"/>
                    </a:srgbClr>
                  </a:outerShdw>
                </a:effectLst>
              </a:rPr>
              <a:t>Y  </a:t>
            </a:r>
          </a:p>
          <a:p>
            <a:pPr algn="ctr">
              <a:buNone/>
            </a:pPr>
            <a:r>
              <a:rPr lang="es-MX" sz="11500" b="1" dirty="0" smtClean="0">
                <a:ln w="11430">
                  <a:solidFill>
                    <a:srgbClr val="CC0066"/>
                  </a:solidFill>
                </a:ln>
                <a:effectLst>
                  <a:outerShdw blurRad="50800" dist="39000" dir="5460000" algn="tl">
                    <a:srgbClr val="000000">
                      <a:alpha val="38000"/>
                    </a:srgbClr>
                  </a:outerShdw>
                </a:effectLst>
              </a:rPr>
              <a:t>RATON</a:t>
            </a:r>
            <a:endParaRPr lang="es-ES" sz="11500" b="1" dirty="0">
              <a:ln w="11430">
                <a:solidFill>
                  <a:srgbClr val="CC0066"/>
                </a:solidFill>
              </a:ln>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normAutofit fontScale="92500" lnSpcReduction="20000"/>
          </a:bodyPr>
          <a:lstStyle/>
          <a:p>
            <a:r>
              <a:rPr lang="es-ES" dirty="0" smtClean="0"/>
              <a:t>Que sea mate y de colores claros. Para evitar reflejos. </a:t>
            </a:r>
            <a:br>
              <a:rPr lang="es-ES" dirty="0" smtClean="0"/>
            </a:br>
            <a:r>
              <a:rPr lang="es-ES" dirty="0" smtClean="0"/>
              <a:t>Independiente de la pantalla del ordenador. Es decir, móvil, que permita adoptar una postura cómoda que no provoque cansancio. </a:t>
            </a:r>
            <a:br>
              <a:rPr lang="es-ES" dirty="0" smtClean="0"/>
            </a:br>
            <a:r>
              <a:rPr lang="es-ES" dirty="0" smtClean="0"/>
              <a:t>Regulable en cuanto a inclinación. En un intervalo de 10 a 15 grados, con el fin de evitar movimientos forzados de las articulaciones, que pueden derivar en lesiones. Se recomienda que la línea media del teclado (tercera fila), no se levante más de tres centímetros. de la superficie de trabajo. </a:t>
            </a:r>
            <a:br>
              <a:rPr lang="es-ES" dirty="0" smtClean="0"/>
            </a:br>
            <a:r>
              <a:rPr lang="es-ES" dirty="0" smtClean="0"/>
              <a:t>Estable durante su uso. Que no se deslice sobre la superficie en la que reposa. </a:t>
            </a:r>
            <a:br>
              <a:rPr lang="es-ES" dirty="0" smtClean="0"/>
            </a:br>
            <a:r>
              <a:rPr lang="es-ES" dirty="0" smtClean="0"/>
              <a:t>Los símbolos de las teclas deben resaltar y ser legibles desde la posición normal de trabajo. Y es preferible que estos caracteres sean oscuros sobre fondo claro. </a:t>
            </a:r>
            <a:br>
              <a:rPr lang="es-ES" dirty="0" smtClean="0"/>
            </a:br>
            <a:r>
              <a:rPr lang="es-ES" dirty="0" smtClean="0"/>
              <a:t>Teclas cóncavas. Es mejor este tipo de superficie, ya que facilita su utilización. </a:t>
            </a:r>
            <a:br>
              <a:rPr lang="es-ES" dirty="0" smtClean="0"/>
            </a:br>
            <a:r>
              <a:rPr lang="es-ES" dirty="0" smtClean="0"/>
              <a:t>Separación suficiente entre las distintas partes del teclado. </a:t>
            </a:r>
            <a:br>
              <a:rPr lang="es-ES" dirty="0" smtClean="0"/>
            </a:br>
            <a:r>
              <a:rPr lang="es-ES" dirty="0" smtClean="0"/>
              <a:t>Suave en su manipulación. Que no requiera ejercer una presión grande sobre las teclas que se pulsan. </a:t>
            </a:r>
            <a:br>
              <a:rPr lang="es-ES" dirty="0" smtClean="0"/>
            </a:br>
            <a:r>
              <a:rPr lang="es-ES" dirty="0" smtClean="0"/>
              <a:t>Que no provoque ningún ruido. Sin embargo, al accionarse debe dar una señal táctil, acústica o visual. </a:t>
            </a:r>
          </a:p>
          <a:p>
            <a:r>
              <a:rPr lang="es-ES" b="1" dirty="0" smtClean="0"/>
              <a:t>Ubicación: </a:t>
            </a:r>
            <a:endParaRPr lang="es-ES" dirty="0" smtClean="0"/>
          </a:p>
          <a:p>
            <a:endParaRPr lang="es-ES" dirty="0"/>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835696" y="2420888"/>
            <a:ext cx="5688632" cy="2088232"/>
          </a:xfrm>
        </p:spPr>
      </p:pic>
    </p:spTree>
    <p:extLst>
      <p:ext uri="{BB962C8B-B14F-4D97-AF65-F5344CB8AC3E}">
        <p14:creationId xmlns:p14="http://schemas.microsoft.com/office/powerpoint/2010/main" xmlns="" val="1899098242"/>
      </p:ext>
    </p:extLst>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6858000"/>
          </a:xfrm>
          <a:blipFill>
            <a:blip r:embed="rId2"/>
            <a:tile tx="0" ty="0" sx="100000" sy="100000" flip="none" algn="tl"/>
          </a:blipFill>
        </p:spPr>
        <p:txBody>
          <a:bodyPr/>
          <a:lstStyle/>
          <a:p>
            <a:pPr algn="ctr"/>
            <a: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t>TRABAJO:</a:t>
            </a:r>
            <a:b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br>
            <a: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t>“ NORMAS O REGLAS ERGONOMICAS EN LA INFORMATICA”</a:t>
            </a:r>
            <a:b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br>
            <a: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t/>
            </a:r>
            <a:b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br>
            <a: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t/>
            </a:r>
            <a:br>
              <a:rPr lang="es-ES" dirty="0" smtClean="0">
                <a:ln w="900" cmpd="sng">
                  <a:solidFill>
                    <a:schemeClr val="accent1">
                      <a:satMod val="190000"/>
                      <a:alpha val="55000"/>
                    </a:schemeClr>
                  </a:solidFill>
                  <a:prstDash val="solid"/>
                </a:ln>
                <a:solidFill>
                  <a:schemeClr val="bg1"/>
                </a:solidFill>
                <a:effectLst>
                  <a:outerShdw blurRad="75057" dist="38100" dir="5400000" sy="-20000" rotWithShape="0">
                    <a:prstClr val="black">
                      <a:alpha val="25000"/>
                    </a:prstClr>
                  </a:outerShdw>
                </a:effectLst>
              </a:rPr>
            </a:br>
            <a:endParaRPr lang="es-ES" dirty="0">
              <a:solidFill>
                <a:schemeClr val="bg1"/>
              </a:solidFill>
            </a:endParaRP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lstStyle/>
          <a:p>
            <a:endParaRPr lang="es-ES" dirty="0" smtClean="0"/>
          </a:p>
          <a:p>
            <a:pPr>
              <a:buFont typeface="Wingdings" pitchFamily="2" charset="2"/>
              <a:buChar char="v"/>
            </a:pPr>
            <a:r>
              <a:rPr lang="es-ES" dirty="0" smtClean="0"/>
              <a:t>La Ergonomía es estudio de las condiciones de adaptación recíproca del hombre y su trabajo, o del hombre y una máquina o vehículo. Esto quiere decir que un aparato se amolde a alguna parte de nuestro cuerpo. adelante. </a:t>
            </a:r>
            <a:endParaRPr lang="es-ES" dirty="0"/>
          </a:p>
        </p:txBody>
      </p:sp>
      <p:pic>
        <p:nvPicPr>
          <p:cNvPr id="5122" name="Picture 2" descr="http://blog.pucp.edu.pe/media/229/20091013-computadora-chica-1.jpg"/>
          <p:cNvPicPr>
            <a:picLocks noChangeAspect="1" noChangeArrowheads="1"/>
          </p:cNvPicPr>
          <p:nvPr/>
        </p:nvPicPr>
        <p:blipFill>
          <a:blip r:embed="rId3"/>
          <a:srcRect/>
          <a:stretch>
            <a:fillRect/>
          </a:stretch>
        </p:blipFill>
        <p:spPr bwMode="auto">
          <a:xfrm>
            <a:off x="1785918" y="3571876"/>
            <a:ext cx="5643602" cy="2928958"/>
          </a:xfrm>
          <a:prstGeom prst="rect">
            <a:avLst/>
          </a:prstGeom>
          <a:noFill/>
        </p:spPr>
      </p:pic>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lstStyle/>
          <a:p>
            <a:r>
              <a:rPr lang="es-ES" dirty="0" smtClean="0"/>
              <a:t>Los consejos más comunes son: </a:t>
            </a:r>
          </a:p>
          <a:p>
            <a:endParaRPr lang="es-ES" dirty="0" smtClean="0"/>
          </a:p>
          <a:p>
            <a:pPr>
              <a:buNone/>
            </a:pPr>
            <a:r>
              <a:rPr lang="es-ES" dirty="0" smtClean="0">
                <a:solidFill>
                  <a:schemeClr val="bg1"/>
                </a:solidFill>
              </a:rPr>
              <a:t>A</a:t>
            </a:r>
            <a:r>
              <a:rPr lang="es-ES" b="1" dirty="0" smtClean="0">
                <a:solidFill>
                  <a:schemeClr val="bg1"/>
                </a:solidFill>
                <a:latin typeface="Algerian" pitchFamily="82" charset="0"/>
              </a:rPr>
              <a:t>)</a:t>
            </a:r>
            <a:r>
              <a:rPr lang="es-ES" b="1" dirty="0" smtClean="0">
                <a:solidFill>
                  <a:srgbClr val="CC0066"/>
                </a:solidFill>
                <a:latin typeface="Algerian" pitchFamily="82" charset="0"/>
              </a:rPr>
              <a:t> EL MONITOR Y EL TECLADO DEBEN QUEDAR DIRECTAMENTE FRENTE A USTED. </a:t>
            </a:r>
            <a:endParaRPr lang="es-ES" b="1" dirty="0">
              <a:solidFill>
                <a:srgbClr val="CC0066"/>
              </a:solidFill>
              <a:latin typeface="Algerian" pitchFamily="82" charset="0"/>
            </a:endParaRPr>
          </a:p>
        </p:txBody>
      </p:sp>
      <p:pic>
        <p:nvPicPr>
          <p:cNvPr id="4098" name="Picture 2" descr="http://fadep.org/blog/wp-content/uploads/2009/08/mayor_computadora.jpg"/>
          <p:cNvPicPr>
            <a:picLocks noChangeAspect="1" noChangeArrowheads="1"/>
          </p:cNvPicPr>
          <p:nvPr/>
        </p:nvPicPr>
        <p:blipFill>
          <a:blip r:embed="rId3"/>
          <a:srcRect/>
          <a:stretch>
            <a:fillRect/>
          </a:stretch>
        </p:blipFill>
        <p:spPr bwMode="auto">
          <a:xfrm>
            <a:off x="2071670" y="2928934"/>
            <a:ext cx="4643470" cy="3071834"/>
          </a:xfrm>
          <a:prstGeom prst="rect">
            <a:avLst/>
          </a:prstGeom>
          <a:noFill/>
        </p:spPr>
      </p:pic>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lstStyle/>
          <a:p>
            <a:endParaRPr lang="es-ES" dirty="0" smtClean="0"/>
          </a:p>
          <a:p>
            <a:r>
              <a:rPr lang="es-ES" dirty="0" smtClean="0"/>
              <a:t>b) </a:t>
            </a:r>
            <a:r>
              <a:rPr lang="es-ES" b="1" dirty="0" smtClean="0">
                <a:latin typeface="Algerian" pitchFamily="82" charset="0"/>
              </a:rPr>
              <a:t>EL MONITOR DEBE ESTAR A UNA DISTANCIA DE SUS OJOS DE ENTRE 51 A 61 CENTÍMETROS. </a:t>
            </a:r>
            <a:endParaRPr lang="es-ES" b="1" dirty="0">
              <a:latin typeface="Algerian" pitchFamily="82" charset="0"/>
            </a:endParaRPr>
          </a:p>
        </p:txBody>
      </p:sp>
      <p:pic>
        <p:nvPicPr>
          <p:cNvPr id="5" name="4 Imagen" descr="Ver imagen en tamaño completo">
            <a:hlinkClick r:id="rId3"/>
          </p:cNvPr>
          <p:cNvPicPr/>
          <p:nvPr/>
        </p:nvPicPr>
        <p:blipFill>
          <a:blip r:embed="rId4"/>
          <a:srcRect/>
          <a:stretch>
            <a:fillRect/>
          </a:stretch>
        </p:blipFill>
        <p:spPr bwMode="auto">
          <a:xfrm>
            <a:off x="1857356" y="1685925"/>
            <a:ext cx="5943600" cy="4457719"/>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lstStyle/>
          <a:p>
            <a:endParaRPr lang="es-ES" dirty="0" smtClean="0"/>
          </a:p>
          <a:p>
            <a:r>
              <a:rPr lang="es-ES" dirty="0" smtClean="0"/>
              <a:t>c)</a:t>
            </a:r>
            <a:r>
              <a:rPr lang="es-ES" b="1" dirty="0" smtClean="0">
                <a:solidFill>
                  <a:schemeClr val="accent1">
                    <a:lumMod val="50000"/>
                  </a:schemeClr>
                </a:solidFill>
              </a:rPr>
              <a:t> </a:t>
            </a:r>
            <a:r>
              <a:rPr lang="es-ES" b="1" dirty="0" smtClean="0">
                <a:solidFill>
                  <a:schemeClr val="accent1">
                    <a:lumMod val="50000"/>
                  </a:schemeClr>
                </a:solidFill>
                <a:latin typeface="Algerian" pitchFamily="82" charset="0"/>
              </a:rPr>
              <a:t>LA PANTALLA DEBE QUEDAR AL NIVEL DE SUS OJOS O A UN NIVEL LIGERAMENTE INFERIOR. </a:t>
            </a:r>
            <a:endParaRPr lang="es-ES" b="1" dirty="0">
              <a:solidFill>
                <a:schemeClr val="accent1">
                  <a:lumMod val="50000"/>
                </a:schemeClr>
              </a:solidFill>
              <a:latin typeface="Algerian" pitchFamily="82" charset="0"/>
            </a:endParaRPr>
          </a:p>
        </p:txBody>
      </p:sp>
      <p:pic>
        <p:nvPicPr>
          <p:cNvPr id="5" name="Picture 2" descr="http://t1.gstatic.com/images?q=tbn:ANd9GcSAPH878TskqqjfqetL9H12398C1U56SKxtnGtYje8mAgdjamw&amp;t=1&amp;h=181&amp;w=205&amp;usg=__nWv6Q6F2d3HUa4ub5631kRfmmvw="/>
          <p:cNvPicPr>
            <a:picLocks noChangeAspect="1" noChangeArrowheads="1"/>
          </p:cNvPicPr>
          <p:nvPr/>
        </p:nvPicPr>
        <p:blipFill>
          <a:blip r:embed="rId3" cstate="print"/>
          <a:srcRect/>
          <a:stretch>
            <a:fillRect/>
          </a:stretch>
        </p:blipFill>
        <p:spPr bwMode="auto">
          <a:xfrm>
            <a:off x="1428728" y="1928802"/>
            <a:ext cx="6143668" cy="4214842"/>
          </a:xfrm>
          <a:prstGeom prst="rect">
            <a:avLst/>
          </a:prstGeom>
          <a:noFill/>
        </p:spPr>
      </p:pic>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lstStyle/>
          <a:p>
            <a:endParaRPr lang="es-ES" dirty="0" smtClean="0"/>
          </a:p>
          <a:p>
            <a:r>
              <a:rPr lang="es-ES" dirty="0" smtClean="0"/>
              <a:t>d</a:t>
            </a:r>
            <a:r>
              <a:rPr lang="es-ES" dirty="0" smtClean="0">
                <a:solidFill>
                  <a:schemeClr val="bg1"/>
                </a:solidFill>
              </a:rPr>
              <a:t>) </a:t>
            </a:r>
            <a:r>
              <a:rPr lang="es-ES" b="1" dirty="0" smtClean="0">
                <a:solidFill>
                  <a:srgbClr val="CC0066"/>
                </a:solidFill>
                <a:latin typeface="Algerian" pitchFamily="82" charset="0"/>
              </a:rPr>
              <a:t>SIÉNTESE EN POSICIÓN ERGUIDA CON LOS DOS PIES APOYADOS EN EL PISO.</a:t>
            </a:r>
            <a:endParaRPr lang="es-ES" b="1" dirty="0">
              <a:solidFill>
                <a:srgbClr val="CC0066"/>
              </a:solidFill>
              <a:latin typeface="Algerian" pitchFamily="82" charset="0"/>
            </a:endParaRPr>
          </a:p>
        </p:txBody>
      </p:sp>
      <p:pic>
        <p:nvPicPr>
          <p:cNvPr id="4" name="3 Imagen" descr="http://www.serviciosmarketing.com/content/body/3m/SISTEMAS_ERGONOMIA.jpg"/>
          <p:cNvPicPr/>
          <p:nvPr/>
        </p:nvPicPr>
        <p:blipFill>
          <a:blip r:embed="rId3"/>
          <a:srcRect l="28070" t="12121" r="30263" b="25108"/>
          <a:stretch>
            <a:fillRect/>
          </a:stretch>
        </p:blipFill>
        <p:spPr bwMode="auto">
          <a:xfrm>
            <a:off x="2357422" y="2071678"/>
            <a:ext cx="4071966" cy="4500594"/>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normAutofit/>
          </a:bodyPr>
          <a:lstStyle/>
          <a:p>
            <a:pPr algn="ctr">
              <a:buNone/>
            </a:pPr>
            <a:endParaRPr lang="es-ES" sz="9600" b="1" dirty="0" smtClean="0">
              <a:ln w="31550" cmpd="sng">
                <a:solidFill>
                  <a:srgbClr val="CC0066"/>
                </a:solidFill>
                <a:prstDash val="solid"/>
              </a:ln>
              <a:effectLst>
                <a:outerShdw blurRad="50800" dist="40000" dir="5400000" algn="tl" rotWithShape="0">
                  <a:srgbClr val="000000">
                    <a:shade val="5000"/>
                    <a:satMod val="120000"/>
                    <a:alpha val="33000"/>
                  </a:srgbClr>
                </a:outerShdw>
              </a:effectLst>
            </a:endParaRPr>
          </a:p>
          <a:p>
            <a:pPr algn="ctr">
              <a:buNone/>
            </a:pPr>
            <a:r>
              <a:rPr lang="es-ES" sz="9600" b="1" dirty="0" smtClean="0">
                <a:ln w="31550" cmpd="sng">
                  <a:solidFill>
                    <a:srgbClr val="CC0066"/>
                  </a:solidFill>
                  <a:prstDash val="solid"/>
                </a:ln>
                <a:effectLst>
                  <a:outerShdw blurRad="50800" dist="40000" dir="5400000" algn="tl" rotWithShape="0">
                    <a:srgbClr val="000000">
                      <a:shade val="5000"/>
                      <a:satMod val="120000"/>
                      <a:alpha val="33000"/>
                    </a:srgbClr>
                  </a:outerShdw>
                </a:effectLst>
              </a:rPr>
              <a:t>EL ESCRITORIO.</a:t>
            </a:r>
            <a:endParaRPr lang="es-ES" sz="9600" b="1" dirty="0">
              <a:ln w="31550" cmpd="sng">
                <a:solidFill>
                  <a:srgbClr val="CC0066"/>
                </a:solidFill>
                <a:prstDash val="solid"/>
              </a:ln>
              <a:effectLst>
                <a:outerShdw blurRad="50800" dist="40000" dir="5400000" algn="tl" rotWithShape="0">
                  <a:srgbClr val="000000">
                    <a:shade val="5000"/>
                    <a:satMod val="120000"/>
                    <a:alpha val="33000"/>
                  </a:srgbClr>
                </a:outerShdw>
              </a:effectLst>
            </a:endParaRP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0"/>
            <a:ext cx="9144000" cy="6858000"/>
          </a:xfrm>
          <a:blipFill>
            <a:blip r:embed="rId2"/>
            <a:tile tx="0" ty="0" sx="100000" sy="100000" flip="none" algn="tl"/>
          </a:blipFill>
        </p:spPr>
        <p:txBody>
          <a:bodyPr/>
          <a:lstStyle/>
          <a:p>
            <a:endParaRPr lang="es-ES" dirty="0" smtClean="0"/>
          </a:p>
          <a:p>
            <a:r>
              <a:rPr lang="es-ES" b="1" dirty="0" smtClean="0">
                <a:solidFill>
                  <a:schemeClr val="bg2">
                    <a:lumMod val="25000"/>
                  </a:schemeClr>
                </a:solidFill>
              </a:rPr>
              <a:t>EL ESCRITORIO. </a:t>
            </a:r>
            <a:r>
              <a:rPr lang="es-ES" dirty="0" smtClean="0"/>
              <a:t>Es importante que mantenga los antebrazos en línea horizontal con las muñecas cuando use el mouse o el teclado y que cuente siempre con un espacio para descansar las manos cuando no los esté utilizando. Un escritorio con bastante espacio para ello es tan importante como los otros puntos mencionados. </a:t>
            </a:r>
            <a:br>
              <a:rPr lang="es-ES" dirty="0" smtClean="0"/>
            </a:br>
            <a:endParaRPr lang="es-ES" dirty="0"/>
          </a:p>
        </p:txBody>
      </p:sp>
      <p:pic>
        <p:nvPicPr>
          <p:cNvPr id="4" name="Picture 4" descr="http://2.bp.blogspot.com/_S_sYTRf2hwo/SfnFS1frs6I/AAAAAAAAACw/d25mcWphM_s/s320/postura_incorrecta.jpg"/>
          <p:cNvPicPr>
            <a:picLocks noChangeAspect="1" noChangeArrowheads="1"/>
          </p:cNvPicPr>
          <p:nvPr/>
        </p:nvPicPr>
        <p:blipFill>
          <a:blip r:embed="rId3" cstate="print"/>
          <a:srcRect/>
          <a:stretch>
            <a:fillRect/>
          </a:stretch>
        </p:blipFill>
        <p:spPr bwMode="auto">
          <a:xfrm>
            <a:off x="2071670" y="3286124"/>
            <a:ext cx="4155815" cy="3214710"/>
          </a:xfrm>
          <a:prstGeom prst="rect">
            <a:avLst/>
          </a:prstGeom>
          <a:noFill/>
        </p:spPr>
      </p:pic>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234</Words>
  <Application>Microsoft Office PowerPoint</Application>
  <PresentationFormat>Presentación en pantalla (4:3)</PresentationFormat>
  <Paragraphs>43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Diapositiva 1</vt:lpstr>
      <vt:lpstr>TRABAJO: “ NORMAS O REGLAS ERGONOMICAS EN LA INFORMATICA”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Company>Celular Web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Miguel</dc:creator>
  <cp:lastModifiedBy>juce6</cp:lastModifiedBy>
  <cp:revision>5</cp:revision>
  <dcterms:created xsi:type="dcterms:W3CDTF">2010-08-30T22:26:19Z</dcterms:created>
  <dcterms:modified xsi:type="dcterms:W3CDTF">2010-10-14T04:03:17Z</dcterms:modified>
</cp:coreProperties>
</file>