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0" r:id="rId6"/>
    <p:sldId id="261" r:id="rId7"/>
    <p:sldId id="267" r:id="rId8"/>
    <p:sldId id="268" r:id="rId9"/>
    <p:sldId id="269" r:id="rId10"/>
    <p:sldId id="262" r:id="rId11"/>
    <p:sldId id="263" r:id="rId12"/>
    <p:sldId id="264" r:id="rId13"/>
    <p:sldId id="265" r:id="rId14"/>
    <p:sldId id="266"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8BADE6-4BA6-499E-B8EE-74169D1070BA}" type="datetimeFigureOut">
              <a:rPr lang="it-IT" smtClean="0"/>
              <a:pPr/>
              <a:t>28/06/2010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97719-B458-4583-BC43-DCD63DB44A73}"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FB97719-B458-4583-BC43-DCD63DB44A73}" type="slidenum">
              <a:rPr lang="it-IT" smtClean="0"/>
              <a:pPr/>
              <a:t>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1"/>
      </p:bgRef>
    </p:bg>
    <p:spTree>
      <p:nvGrpSpPr>
        <p:cNvPr id="1" name=""/>
        <p:cNvGrpSpPr/>
        <p:nvPr/>
      </p:nvGrpSpPr>
      <p:grpSpPr>
        <a:xfrm>
          <a:off x="0" y="0"/>
          <a:ext cx="0" cy="0"/>
          <a:chOff x="0" y="0"/>
          <a:chExt cx="0" cy="0"/>
        </a:xfrm>
      </p:grpSpPr>
      <p:sp>
        <p:nvSpPr>
          <p:cNvPr id="8" name="Rettangolo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ttore 1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olo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it-IT" smtClean="0"/>
              <a:t>Fare clic per modificare lo stile del titolo</a:t>
            </a:r>
            <a:endParaRPr kumimoji="0" lang="en-US"/>
          </a:p>
        </p:txBody>
      </p:sp>
      <p:sp>
        <p:nvSpPr>
          <p:cNvPr id="25" name="Sottotitolo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31" name="Segnaposto data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B6055F8-1D02-4417-9241-55C834FD9970}" type="datetimeFigureOut">
              <a:rPr lang="it-IT" smtClean="0"/>
              <a:pPr/>
              <a:t>28/06/2010</a:t>
            </a:fld>
            <a:endParaRPr lang="it-IT"/>
          </a:p>
        </p:txBody>
      </p:sp>
      <p:sp>
        <p:nvSpPr>
          <p:cNvPr id="18" name="Segnaposto piè di pagina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it-IT"/>
          </a:p>
        </p:txBody>
      </p:sp>
      <p:sp>
        <p:nvSpPr>
          <p:cNvPr id="29" name="Segnaposto numero diapositiva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007B441-5312-499D-93C3-6E37886527FA}"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B6055F8-1D02-4417-9241-55C834FD9970}" type="datetimeFigureOut">
              <a:rPr lang="it-IT" smtClean="0"/>
              <a:pPr/>
              <a:t>28/06/2010</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274955"/>
            <a:ext cx="1524000" cy="5851525"/>
          </a:xfrm>
        </p:spPr>
        <p:txBody>
          <a:bodyPr vert="eaVert" ancho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2"/>
            <a:ext cx="60198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4242816" y="6557946"/>
            <a:ext cx="2002464" cy="226902"/>
          </a:xfrm>
        </p:spPr>
        <p:txBody>
          <a:bodyPr/>
          <a:lstStyle>
            <a:extLst/>
          </a:lstStyle>
          <a:p>
            <a:fld id="{4B6055F8-1D02-4417-9241-55C834FD9970}" type="datetimeFigureOut">
              <a:rPr lang="it-IT" smtClean="0"/>
              <a:pPr/>
              <a:t>28/06/2010</a:t>
            </a:fld>
            <a:endParaRPr lang="it-IT"/>
          </a:p>
        </p:txBody>
      </p:sp>
      <p:sp>
        <p:nvSpPr>
          <p:cNvPr id="5" name="Segnaposto piè di pagina 4"/>
          <p:cNvSpPr>
            <a:spLocks noGrp="1"/>
          </p:cNvSpPr>
          <p:nvPr>
            <p:ph type="ftr" sz="quarter" idx="11"/>
          </p:nvPr>
        </p:nvSpPr>
        <p:spPr>
          <a:xfrm>
            <a:off x="457200" y="6556248"/>
            <a:ext cx="3657600" cy="228600"/>
          </a:xfrm>
        </p:spPr>
        <p:txBody>
          <a:bodyPr/>
          <a:lstStyle>
            <a:extLst/>
          </a:lstStyle>
          <a:p>
            <a:endParaRPr lang="it-IT"/>
          </a:p>
        </p:txBody>
      </p:sp>
      <p:sp>
        <p:nvSpPr>
          <p:cNvPr id="6" name="Segnaposto numero diapositiva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B6055F8-1D02-4417-9241-55C834FD9970}" type="datetimeFigureOut">
              <a:rPr lang="it-IT" smtClean="0"/>
              <a:pPr/>
              <a:t>28/06/2010</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B6055F8-1D02-4417-9241-55C834FD9970}" type="datetimeFigureOut">
              <a:rPr lang="it-IT" smtClean="0"/>
              <a:pPr/>
              <a:t>28/06/2010</a:t>
            </a:fld>
            <a:endParaRPr lang="it-IT"/>
          </a:p>
        </p:txBody>
      </p:sp>
      <p:sp>
        <p:nvSpPr>
          <p:cNvPr id="5" name="Segnaposto piè di pagina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it-IT"/>
          </a:p>
        </p:txBody>
      </p:sp>
      <p:sp>
        <p:nvSpPr>
          <p:cNvPr id="6" name="Segnaposto numero diapositiva 5"/>
          <p:cNvSpPr>
            <a:spLocks noGrp="1"/>
          </p:cNvSpPr>
          <p:nvPr>
            <p:ph type="sldNum" sz="quarter" idx="12"/>
          </p:nvPr>
        </p:nvSpPr>
        <p:spPr>
          <a:xfrm>
            <a:off x="6733952" y="6555112"/>
            <a:ext cx="588336" cy="228600"/>
          </a:xfrm>
        </p:spPr>
        <p:txBody>
          <a:bodyPr/>
          <a:lstStyle>
            <a:extLst/>
          </a:lstStyle>
          <a:p>
            <a:fld id="{B007B441-5312-499D-93C3-6E37886527FA}"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B6055F8-1D02-4417-9241-55C834FD9970}" type="datetimeFigureOut">
              <a:rPr lang="it-IT" smtClean="0"/>
              <a:pPr/>
              <a:t>28/06/2010</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nchor="b"/>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B6055F8-1D02-4417-9241-55C834FD9970}" type="datetimeFigureOut">
              <a:rPr lang="it-IT" smtClean="0"/>
              <a:pPr/>
              <a:t>28/06/2010</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4B6055F8-1D02-4417-9241-55C834FD9970}" type="datetimeFigureOut">
              <a:rPr lang="it-IT" smtClean="0"/>
              <a:pPr/>
              <a:t>28/06/2010</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solidFill>
                  <a:schemeClr val="tx2"/>
                </a:solidFill>
              </a:defRPr>
            </a:lvl1pPr>
            <a:extLst/>
          </a:lstStyle>
          <a:p>
            <a:fld id="{4B6055F8-1D02-4417-9241-55C834FD9970}" type="datetimeFigureOut">
              <a:rPr lang="it-IT" smtClean="0"/>
              <a:pPr/>
              <a:t>28/06/2010</a:t>
            </a:fld>
            <a:endParaRPr lang="it-IT"/>
          </a:p>
        </p:txBody>
      </p:sp>
      <p:sp>
        <p:nvSpPr>
          <p:cNvPr id="3" name="Segnaposto piè di pagina 2"/>
          <p:cNvSpPr>
            <a:spLocks noGrp="1"/>
          </p:cNvSpPr>
          <p:nvPr>
            <p:ph type="ftr" sz="quarter" idx="11"/>
          </p:nvPr>
        </p:nvSpPr>
        <p:spPr/>
        <p:txBody>
          <a:bodyPr/>
          <a:lstStyle>
            <a:lvl1pPr>
              <a:defRPr>
                <a:solidFill>
                  <a:schemeClr val="tx2"/>
                </a:solidFill>
              </a:defRPr>
            </a:lvl1pPr>
            <a:extLst/>
          </a:lstStyle>
          <a:p>
            <a:endParaRPr lang="it-IT"/>
          </a:p>
        </p:txBody>
      </p:sp>
      <p:sp>
        <p:nvSpPr>
          <p:cNvPr id="4" name="Segnaposto numero diapositiva 3"/>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B6055F8-1D02-4417-9241-55C834FD9970}" type="datetimeFigureOut">
              <a:rPr lang="it-IT" smtClean="0"/>
              <a:pPr/>
              <a:t>28/06/2010</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2"/>
      </p:bgRef>
    </p:bg>
    <p:spTree>
      <p:nvGrpSpPr>
        <p:cNvPr id="1" name=""/>
        <p:cNvGrpSpPr/>
        <p:nvPr/>
      </p:nvGrpSpPr>
      <p:grpSpPr>
        <a:xfrm>
          <a:off x="0" y="0"/>
          <a:ext cx="0" cy="0"/>
          <a:chOff x="0" y="0"/>
          <a:chExt cx="0" cy="0"/>
        </a:xfrm>
      </p:grpSpPr>
      <p:sp>
        <p:nvSpPr>
          <p:cNvPr id="8" name="Rettangolo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ttangolo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olo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it-IT" smtClean="0"/>
              <a:t>Fare clic per modificare lo stile del titolo</a:t>
            </a:r>
            <a:endParaRPr kumimoji="0" lang="en-US" dirty="0"/>
          </a:p>
        </p:txBody>
      </p:sp>
      <p:sp>
        <p:nvSpPr>
          <p:cNvPr id="4" name="Segnaposto testo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it-IT" smtClean="0"/>
              <a:t>Fare clic per modificare stili del testo dello schema</a:t>
            </a:r>
          </a:p>
        </p:txBody>
      </p:sp>
      <p:sp>
        <p:nvSpPr>
          <p:cNvPr id="5" name="Segnaposto data 4"/>
          <p:cNvSpPr>
            <a:spLocks noGrp="1"/>
          </p:cNvSpPr>
          <p:nvPr>
            <p:ph type="dt" sz="half" idx="10"/>
          </p:nvPr>
        </p:nvSpPr>
        <p:spPr/>
        <p:txBody>
          <a:bodyPr/>
          <a:lstStyle>
            <a:extLst/>
          </a:lstStyle>
          <a:p>
            <a:fld id="{4B6055F8-1D02-4417-9241-55C834FD9970}" type="datetimeFigureOut">
              <a:rPr lang="it-IT" smtClean="0"/>
              <a:pPr/>
              <a:t>28/06/2010</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B007B441-5312-499D-93C3-6E37886527FA}" type="slidenum">
              <a:rPr lang="it-IT" smtClean="0"/>
              <a:pPr/>
              <a:t>‹N›</a:t>
            </a:fld>
            <a:endParaRPr lang="it-IT"/>
          </a:p>
        </p:txBody>
      </p:sp>
      <p:sp>
        <p:nvSpPr>
          <p:cNvPr id="10" name="Segnaposto immagin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it-IT" smtClean="0"/>
              <a:t>Fare clic sull'icona per inserire un'immagine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tangolo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egnaposto titolo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it-IT" smtClean="0"/>
              <a:t>Fare clic per modificare lo stile del titolo</a:t>
            </a:r>
            <a:endParaRPr kumimoji="0" lang="en-US"/>
          </a:p>
        </p:txBody>
      </p:sp>
      <p:sp>
        <p:nvSpPr>
          <p:cNvPr id="31" name="Segnaposto testo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7" name="Segnaposto data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B6055F8-1D02-4417-9241-55C834FD9970}" type="datetimeFigureOut">
              <a:rPr lang="it-IT" smtClean="0"/>
              <a:pPr/>
              <a:t>28/06/2010</a:t>
            </a:fld>
            <a:endParaRPr lang="it-IT"/>
          </a:p>
        </p:txBody>
      </p:sp>
      <p:sp>
        <p:nvSpPr>
          <p:cNvPr id="4" name="Segnaposto piè di pagina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it-IT"/>
          </a:p>
        </p:txBody>
      </p:sp>
      <p:sp>
        <p:nvSpPr>
          <p:cNvPr id="16" name="Segnaposto numero diapositiva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42976" y="928670"/>
            <a:ext cx="7772400" cy="1470025"/>
          </a:xfrm>
        </p:spPr>
        <p:txBody>
          <a:bodyPr/>
          <a:lstStyle/>
          <a:p>
            <a:r>
              <a:rPr lang="it-IT" dirty="0" smtClean="0"/>
              <a:t>    Il Postimpressionismo</a:t>
            </a:r>
            <a:endParaRPr lang="it-IT" dirty="0"/>
          </a:p>
        </p:txBody>
      </p:sp>
      <p:sp>
        <p:nvSpPr>
          <p:cNvPr id="3" name="Sottotitolo 2"/>
          <p:cNvSpPr>
            <a:spLocks noGrp="1"/>
          </p:cNvSpPr>
          <p:nvPr>
            <p:ph type="subTitle" idx="1"/>
          </p:nvPr>
        </p:nvSpPr>
        <p:spPr/>
        <p:txBody>
          <a:bodyPr/>
          <a:lstStyle/>
          <a:p>
            <a:r>
              <a:rPr lang="it-IT" dirty="0" smtClean="0"/>
              <a:t>e</a:t>
            </a:r>
          </a:p>
          <a:p>
            <a:r>
              <a:rPr lang="it-IT" dirty="0" smtClean="0"/>
              <a:t>Paul Cézanne</a:t>
            </a:r>
            <a:endParaRPr lang="it-IT"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Vita </a:t>
            </a:r>
            <a:r>
              <a:rPr lang="it-IT" dirty="0" err="1" smtClean="0"/>
              <a:t>DI</a:t>
            </a:r>
            <a:r>
              <a:rPr lang="it-IT" dirty="0" smtClean="0"/>
              <a:t> PAUL </a:t>
            </a:r>
            <a:r>
              <a:rPr lang="it-IT" dirty="0" err="1" smtClean="0"/>
              <a:t>CéZANNE</a:t>
            </a:r>
            <a:endParaRPr lang="it-IT" dirty="0"/>
          </a:p>
        </p:txBody>
      </p:sp>
      <p:sp>
        <p:nvSpPr>
          <p:cNvPr id="3" name="Segnaposto contenuto 2"/>
          <p:cNvSpPr>
            <a:spLocks noGrp="1"/>
          </p:cNvSpPr>
          <p:nvPr>
            <p:ph idx="1"/>
          </p:nvPr>
        </p:nvSpPr>
        <p:spPr/>
        <p:txBody>
          <a:bodyPr>
            <a:normAutofit lnSpcReduction="10000"/>
          </a:bodyPr>
          <a:lstStyle/>
          <a:p>
            <a:r>
              <a:rPr lang="it-IT" dirty="0" smtClean="0"/>
              <a:t>Paul Cézanne nasce il 19 gennaio 1839 e muore il 22 ottobre 1906. Il suo percorso artistico si intreccia con gli Impressionisti; infatti con loro partecipa alle prime mostre Parigine e apprende i trucchi della pittura “en </a:t>
            </a:r>
            <a:r>
              <a:rPr lang="it-IT" dirty="0" err="1" smtClean="0"/>
              <a:t>plain</a:t>
            </a:r>
            <a:r>
              <a:rPr lang="it-IT" dirty="0" smtClean="0"/>
              <a:t> air” all’aria aperta. Dopo il 1887,Paul si allontana dal gruppo per lavorare in modo autonomo nella sua terra nativa:la Provenza dove produce una lunga serie di dipinti che lo porta a esiti opposti a quelli dell’impressionismo infatti il suo obbiettivo era quello di superare l’aspetto delle cose.</a:t>
            </a:r>
          </a:p>
        </p:txBody>
      </p:sp>
    </p:spTree>
  </p:cSld>
  <p:clrMapOvr>
    <a:masterClrMapping/>
  </p:clrMapOvr>
  <p:transition>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285728"/>
            <a:ext cx="7239000" cy="4846320"/>
          </a:xfrm>
        </p:spPr>
        <p:txBody>
          <a:bodyPr/>
          <a:lstStyle/>
          <a:p>
            <a:r>
              <a:rPr lang="it-IT" dirty="0" smtClean="0"/>
              <a:t>Cézanne diceva che nella pittura ci sono due cose:l’occhio e il cervello e entrambi devono aiutarsi tra loro.</a:t>
            </a:r>
          </a:p>
          <a:p>
            <a:r>
              <a:rPr lang="it-IT" dirty="0" smtClean="0"/>
              <a:t>Nel 1860 fu esonerato dal servizio militare e abbandonò l’università.</a:t>
            </a:r>
          </a:p>
          <a:p>
            <a:r>
              <a:rPr lang="it-IT" dirty="0" smtClean="0"/>
              <a:t>Nel 1874 si trasferisce a Parigi per poter partecipare alla mostra impressionista dove presentò l’opera “La casa dell’impiccato” e “moderna </a:t>
            </a:r>
            <a:r>
              <a:rPr lang="it-IT" dirty="0" err="1" smtClean="0"/>
              <a:t>olympia</a:t>
            </a:r>
            <a:r>
              <a:rPr lang="it-IT" dirty="0" smtClean="0"/>
              <a:t>” senza ottenere come gli altri espositori alcun successo.</a:t>
            </a: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cezanne_casa-impiccato.jpg"/>
          <p:cNvPicPr>
            <a:picLocks noGrp="1" noChangeAspect="1"/>
          </p:cNvPicPr>
          <p:nvPr>
            <p:ph idx="1"/>
          </p:nvPr>
        </p:nvPicPr>
        <p:blipFill>
          <a:blip r:embed="rId2" cstate="print"/>
          <a:stretch>
            <a:fillRect/>
          </a:stretch>
        </p:blipFill>
        <p:spPr>
          <a:xfrm>
            <a:off x="214282" y="785794"/>
            <a:ext cx="7929618" cy="6072206"/>
          </a:xfrm>
          <a:prstGeom prst="rect">
            <a:avLst/>
          </a:prstGeom>
          <a:ln>
            <a:noFill/>
          </a:ln>
          <a:effectLst>
            <a:softEdge rad="112500"/>
          </a:effectLst>
        </p:spPr>
      </p:pic>
      <p:sp>
        <p:nvSpPr>
          <p:cNvPr id="5" name="Rettangolo 4"/>
          <p:cNvSpPr/>
          <p:nvPr/>
        </p:nvSpPr>
        <p:spPr>
          <a:xfrm>
            <a:off x="428596" y="0"/>
            <a:ext cx="6500858"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La casa dell’impiccato</a:t>
            </a:r>
            <a:endParaRPr lang="it-IT" dirty="0"/>
          </a:p>
        </p:txBody>
      </p:sp>
    </p:spTree>
  </p:cSld>
  <p:clrMapOvr>
    <a:masterClrMapping/>
  </p:clrMapOvr>
  <p:transition>
    <p:cover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0034" y="214290"/>
            <a:ext cx="7239000" cy="4846320"/>
          </a:xfrm>
        </p:spPr>
        <p:txBody>
          <a:bodyPr/>
          <a:lstStyle/>
          <a:p>
            <a:r>
              <a:rPr lang="it-IT" dirty="0" smtClean="0"/>
              <a:t>Moderna </a:t>
            </a:r>
            <a:r>
              <a:rPr lang="it-IT" dirty="0" err="1" smtClean="0"/>
              <a:t>Olypia</a:t>
            </a:r>
            <a:endParaRPr lang="it-IT" dirty="0"/>
          </a:p>
        </p:txBody>
      </p:sp>
      <p:pic>
        <p:nvPicPr>
          <p:cNvPr id="4" name="Immagine 3" descr="cezanne10.jpg"/>
          <p:cNvPicPr>
            <a:picLocks noChangeAspect="1"/>
          </p:cNvPicPr>
          <p:nvPr/>
        </p:nvPicPr>
        <p:blipFill>
          <a:blip r:embed="rId2" cstate="print"/>
          <a:stretch>
            <a:fillRect/>
          </a:stretch>
        </p:blipFill>
        <p:spPr>
          <a:xfrm>
            <a:off x="0" y="785796"/>
            <a:ext cx="8143900" cy="607220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mb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a:bodyPr>
          <a:lstStyle/>
          <a:p>
            <a:r>
              <a:rPr lang="it-IT" dirty="0" smtClean="0"/>
              <a:t>Paul Cézanne non partecipò alla </a:t>
            </a:r>
            <a:r>
              <a:rPr lang="it-IT" dirty="0" err="1" smtClean="0"/>
              <a:t>secoda</a:t>
            </a:r>
            <a:r>
              <a:rPr lang="it-IT" dirty="0" smtClean="0"/>
              <a:t> mostra Impressionista tenuta nel 1876.</a:t>
            </a:r>
          </a:p>
          <a:p>
            <a:r>
              <a:rPr lang="it-IT" dirty="0" smtClean="0"/>
              <a:t>Nel 1877 vengono esposti al giudizio dei critici 16 dipinti e osservati con attenzione dai cittadini per favoreggiare il movimento Impressionista.</a:t>
            </a:r>
          </a:p>
          <a:p>
            <a:r>
              <a:rPr lang="it-IT" dirty="0" smtClean="0"/>
              <a:t>Nel 1858 si iscrive a Giurisprudenza,ma si accorge di non avere attitudine per il diritto e di essere interessato all’arte.</a:t>
            </a:r>
          </a:p>
          <a:p>
            <a:r>
              <a:rPr lang="it-IT" dirty="0" smtClean="0"/>
              <a:t>Nel 1861 si trasferisce a Parigi dove frequenta l’</a:t>
            </a:r>
            <a:r>
              <a:rPr lang="it-IT" dirty="0" err="1" smtClean="0"/>
              <a:t>Académie</a:t>
            </a:r>
            <a:r>
              <a:rPr lang="it-IT" dirty="0" smtClean="0"/>
              <a:t> </a:t>
            </a:r>
            <a:r>
              <a:rPr lang="it-IT" dirty="0" err="1" smtClean="0"/>
              <a:t>Suisse</a:t>
            </a:r>
            <a:r>
              <a:rPr lang="it-IT" dirty="0" smtClean="0"/>
              <a:t>,inoltre cerca di iscriversi senza successo all’</a:t>
            </a:r>
            <a:r>
              <a:rPr lang="it-IT" dirty="0" err="1" smtClean="0"/>
              <a:t>école</a:t>
            </a:r>
            <a:r>
              <a:rPr lang="it-IT" dirty="0" smtClean="0"/>
              <a:t> </a:t>
            </a:r>
            <a:r>
              <a:rPr lang="it-IT" dirty="0" err="1" smtClean="0"/>
              <a:t>des</a:t>
            </a:r>
            <a:r>
              <a:rPr lang="it-IT" dirty="0" smtClean="0"/>
              <a:t> </a:t>
            </a:r>
            <a:r>
              <a:rPr lang="it-IT" dirty="0" err="1" smtClean="0"/>
              <a:t>Beaux-art</a:t>
            </a:r>
            <a:r>
              <a:rPr lang="it-IT" dirty="0" smtClean="0"/>
              <a:t>.</a:t>
            </a:r>
          </a:p>
        </p:txBody>
      </p:sp>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smtClean="0"/>
              <a:t>Con molte incertezze sul futuro Paul Cézanne alterna il suo tempo con numerosi artisti tra cui: </a:t>
            </a:r>
          </a:p>
          <a:p>
            <a:r>
              <a:rPr lang="it-IT" dirty="0" smtClean="0"/>
              <a:t>Picasso</a:t>
            </a:r>
          </a:p>
          <a:p>
            <a:r>
              <a:rPr lang="it-IT" dirty="0" smtClean="0"/>
              <a:t>Renoir</a:t>
            </a:r>
          </a:p>
          <a:p>
            <a:r>
              <a:rPr lang="it-IT" dirty="0" smtClean="0"/>
              <a:t>Monet</a:t>
            </a:r>
          </a:p>
          <a:p>
            <a:r>
              <a:rPr lang="it-IT" dirty="0" smtClean="0"/>
              <a:t>Sisley</a:t>
            </a:r>
          </a:p>
          <a:p>
            <a:r>
              <a:rPr lang="it-IT" dirty="0" err="1" smtClean="0"/>
              <a:t>Bazille</a:t>
            </a:r>
            <a:endParaRPr lang="it-IT" dirty="0" smtClean="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Picasso</a:t>
            </a:r>
            <a:br>
              <a:rPr lang="it-IT" dirty="0" smtClean="0"/>
            </a:br>
            <a:endParaRPr lang="it-IT" dirty="0"/>
          </a:p>
        </p:txBody>
      </p:sp>
      <p:pic>
        <p:nvPicPr>
          <p:cNvPr id="6" name="Segnaposto contenuto 5" descr="picasso_autoritratto_1900.jpg"/>
          <p:cNvPicPr>
            <a:picLocks noGrp="1" noChangeAspect="1"/>
          </p:cNvPicPr>
          <p:nvPr>
            <p:ph idx="1"/>
          </p:nvPr>
        </p:nvPicPr>
        <p:blipFill>
          <a:blip r:embed="rId2" cstate="print"/>
          <a:stretch>
            <a:fillRect/>
          </a:stretch>
        </p:blipFill>
        <p:spPr>
          <a:xfrm>
            <a:off x="2195736" y="908720"/>
            <a:ext cx="4366304" cy="57635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renoir</a:t>
            </a:r>
            <a:endParaRPr lang="it-IT" dirty="0" smtClean="0"/>
          </a:p>
        </p:txBody>
      </p:sp>
      <p:pic>
        <p:nvPicPr>
          <p:cNvPr id="4" name="Segnaposto contenuto 3" descr="renoir_durand_328.jpg"/>
          <p:cNvPicPr>
            <a:picLocks noGrp="1" noChangeAspect="1"/>
          </p:cNvPicPr>
          <p:nvPr>
            <p:ph idx="1"/>
          </p:nvPr>
        </p:nvPicPr>
        <p:blipFill>
          <a:blip r:embed="rId2" cstate="print"/>
          <a:stretch>
            <a:fillRect/>
          </a:stretch>
        </p:blipFill>
        <p:spPr>
          <a:xfrm>
            <a:off x="2267744" y="1412776"/>
            <a:ext cx="4457693" cy="5286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Monet</a:t>
            </a:r>
            <a:br>
              <a:rPr lang="it-IT" dirty="0" smtClean="0"/>
            </a:br>
            <a:endParaRPr lang="it-IT" dirty="0"/>
          </a:p>
        </p:txBody>
      </p:sp>
      <p:pic>
        <p:nvPicPr>
          <p:cNvPr id="4" name="Segnaposto contenuto 3" descr="image_1210192354_287.jpg"/>
          <p:cNvPicPr>
            <a:picLocks noGrp="1" noChangeAspect="1"/>
          </p:cNvPicPr>
          <p:nvPr>
            <p:ph idx="1"/>
          </p:nvPr>
        </p:nvPicPr>
        <p:blipFill>
          <a:blip r:embed="rId2" cstate="print"/>
          <a:stretch>
            <a:fillRect/>
          </a:stretch>
        </p:blipFill>
        <p:spPr>
          <a:xfrm>
            <a:off x="2051720" y="908720"/>
            <a:ext cx="4662859" cy="5577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Sisley</a:t>
            </a:r>
            <a:br>
              <a:rPr lang="it-IT" dirty="0" smtClean="0"/>
            </a:br>
            <a:endParaRPr lang="it-IT" dirty="0"/>
          </a:p>
        </p:txBody>
      </p:sp>
      <p:pic>
        <p:nvPicPr>
          <p:cNvPr id="4" name="Segnaposto contenuto 3" descr="Alfred_Sisley_photo.jpg"/>
          <p:cNvPicPr>
            <a:picLocks noGrp="1" noChangeAspect="1"/>
          </p:cNvPicPr>
          <p:nvPr>
            <p:ph idx="1"/>
          </p:nvPr>
        </p:nvPicPr>
        <p:blipFill>
          <a:blip r:embed="rId2" cstate="print"/>
          <a:stretch>
            <a:fillRect/>
          </a:stretch>
        </p:blipFill>
        <p:spPr>
          <a:xfrm>
            <a:off x="2159945" y="1124744"/>
            <a:ext cx="4445712" cy="5112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smtClean="0"/>
              <a:t>Tutto incomincia nel 1886 quando viene allestita l’ultima mostra </a:t>
            </a:r>
            <a:r>
              <a:rPr lang="it-IT" dirty="0" err="1" smtClean="0"/>
              <a:t>Impessionista</a:t>
            </a:r>
            <a:r>
              <a:rPr lang="it-IT" dirty="0" smtClean="0"/>
              <a:t>: il gruppo si era sciolto e gli artisti avevano intrapreso strade personali. In molti casi gli artisti scelsero di non confrontarsi con la realtà,rimanendo così nei propri laboratori ma esasperando la ricerca,talvolta fuggendo dal proprio paese verso luoghi lontani.</a:t>
            </a:r>
          </a:p>
          <a:p>
            <a:endParaRPr lang="it-IT" dirty="0" smtClean="0"/>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Bazille</a:t>
            </a:r>
            <a:r>
              <a:rPr lang="it-IT" dirty="0" smtClean="0"/>
              <a:t/>
            </a:r>
            <a:br>
              <a:rPr lang="it-IT" dirty="0" smtClean="0"/>
            </a:br>
            <a:endParaRPr lang="it-IT" dirty="0"/>
          </a:p>
        </p:txBody>
      </p:sp>
      <p:pic>
        <p:nvPicPr>
          <p:cNvPr id="4" name="Segnaposto contenuto 3" descr="Frédéric_Bazille_004 (1).jpg"/>
          <p:cNvPicPr>
            <a:picLocks noGrp="1" noChangeAspect="1"/>
          </p:cNvPicPr>
          <p:nvPr>
            <p:ph idx="1"/>
          </p:nvPr>
        </p:nvPicPr>
        <p:blipFill>
          <a:blip r:embed="rId2" cstate="print"/>
          <a:stretch>
            <a:fillRect/>
          </a:stretch>
        </p:blipFill>
        <p:spPr>
          <a:xfrm>
            <a:off x="2195736" y="980728"/>
            <a:ext cx="3607107" cy="55352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404664"/>
            <a:ext cx="7239000" cy="6120680"/>
          </a:xfrm>
        </p:spPr>
        <p:txBody>
          <a:bodyPr>
            <a:normAutofit lnSpcReduction="10000"/>
          </a:bodyPr>
          <a:lstStyle/>
          <a:p>
            <a:r>
              <a:rPr lang="it-IT" dirty="0" smtClean="0"/>
              <a:t>Pur non entrando a fare parte del gruppo espone ad alcune mostre degli Impressionisti, tra cui la prima del 1874 nello studio fotografico del fotografo </a:t>
            </a:r>
            <a:r>
              <a:rPr lang="it-IT" dirty="0" err="1" smtClean="0"/>
              <a:t>Nadar</a:t>
            </a:r>
            <a:r>
              <a:rPr lang="it-IT" dirty="0" smtClean="0"/>
              <a:t>.</a:t>
            </a:r>
          </a:p>
          <a:p>
            <a:r>
              <a:rPr lang="it-IT" dirty="0" smtClean="0"/>
              <a:t>Nel 1878 si ritira per dipingere in Provenza.</a:t>
            </a:r>
          </a:p>
          <a:p>
            <a:r>
              <a:rPr lang="it-IT" dirty="0" smtClean="0"/>
              <a:t>I rari contatti con l’ambiente Parigino si riducono all’invio delle sue opere al </a:t>
            </a:r>
            <a:r>
              <a:rPr lang="it-IT" dirty="0" err="1" smtClean="0"/>
              <a:t>salon</a:t>
            </a:r>
            <a:r>
              <a:rPr lang="it-IT" dirty="0" smtClean="0"/>
              <a:t>,un’operazione inutile perché vengono sistematicamente respinte. Sul finire degli anni ’70 Cézanne appare sempre meno legato a Monet e agli Impressionisti. Negli anni ‘80 dipinge le prime opere della serie dedicata all’</a:t>
            </a:r>
            <a:r>
              <a:rPr lang="it-IT" dirty="0" err="1" smtClean="0"/>
              <a:t>estaque</a:t>
            </a:r>
            <a:r>
              <a:rPr lang="it-IT" dirty="0" smtClean="0"/>
              <a:t>,alla montagne </a:t>
            </a:r>
            <a:r>
              <a:rPr lang="it-IT" dirty="0" err="1" smtClean="0"/>
              <a:t>Sainte-Victoire</a:t>
            </a:r>
            <a:r>
              <a:rPr lang="it-IT" dirty="0" smtClean="0"/>
              <a:t> e ai bagnanti. Sul finire del secolo Cézanne si può considerare ormai famoso ed espone in Italia e all’Estero.</a:t>
            </a:r>
            <a:endParaRPr lang="it-IT" dirty="0"/>
          </a:p>
        </p:txBody>
      </p:sp>
    </p:spTree>
  </p:cSld>
  <p:clrMapOvr>
    <a:masterClrMapping/>
  </p:clrMapOvr>
  <p:transition>
    <p:checke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ultimi anni</a:t>
            </a:r>
            <a:endParaRPr lang="it-IT" dirty="0"/>
          </a:p>
        </p:txBody>
      </p:sp>
      <p:sp>
        <p:nvSpPr>
          <p:cNvPr id="3" name="Segnaposto contenuto 2"/>
          <p:cNvSpPr>
            <a:spLocks noGrp="1"/>
          </p:cNvSpPr>
          <p:nvPr>
            <p:ph idx="1"/>
          </p:nvPr>
        </p:nvSpPr>
        <p:spPr/>
        <p:txBody>
          <a:bodyPr/>
          <a:lstStyle/>
          <a:p>
            <a:r>
              <a:rPr lang="it-IT" dirty="0" smtClean="0"/>
              <a:t>Cezanne passò gli ultimi anni in un quasi totale isolamento. Dopo aver partecipato alla terza mostra Impressionista,l’artista cominciò a rinchiudersi in se stesso alla ricerca di nuove sperimentazioni formali. Cézanne visse quindi solitario in Provenza.</a:t>
            </a:r>
          </a:p>
          <a:p>
            <a:r>
              <a:rPr lang="it-IT" dirty="0" smtClean="0"/>
              <a:t>Nell’ottobre 1906,mentre dipingeva “en </a:t>
            </a:r>
            <a:r>
              <a:rPr lang="it-IT" dirty="0" err="1" smtClean="0"/>
              <a:t>plain</a:t>
            </a:r>
            <a:r>
              <a:rPr lang="it-IT" dirty="0" smtClean="0"/>
              <a:t> air”,Cézanne venne sorpreso da un temporale e riportato a casa da un contadino morì pochi giorni dopo causa una violenta polmonite. </a:t>
            </a:r>
            <a:endParaRPr lang="it-IT" dirty="0"/>
          </a:p>
        </p:txBody>
      </p:sp>
    </p:spTree>
  </p:cSld>
  <p:clrMapOvr>
    <a:masterClrMapping/>
  </p:clrMapOvr>
  <p:transition>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11560" y="620688"/>
            <a:ext cx="7239000" cy="4846320"/>
          </a:xfrm>
        </p:spPr>
        <p:txBody>
          <a:bodyPr/>
          <a:lstStyle/>
          <a:p>
            <a:r>
              <a:rPr lang="it-IT" dirty="0" smtClean="0"/>
              <a:t>Nel febbraio 1907,al </a:t>
            </a:r>
            <a:r>
              <a:rPr lang="it-IT" dirty="0" err="1" smtClean="0"/>
              <a:t>Salon</a:t>
            </a:r>
            <a:r>
              <a:rPr lang="it-IT" dirty="0" smtClean="0"/>
              <a:t> d’</a:t>
            </a:r>
            <a:r>
              <a:rPr lang="it-IT" dirty="0" err="1" smtClean="0"/>
              <a:t>Automne</a:t>
            </a:r>
            <a:r>
              <a:rPr lang="it-IT" dirty="0" smtClean="0"/>
              <a:t>,gli fu dedicata una imponente retrospettiva commemorativa,che sconvolse molti artisti come Picasso e </a:t>
            </a:r>
            <a:r>
              <a:rPr lang="it-IT" dirty="0" smtClean="0"/>
              <a:t>Modigliani.</a:t>
            </a:r>
          </a:p>
          <a:p>
            <a:r>
              <a:rPr lang="it-IT" dirty="0" smtClean="0"/>
              <a:t>Cézanne </a:t>
            </a:r>
            <a:r>
              <a:rPr lang="it-IT" dirty="0" smtClean="0"/>
              <a:t>pose le basi del Cubismo e aprì le strade delle avanguardie del ‘900.</a:t>
            </a:r>
            <a:endParaRPr lang="it-IT" dirty="0"/>
          </a:p>
        </p:txBody>
      </p:sp>
    </p:spTree>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smtClean="0"/>
              <a:t>Tra gli artisti ricordiamo:</a:t>
            </a:r>
          </a:p>
          <a:p>
            <a:r>
              <a:rPr lang="it-IT" dirty="0" smtClean="0"/>
              <a:t>Vincent Van </a:t>
            </a:r>
            <a:r>
              <a:rPr lang="it-IT" dirty="0" err="1" smtClean="0"/>
              <a:t>Gog</a:t>
            </a:r>
            <a:endParaRPr lang="it-IT" dirty="0" smtClean="0"/>
          </a:p>
          <a:p>
            <a:r>
              <a:rPr lang="it-IT" dirty="0" smtClean="0"/>
              <a:t>Paul Gauguin</a:t>
            </a:r>
          </a:p>
          <a:p>
            <a:r>
              <a:rPr lang="it-IT" dirty="0" smtClean="0"/>
              <a:t>Paul Cézanne</a:t>
            </a:r>
          </a:p>
        </p:txBody>
      </p:sp>
    </p:spTree>
  </p:cSld>
  <p:clrMapOvr>
    <a:masterClrMapping/>
  </p:clrMapOvr>
  <p:transition>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6451-3.jpg"/>
          <p:cNvPicPr>
            <a:picLocks noGrp="1" noChangeAspect="1"/>
          </p:cNvPicPr>
          <p:nvPr>
            <p:ph idx="1"/>
          </p:nvPr>
        </p:nvPicPr>
        <p:blipFill>
          <a:blip r:embed="rId2" cstate="print"/>
          <a:stretch>
            <a:fillRect/>
          </a:stretch>
        </p:blipFill>
        <p:spPr>
          <a:xfrm>
            <a:off x="214282" y="1285860"/>
            <a:ext cx="3286149" cy="4014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magine 4" descr="van-gogh-autoritratto-1889-orsay-1.jpg"/>
          <p:cNvPicPr>
            <a:picLocks noChangeAspect="1"/>
          </p:cNvPicPr>
          <p:nvPr/>
        </p:nvPicPr>
        <p:blipFill>
          <a:blip r:embed="rId3" cstate="print"/>
          <a:stretch>
            <a:fillRect/>
          </a:stretch>
        </p:blipFill>
        <p:spPr>
          <a:xfrm>
            <a:off x="3929058" y="1285860"/>
            <a:ext cx="3109433" cy="4000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asellaDiTesto 5"/>
          <p:cNvSpPr txBox="1"/>
          <p:nvPr/>
        </p:nvSpPr>
        <p:spPr>
          <a:xfrm>
            <a:off x="285720" y="357166"/>
            <a:ext cx="7358114" cy="400110"/>
          </a:xfrm>
          <a:prstGeom prst="rect">
            <a:avLst/>
          </a:prstGeom>
          <a:noFill/>
        </p:spPr>
        <p:txBody>
          <a:bodyPr wrap="square" rtlCol="0">
            <a:spAutoFit/>
          </a:bodyPr>
          <a:lstStyle/>
          <a:p>
            <a:r>
              <a:rPr lang="it-IT" sz="2000" dirty="0" smtClean="0"/>
              <a:t>Vincent Van </a:t>
            </a:r>
            <a:r>
              <a:rPr lang="it-IT" sz="2000" dirty="0" err="1" smtClean="0"/>
              <a:t>Gog</a:t>
            </a:r>
            <a:endParaRPr lang="it-IT" sz="2000" dirty="0" smtClean="0"/>
          </a:p>
        </p:txBody>
      </p:sp>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7158" y="428604"/>
            <a:ext cx="7239000" cy="4846320"/>
          </a:xfrm>
        </p:spPr>
        <p:txBody>
          <a:bodyPr/>
          <a:lstStyle/>
          <a:p>
            <a:r>
              <a:rPr lang="it-IT" dirty="0" smtClean="0"/>
              <a:t>Paul Gauguin</a:t>
            </a:r>
          </a:p>
          <a:p>
            <a:pPr>
              <a:buNone/>
            </a:pPr>
            <a:endParaRPr lang="it-IT" dirty="0" smtClean="0"/>
          </a:p>
        </p:txBody>
      </p:sp>
      <p:pic>
        <p:nvPicPr>
          <p:cNvPr id="5" name="Immagine 4" descr="gauguin1.jpg"/>
          <p:cNvPicPr>
            <a:picLocks noChangeAspect="1"/>
          </p:cNvPicPr>
          <p:nvPr/>
        </p:nvPicPr>
        <p:blipFill>
          <a:blip r:embed="rId2" cstate="print"/>
          <a:stretch>
            <a:fillRect/>
          </a:stretch>
        </p:blipFill>
        <p:spPr>
          <a:xfrm>
            <a:off x="1785918" y="1000108"/>
            <a:ext cx="4643470" cy="5631668"/>
          </a:xfrm>
          <a:prstGeom prst="roundRect">
            <a:avLst>
              <a:gd name="adj" fmla="val 7079"/>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214290"/>
            <a:ext cx="7239000" cy="4846320"/>
          </a:xfrm>
        </p:spPr>
        <p:txBody>
          <a:bodyPr/>
          <a:lstStyle/>
          <a:p>
            <a:r>
              <a:rPr lang="it-IT" dirty="0" smtClean="0"/>
              <a:t>Paul Cézanne</a:t>
            </a:r>
            <a:endParaRPr lang="it-IT" dirty="0"/>
          </a:p>
        </p:txBody>
      </p:sp>
      <p:pic>
        <p:nvPicPr>
          <p:cNvPr id="4" name="Immagine 3" descr="autoritratto.jpg"/>
          <p:cNvPicPr>
            <a:picLocks noChangeAspect="1"/>
          </p:cNvPicPr>
          <p:nvPr/>
        </p:nvPicPr>
        <p:blipFill>
          <a:blip r:embed="rId3" cstate="print"/>
          <a:stretch>
            <a:fillRect/>
          </a:stretch>
        </p:blipFill>
        <p:spPr>
          <a:xfrm>
            <a:off x="4214810" y="857232"/>
            <a:ext cx="3724275" cy="4762500"/>
          </a:xfrm>
          <a:prstGeom prst="rect">
            <a:avLst/>
          </a:prstGeom>
        </p:spPr>
      </p:pic>
      <p:pic>
        <p:nvPicPr>
          <p:cNvPr id="5" name="Immagine 4" descr="Paul_Cézanne_Ritratto-di-Louis-Guillaume-479x580.jpg"/>
          <p:cNvPicPr>
            <a:picLocks noChangeAspect="1"/>
          </p:cNvPicPr>
          <p:nvPr/>
        </p:nvPicPr>
        <p:blipFill>
          <a:blip r:embed="rId4" cstate="print"/>
          <a:stretch>
            <a:fillRect/>
          </a:stretch>
        </p:blipFill>
        <p:spPr>
          <a:xfrm>
            <a:off x="285720" y="928670"/>
            <a:ext cx="3608819" cy="4643470"/>
          </a:xfrm>
          <a:prstGeom prst="rect">
            <a:avLst/>
          </a:prstGeom>
        </p:spPr>
      </p:pic>
    </p:spTree>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smtClean="0"/>
              <a:t>Il Post-Impressionismo è una tendenza artistica che supera i concetti dell’impressionismo conservando solo alcune caratteristiche. Questa corrente artistica cerca di recuperare le forme e i volumi e di esportarli in un progetto di ricerca. Il fenomeno ha portato una grande novità in campo pittorico. I pittori Post-Impressionisti non sentono più il bisogno di riflettere la reale consistenza della natura attraverso effetti luminosi del colore ma cercano di rappresentarli in modo più soggettivo.</a:t>
            </a:r>
            <a:endParaRPr lang="it-IT"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smtClean="0"/>
              <a:t>Occorre ricordare che la nascita della fotografia mette a disposizione un mezzo che riproduce la realtà in tutti i suoi particolari in modo veloce che nessun artista potrà mai raggiungere. Pertanto questa tecnica si insinua prepotentemente nel mondo dell’arte, nel campo della pittura che prova ad avvicinarsi alle valenze dell’Impressionismo. Risulta evidente che nel raggiungere la realtà la pittura non può competere con la fotografia,quindi si trova a svolgere un ruolo diverso nell’arte.</a:t>
            </a:r>
          </a:p>
          <a:p>
            <a:endParaRPr lang="it-IT"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Cos’è la fotografia?</a:t>
            </a:r>
            <a:endParaRPr lang="it-IT" dirty="0"/>
          </a:p>
        </p:txBody>
      </p:sp>
      <p:sp>
        <p:nvSpPr>
          <p:cNvPr id="3" name="Segnaposto contenuto 2"/>
          <p:cNvSpPr>
            <a:spLocks noGrp="1"/>
          </p:cNvSpPr>
          <p:nvPr>
            <p:ph idx="1"/>
          </p:nvPr>
        </p:nvSpPr>
        <p:spPr/>
        <p:txBody>
          <a:bodyPr/>
          <a:lstStyle/>
          <a:p>
            <a:r>
              <a:rPr lang="it-IT" dirty="0" smtClean="0"/>
              <a:t>La Fotografia è un’immagine di un oggetto mediante una proiezione ottica. La parola Fotografia deriva da due parole:Foto (</a:t>
            </a:r>
            <a:r>
              <a:rPr lang="it-IT" dirty="0" err="1" smtClean="0"/>
              <a:t>Phos</a:t>
            </a:r>
            <a:r>
              <a:rPr lang="it-IT" dirty="0" smtClean="0"/>
              <a:t>) e Grafia (</a:t>
            </a:r>
            <a:r>
              <a:rPr lang="it-IT" dirty="0" err="1" smtClean="0"/>
              <a:t>Graphis</a:t>
            </a:r>
            <a:r>
              <a:rPr lang="it-IT" dirty="0" smtClean="0"/>
              <a:t>). La fotografia nasce agli inizi del 1800 con l’influenza artistica e l’innovazione tecnologica. Questa avanguardia portò disagio sugli artisti dell’epoca i quali dovevano cercare un nuovo metodo di rappresentazione. In opposizione ai concetti della foto d’arte influenzò il Cubismo nell’osservazione e nella riproduzione della natura.</a:t>
            </a:r>
            <a:endParaRPr lang="it-IT" dirty="0"/>
          </a:p>
        </p:txBody>
      </p:sp>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to">
  <a:themeElements>
    <a:clrScheme name="Mi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i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i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170</TotalTime>
  <Words>789</Words>
  <Application>Microsoft Office PowerPoint</Application>
  <PresentationFormat>Presentazione su schermo (4:3)</PresentationFormat>
  <Paragraphs>46</Paragraphs>
  <Slides>23</Slides>
  <Notes>1</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Mito</vt:lpstr>
      <vt:lpstr>    Il Postimpressionismo</vt:lpstr>
      <vt:lpstr>Diapositiva 2</vt:lpstr>
      <vt:lpstr>Diapositiva 3</vt:lpstr>
      <vt:lpstr>Diapositiva 4</vt:lpstr>
      <vt:lpstr>Diapositiva 5</vt:lpstr>
      <vt:lpstr>Diapositiva 6</vt:lpstr>
      <vt:lpstr>Diapositiva 7</vt:lpstr>
      <vt:lpstr>Diapositiva 8</vt:lpstr>
      <vt:lpstr>Cos’è la fotografia?</vt:lpstr>
      <vt:lpstr>Vita DI PAUL CéZANNE</vt:lpstr>
      <vt:lpstr>Diapositiva 11</vt:lpstr>
      <vt:lpstr>Diapositiva 12</vt:lpstr>
      <vt:lpstr>Diapositiva 13</vt:lpstr>
      <vt:lpstr>Diapositiva 14</vt:lpstr>
      <vt:lpstr>Diapositiva 15</vt:lpstr>
      <vt:lpstr>Picasso </vt:lpstr>
      <vt:lpstr>renoir</vt:lpstr>
      <vt:lpstr>Monet </vt:lpstr>
      <vt:lpstr>Sisley </vt:lpstr>
      <vt:lpstr>Bazille </vt:lpstr>
      <vt:lpstr>Diapositiva 21</vt:lpstr>
      <vt:lpstr>Gli ultimi anni</vt:lpstr>
      <vt:lpstr>Diapositiva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Postimpressionismo</dc:title>
  <dc:creator>Mattia Piccolo</dc:creator>
  <cp:lastModifiedBy>Mattia Piccolo</cp:lastModifiedBy>
  <cp:revision>20</cp:revision>
  <dcterms:created xsi:type="dcterms:W3CDTF">2010-06-21T11:38:36Z</dcterms:created>
  <dcterms:modified xsi:type="dcterms:W3CDTF">2010-06-28T05:04:36Z</dcterms:modified>
</cp:coreProperties>
</file>