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56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7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6D04-E469-974A-A5F3-7DD7D97D82A3}" type="datetimeFigureOut">
              <a:rPr lang="en-US" smtClean="0"/>
              <a:t>5/16/10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3EA42-1EDB-7943-9B9D-5D4A396393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6D04-E469-974A-A5F3-7DD7D97D82A3}" type="datetimeFigureOut">
              <a:rPr lang="en-US" smtClean="0"/>
              <a:t>5/16/10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3EA42-1EDB-7943-9B9D-5D4A396393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6D04-E469-974A-A5F3-7DD7D97D82A3}" type="datetimeFigureOut">
              <a:rPr lang="en-US" smtClean="0"/>
              <a:t>5/16/10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3EA42-1EDB-7943-9B9D-5D4A396393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6D04-E469-974A-A5F3-7DD7D97D82A3}" type="datetimeFigureOut">
              <a:rPr lang="en-US" smtClean="0"/>
              <a:t>5/16/10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3EA42-1EDB-7943-9B9D-5D4A396393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6D04-E469-974A-A5F3-7DD7D97D82A3}" type="datetimeFigureOut">
              <a:rPr lang="en-US" smtClean="0"/>
              <a:t>5/16/10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3EA42-1EDB-7943-9B9D-5D4A396393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6D04-E469-974A-A5F3-7DD7D97D82A3}" type="datetimeFigureOut">
              <a:rPr lang="en-US" smtClean="0"/>
              <a:t>5/16/10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3EA42-1EDB-7943-9B9D-5D4A396393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6D04-E469-974A-A5F3-7DD7D97D82A3}" type="datetimeFigureOut">
              <a:rPr lang="en-US" smtClean="0"/>
              <a:t>5/16/10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3EA42-1EDB-7943-9B9D-5D4A396393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6D04-E469-974A-A5F3-7DD7D97D82A3}" type="datetimeFigureOut">
              <a:rPr lang="en-US" smtClean="0"/>
              <a:t>5/16/10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3EA42-1EDB-7943-9B9D-5D4A396393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6D04-E469-974A-A5F3-7DD7D97D82A3}" type="datetimeFigureOut">
              <a:rPr lang="en-US" smtClean="0"/>
              <a:t>5/16/10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3EA42-1EDB-7943-9B9D-5D4A396393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6D04-E469-974A-A5F3-7DD7D97D82A3}" type="datetimeFigureOut">
              <a:rPr lang="en-US" smtClean="0"/>
              <a:t>5/16/10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3EA42-1EDB-7943-9B9D-5D4A396393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6D04-E469-974A-A5F3-7DD7D97D82A3}" type="datetimeFigureOut">
              <a:rPr lang="en-US" smtClean="0"/>
              <a:t>5/16/10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3EA42-1EDB-7943-9B9D-5D4A396393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66D04-E469-974A-A5F3-7DD7D97D82A3}" type="datetimeFigureOut">
              <a:rPr lang="en-US" smtClean="0"/>
              <a:t>5/16/10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3EA42-1EDB-7943-9B9D-5D4A396393C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5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Birds – Basic Facts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/>
              <a:t>Nearly 10,000 modern bird species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Birds are closely related to reptiles (scales on legs)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Have outer covering made of feathers, two legs used for walking or perching, and forelimbs modified into wings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Feathers separate birds from all other animal species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Feathers provide insulation for warmth; can generate on body heat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Beak/Bills adapted to type of food they eat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Highly efficient respiratory system; lungs only exposed to Oxygen rich air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Internal fertilization; amniotic eggs; many mate for life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838200" y="762000"/>
            <a:ext cx="1709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Section 31-2</a:t>
            </a:r>
          </a:p>
        </p:txBody>
      </p:sp>
      <p:sp>
        <p:nvSpPr>
          <p:cNvPr id="32771" name="Line 3"/>
          <p:cNvSpPr>
            <a:spLocks noChangeShapeType="1"/>
          </p:cNvSpPr>
          <p:nvPr/>
        </p:nvSpPr>
        <p:spPr bwMode="auto">
          <a:xfrm>
            <a:off x="4572000" y="1751013"/>
            <a:ext cx="0" cy="458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Oval 4"/>
          <p:cNvSpPr>
            <a:spLocks noChangeArrowheads="1"/>
          </p:cNvSpPr>
          <p:nvPr/>
        </p:nvSpPr>
        <p:spPr bwMode="auto">
          <a:xfrm>
            <a:off x="3633788" y="1165225"/>
            <a:ext cx="1876425" cy="914400"/>
          </a:xfrm>
          <a:prstGeom prst="ellipse">
            <a:avLst/>
          </a:prstGeom>
          <a:solidFill>
            <a:srgbClr val="CC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 b="1"/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1309688" y="2859088"/>
            <a:ext cx="65611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1295400" y="4386263"/>
            <a:ext cx="0" cy="185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5" name="Oval 7"/>
          <p:cNvSpPr>
            <a:spLocks noChangeArrowheads="1"/>
          </p:cNvSpPr>
          <p:nvPr/>
        </p:nvSpPr>
        <p:spPr bwMode="auto">
          <a:xfrm>
            <a:off x="514350" y="4610100"/>
            <a:ext cx="1562100" cy="909638"/>
          </a:xfrm>
          <a:prstGeom prst="ellipse">
            <a:avLst/>
          </a:prstGeom>
          <a:solidFill>
            <a:srgbClr val="CC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95000"/>
              </a:lnSpc>
            </a:pPr>
            <a:endParaRPr lang="en-US" sz="1300"/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849313" y="4108450"/>
            <a:ext cx="892175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1300"/>
              <a:t>which are</a:t>
            </a: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1295400" y="3914775"/>
            <a:ext cx="0" cy="185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>
            <a:off x="1295400" y="2859088"/>
            <a:ext cx="0" cy="185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9" name="Oval 11"/>
          <p:cNvSpPr>
            <a:spLocks noChangeArrowheads="1"/>
          </p:cNvSpPr>
          <p:nvPr/>
        </p:nvSpPr>
        <p:spPr bwMode="auto">
          <a:xfrm>
            <a:off x="514350" y="3082925"/>
            <a:ext cx="1562100" cy="909638"/>
          </a:xfrm>
          <a:prstGeom prst="ellipse">
            <a:avLst/>
          </a:prstGeom>
          <a:solidFill>
            <a:srgbClr val="CC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95000"/>
              </a:lnSpc>
            </a:pPr>
            <a:endParaRPr lang="en-US" sz="1300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2936875" y="4386263"/>
            <a:ext cx="0" cy="185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1" name="Oval 13"/>
          <p:cNvSpPr>
            <a:spLocks noChangeArrowheads="1"/>
          </p:cNvSpPr>
          <p:nvPr/>
        </p:nvSpPr>
        <p:spPr bwMode="auto">
          <a:xfrm>
            <a:off x="2155825" y="4610100"/>
            <a:ext cx="1562100" cy="909638"/>
          </a:xfrm>
          <a:prstGeom prst="ellipse">
            <a:avLst/>
          </a:prstGeom>
          <a:solidFill>
            <a:srgbClr val="CC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95000"/>
              </a:lnSpc>
            </a:pPr>
            <a:endParaRPr lang="en-US" sz="1300"/>
          </a:p>
        </p:txBody>
      </p:sp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2532063" y="4108450"/>
            <a:ext cx="809625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1300"/>
              <a:t>that also</a:t>
            </a:r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>
            <a:off x="2936875" y="3914775"/>
            <a:ext cx="0" cy="185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>
            <a:off x="2936875" y="2859088"/>
            <a:ext cx="0" cy="185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5" name="Oval 17"/>
          <p:cNvSpPr>
            <a:spLocks noChangeArrowheads="1"/>
          </p:cNvSpPr>
          <p:nvPr/>
        </p:nvSpPr>
        <p:spPr bwMode="auto">
          <a:xfrm>
            <a:off x="2155825" y="3082925"/>
            <a:ext cx="1562100" cy="909638"/>
          </a:xfrm>
          <a:prstGeom prst="ellipse">
            <a:avLst/>
          </a:prstGeom>
          <a:solidFill>
            <a:srgbClr val="CC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95000"/>
              </a:lnSpc>
            </a:pPr>
            <a:endParaRPr lang="en-US" sz="1300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>
            <a:off x="4578350" y="4386263"/>
            <a:ext cx="0" cy="185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7" name="Oval 19"/>
          <p:cNvSpPr>
            <a:spLocks noChangeArrowheads="1"/>
          </p:cNvSpPr>
          <p:nvPr/>
        </p:nvSpPr>
        <p:spPr bwMode="auto">
          <a:xfrm>
            <a:off x="3797300" y="4610100"/>
            <a:ext cx="1562100" cy="909638"/>
          </a:xfrm>
          <a:prstGeom prst="ellipse">
            <a:avLst/>
          </a:prstGeom>
          <a:solidFill>
            <a:srgbClr val="CC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95000"/>
              </a:lnSpc>
            </a:pPr>
            <a:endParaRPr lang="en-US" sz="1300"/>
          </a:p>
        </p:txBody>
      </p:sp>
      <p:sp>
        <p:nvSpPr>
          <p:cNvPr id="32788" name="Rectangle 20"/>
          <p:cNvSpPr>
            <a:spLocks noChangeArrowheads="1"/>
          </p:cNvSpPr>
          <p:nvPr/>
        </p:nvSpPr>
        <p:spPr bwMode="auto">
          <a:xfrm>
            <a:off x="4098925" y="4108450"/>
            <a:ext cx="957263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1300"/>
              <a:t>that power</a:t>
            </a:r>
          </a:p>
        </p:txBody>
      </p:sp>
      <p:sp>
        <p:nvSpPr>
          <p:cNvPr id="32789" name="Line 21"/>
          <p:cNvSpPr>
            <a:spLocks noChangeShapeType="1"/>
          </p:cNvSpPr>
          <p:nvPr/>
        </p:nvSpPr>
        <p:spPr bwMode="auto">
          <a:xfrm>
            <a:off x="4578350" y="3914775"/>
            <a:ext cx="0" cy="185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90" name="Line 22"/>
          <p:cNvSpPr>
            <a:spLocks noChangeShapeType="1"/>
          </p:cNvSpPr>
          <p:nvPr/>
        </p:nvSpPr>
        <p:spPr bwMode="auto">
          <a:xfrm>
            <a:off x="4578350" y="2703513"/>
            <a:ext cx="0" cy="341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91" name="Oval 23"/>
          <p:cNvSpPr>
            <a:spLocks noChangeArrowheads="1"/>
          </p:cNvSpPr>
          <p:nvPr/>
        </p:nvSpPr>
        <p:spPr bwMode="auto">
          <a:xfrm>
            <a:off x="3797300" y="3082925"/>
            <a:ext cx="1562100" cy="909638"/>
          </a:xfrm>
          <a:prstGeom prst="ellipse">
            <a:avLst/>
          </a:prstGeom>
          <a:solidFill>
            <a:srgbClr val="CC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95000"/>
              </a:lnSpc>
            </a:pPr>
            <a:endParaRPr lang="en-US" sz="1300"/>
          </a:p>
        </p:txBody>
      </p:sp>
      <p:sp>
        <p:nvSpPr>
          <p:cNvPr id="32792" name="Line 24"/>
          <p:cNvSpPr>
            <a:spLocks noChangeShapeType="1"/>
          </p:cNvSpPr>
          <p:nvPr/>
        </p:nvSpPr>
        <p:spPr bwMode="auto">
          <a:xfrm>
            <a:off x="6219825" y="4386263"/>
            <a:ext cx="0" cy="185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93" name="Oval 25"/>
          <p:cNvSpPr>
            <a:spLocks noChangeArrowheads="1"/>
          </p:cNvSpPr>
          <p:nvPr/>
        </p:nvSpPr>
        <p:spPr bwMode="auto">
          <a:xfrm>
            <a:off x="5438775" y="4610100"/>
            <a:ext cx="1562100" cy="909638"/>
          </a:xfrm>
          <a:prstGeom prst="ellipse">
            <a:avLst/>
          </a:prstGeom>
          <a:solidFill>
            <a:srgbClr val="CC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95000"/>
              </a:lnSpc>
            </a:pPr>
            <a:endParaRPr lang="en-US" sz="1300"/>
          </a:p>
        </p:txBody>
      </p:sp>
      <p:sp>
        <p:nvSpPr>
          <p:cNvPr id="32794" name="Rectangle 26"/>
          <p:cNvSpPr>
            <a:spLocks noChangeArrowheads="1"/>
          </p:cNvSpPr>
          <p:nvPr/>
        </p:nvSpPr>
        <p:spPr bwMode="auto">
          <a:xfrm>
            <a:off x="5694363" y="4108450"/>
            <a:ext cx="1049337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1300"/>
              <a:t>that provide</a:t>
            </a:r>
          </a:p>
        </p:txBody>
      </p:sp>
      <p:sp>
        <p:nvSpPr>
          <p:cNvPr id="32795" name="Line 27"/>
          <p:cNvSpPr>
            <a:spLocks noChangeShapeType="1"/>
          </p:cNvSpPr>
          <p:nvPr/>
        </p:nvSpPr>
        <p:spPr bwMode="auto">
          <a:xfrm>
            <a:off x="6219825" y="3914775"/>
            <a:ext cx="0" cy="185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96" name="Line 28"/>
          <p:cNvSpPr>
            <a:spLocks noChangeShapeType="1"/>
          </p:cNvSpPr>
          <p:nvPr/>
        </p:nvSpPr>
        <p:spPr bwMode="auto">
          <a:xfrm>
            <a:off x="6219825" y="2859088"/>
            <a:ext cx="0" cy="185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97" name="Oval 29"/>
          <p:cNvSpPr>
            <a:spLocks noChangeArrowheads="1"/>
          </p:cNvSpPr>
          <p:nvPr/>
        </p:nvSpPr>
        <p:spPr bwMode="auto">
          <a:xfrm>
            <a:off x="5438775" y="3082925"/>
            <a:ext cx="1562100" cy="909638"/>
          </a:xfrm>
          <a:prstGeom prst="ellipse">
            <a:avLst/>
          </a:prstGeom>
          <a:solidFill>
            <a:srgbClr val="CC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95000"/>
              </a:lnSpc>
            </a:pPr>
            <a:endParaRPr lang="en-US" sz="1300"/>
          </a:p>
        </p:txBody>
      </p:sp>
      <p:sp>
        <p:nvSpPr>
          <p:cNvPr id="32798" name="Line 30"/>
          <p:cNvSpPr>
            <a:spLocks noChangeShapeType="1"/>
          </p:cNvSpPr>
          <p:nvPr/>
        </p:nvSpPr>
        <p:spPr bwMode="auto">
          <a:xfrm>
            <a:off x="7861300" y="4386263"/>
            <a:ext cx="0" cy="185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99" name="Oval 31"/>
          <p:cNvSpPr>
            <a:spLocks noChangeArrowheads="1"/>
          </p:cNvSpPr>
          <p:nvPr/>
        </p:nvSpPr>
        <p:spPr bwMode="auto">
          <a:xfrm>
            <a:off x="7080250" y="4610100"/>
            <a:ext cx="1562100" cy="909638"/>
          </a:xfrm>
          <a:prstGeom prst="ellipse">
            <a:avLst/>
          </a:prstGeom>
          <a:solidFill>
            <a:srgbClr val="CC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95000"/>
              </a:lnSpc>
            </a:pPr>
            <a:endParaRPr lang="en-US" sz="1300"/>
          </a:p>
        </p:txBody>
      </p:sp>
      <p:sp>
        <p:nvSpPr>
          <p:cNvPr id="32800" name="Rectangle 32"/>
          <p:cNvSpPr>
            <a:spLocks noChangeArrowheads="1"/>
          </p:cNvSpPr>
          <p:nvPr/>
        </p:nvSpPr>
        <p:spPr bwMode="auto">
          <a:xfrm>
            <a:off x="7354888" y="4108450"/>
            <a:ext cx="1012825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1300"/>
              <a:t>that ensure</a:t>
            </a:r>
          </a:p>
        </p:txBody>
      </p:sp>
      <p:sp>
        <p:nvSpPr>
          <p:cNvPr id="32801" name="Line 33"/>
          <p:cNvSpPr>
            <a:spLocks noChangeShapeType="1"/>
          </p:cNvSpPr>
          <p:nvPr/>
        </p:nvSpPr>
        <p:spPr bwMode="auto">
          <a:xfrm>
            <a:off x="7861300" y="3914775"/>
            <a:ext cx="0" cy="185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02" name="Line 34"/>
          <p:cNvSpPr>
            <a:spLocks noChangeShapeType="1"/>
          </p:cNvSpPr>
          <p:nvPr/>
        </p:nvSpPr>
        <p:spPr bwMode="auto">
          <a:xfrm>
            <a:off x="7861300" y="2859088"/>
            <a:ext cx="0" cy="185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03" name="Oval 35"/>
          <p:cNvSpPr>
            <a:spLocks noChangeArrowheads="1"/>
          </p:cNvSpPr>
          <p:nvPr/>
        </p:nvSpPr>
        <p:spPr bwMode="auto">
          <a:xfrm>
            <a:off x="7080250" y="3082925"/>
            <a:ext cx="1562100" cy="909638"/>
          </a:xfrm>
          <a:prstGeom prst="ellipse">
            <a:avLst/>
          </a:prstGeom>
          <a:solidFill>
            <a:srgbClr val="CC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95000"/>
              </a:lnSpc>
            </a:pPr>
            <a:endParaRPr lang="en-US" sz="1300"/>
          </a:p>
        </p:txBody>
      </p:sp>
      <p:sp>
        <p:nvSpPr>
          <p:cNvPr id="32804" name="Rectangle 36"/>
          <p:cNvSpPr>
            <a:spLocks noChangeArrowheads="1"/>
          </p:cNvSpPr>
          <p:nvPr/>
        </p:nvSpPr>
        <p:spPr bwMode="auto">
          <a:xfrm>
            <a:off x="3762375" y="2200275"/>
            <a:ext cx="16192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1300"/>
              <a:t>have the following</a:t>
            </a:r>
            <a:br>
              <a:rPr lang="en-US" sz="1300"/>
            </a:br>
            <a:r>
              <a:rPr lang="en-US" sz="1300"/>
              <a:t>adaptations to flight</a:t>
            </a:r>
          </a:p>
        </p:txBody>
      </p:sp>
      <p:sp>
        <p:nvSpPr>
          <p:cNvPr id="32805" name="Oval 38"/>
          <p:cNvSpPr>
            <a:spLocks noChangeArrowheads="1"/>
          </p:cNvSpPr>
          <p:nvPr/>
        </p:nvSpPr>
        <p:spPr bwMode="auto">
          <a:xfrm>
            <a:off x="3617913" y="1162050"/>
            <a:ext cx="1876425" cy="914400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Birds</a:t>
            </a: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527050" y="4606925"/>
            <a:ext cx="8128000" cy="909638"/>
            <a:chOff x="314" y="2902"/>
            <a:chExt cx="5120" cy="573"/>
          </a:xfrm>
        </p:grpSpPr>
        <p:sp>
          <p:nvSpPr>
            <p:cNvPr id="32813" name="Oval 40"/>
            <p:cNvSpPr>
              <a:spLocks noChangeArrowheads="1"/>
            </p:cNvSpPr>
            <p:nvPr/>
          </p:nvSpPr>
          <p:spPr bwMode="auto">
            <a:xfrm>
              <a:off x="314" y="2902"/>
              <a:ext cx="984" cy="573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95000"/>
                </a:lnSpc>
              </a:pPr>
              <a:r>
                <a:rPr lang="en-US" sz="1300"/>
                <a:t>Homologous to</a:t>
              </a:r>
              <a:br>
                <a:rPr lang="en-US" sz="1300"/>
              </a:br>
              <a:r>
                <a:rPr lang="en-US" sz="1300"/>
                <a:t>front limbs in other</a:t>
              </a:r>
              <a:br>
                <a:rPr lang="en-US" sz="1300"/>
              </a:br>
              <a:r>
                <a:rPr lang="en-US" sz="1300"/>
                <a:t>vertebrates</a:t>
              </a:r>
            </a:p>
          </p:txBody>
        </p:sp>
        <p:sp>
          <p:nvSpPr>
            <p:cNvPr id="32814" name="Oval 41"/>
            <p:cNvSpPr>
              <a:spLocks noChangeArrowheads="1"/>
            </p:cNvSpPr>
            <p:nvPr/>
          </p:nvSpPr>
          <p:spPr bwMode="auto">
            <a:xfrm>
              <a:off x="1348" y="2902"/>
              <a:ext cx="984" cy="573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95000"/>
                </a:lnSpc>
              </a:pPr>
              <a:r>
                <a:rPr lang="en-US" sz="1300"/>
                <a:t>Provide</a:t>
              </a:r>
              <a:br>
                <a:rPr lang="en-US" sz="1300"/>
              </a:br>
              <a:r>
                <a:rPr lang="en-US" sz="1300"/>
                <a:t>warmth</a:t>
              </a:r>
            </a:p>
          </p:txBody>
        </p:sp>
        <p:sp>
          <p:nvSpPr>
            <p:cNvPr id="32815" name="Oval 42"/>
            <p:cNvSpPr>
              <a:spLocks noChangeArrowheads="1"/>
            </p:cNvSpPr>
            <p:nvPr/>
          </p:nvSpPr>
          <p:spPr bwMode="auto">
            <a:xfrm>
              <a:off x="2382" y="2902"/>
              <a:ext cx="984" cy="573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95000"/>
                </a:lnSpc>
              </a:pPr>
              <a:r>
                <a:rPr lang="en-US" sz="1300"/>
                <a:t>Upward and</a:t>
              </a:r>
              <a:br>
                <a:rPr lang="en-US" sz="1300"/>
              </a:br>
              <a:r>
                <a:rPr lang="en-US" sz="1300"/>
                <a:t>downward wing</a:t>
              </a:r>
              <a:br>
                <a:rPr lang="en-US" sz="1300"/>
              </a:br>
              <a:r>
                <a:rPr lang="en-US" sz="1300"/>
                <a:t>strokes</a:t>
              </a:r>
            </a:p>
          </p:txBody>
        </p:sp>
        <p:sp>
          <p:nvSpPr>
            <p:cNvPr id="32816" name="Oval 43"/>
            <p:cNvSpPr>
              <a:spLocks noChangeArrowheads="1"/>
            </p:cNvSpPr>
            <p:nvPr/>
          </p:nvSpPr>
          <p:spPr bwMode="auto">
            <a:xfrm>
              <a:off x="3416" y="2902"/>
              <a:ext cx="984" cy="573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95000"/>
                </a:lnSpc>
              </a:pPr>
              <a:r>
                <a:rPr lang="en-US" sz="1300"/>
                <a:t>One-way flow</a:t>
              </a:r>
              <a:br>
                <a:rPr lang="en-US" sz="1300"/>
              </a:br>
              <a:r>
                <a:rPr lang="en-US" sz="1300"/>
                <a:t>of O</a:t>
              </a:r>
              <a:r>
                <a:rPr lang="en-US" sz="1300" baseline="-25000"/>
                <a:t>2</a:t>
              </a:r>
              <a:r>
                <a:rPr lang="en-US" sz="1300"/>
                <a:t>-rich air</a:t>
              </a:r>
            </a:p>
          </p:txBody>
        </p:sp>
        <p:sp>
          <p:nvSpPr>
            <p:cNvPr id="32817" name="Oval 44"/>
            <p:cNvSpPr>
              <a:spLocks noChangeArrowheads="1"/>
            </p:cNvSpPr>
            <p:nvPr/>
          </p:nvSpPr>
          <p:spPr bwMode="auto">
            <a:xfrm>
              <a:off x="4450" y="2902"/>
              <a:ext cx="984" cy="573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95000"/>
                </a:lnSpc>
              </a:pPr>
              <a:r>
                <a:rPr lang="en-US" sz="1300"/>
                <a:t>O</a:t>
              </a:r>
              <a:r>
                <a:rPr lang="en-US" sz="1300" baseline="-25000"/>
                <a:t>2</a:t>
              </a:r>
              <a:r>
                <a:rPr lang="en-US" sz="1300"/>
                <a:t> distribution</a:t>
              </a:r>
              <a:br>
                <a:rPr lang="en-US" sz="1300"/>
              </a:br>
              <a:r>
                <a:rPr lang="en-US" sz="1300"/>
                <a:t>to body tissues</a:t>
              </a:r>
            </a:p>
          </p:txBody>
        </p:sp>
      </p:grp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527050" y="3079750"/>
            <a:ext cx="8128000" cy="909638"/>
            <a:chOff x="314" y="1940"/>
            <a:chExt cx="5120" cy="573"/>
          </a:xfrm>
        </p:grpSpPr>
        <p:sp>
          <p:nvSpPr>
            <p:cNvPr id="32808" name="Oval 46"/>
            <p:cNvSpPr>
              <a:spLocks noChangeArrowheads="1"/>
            </p:cNvSpPr>
            <p:nvPr/>
          </p:nvSpPr>
          <p:spPr bwMode="auto">
            <a:xfrm>
              <a:off x="314" y="1940"/>
              <a:ext cx="984" cy="573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95000"/>
                </a:lnSpc>
              </a:pPr>
              <a:r>
                <a:rPr lang="en-US" sz="1300"/>
                <a:t>Wings</a:t>
              </a:r>
            </a:p>
          </p:txBody>
        </p:sp>
        <p:sp>
          <p:nvSpPr>
            <p:cNvPr id="32809" name="Oval 47"/>
            <p:cNvSpPr>
              <a:spLocks noChangeArrowheads="1"/>
            </p:cNvSpPr>
            <p:nvPr/>
          </p:nvSpPr>
          <p:spPr bwMode="auto">
            <a:xfrm>
              <a:off x="1348" y="1940"/>
              <a:ext cx="984" cy="573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95000"/>
                </a:lnSpc>
              </a:pPr>
              <a:r>
                <a:rPr lang="en-US" sz="1300"/>
                <a:t>Feathers</a:t>
              </a:r>
            </a:p>
          </p:txBody>
        </p:sp>
        <p:sp>
          <p:nvSpPr>
            <p:cNvPr id="32810" name="Oval 48"/>
            <p:cNvSpPr>
              <a:spLocks noChangeArrowheads="1"/>
            </p:cNvSpPr>
            <p:nvPr/>
          </p:nvSpPr>
          <p:spPr bwMode="auto">
            <a:xfrm>
              <a:off x="2382" y="1940"/>
              <a:ext cx="984" cy="573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95000"/>
                </a:lnSpc>
              </a:pPr>
              <a:r>
                <a:rPr lang="en-US" sz="1300"/>
                <a:t>Strong chest</a:t>
              </a:r>
              <a:br>
                <a:rPr lang="en-US" sz="1300"/>
              </a:br>
              <a:r>
                <a:rPr lang="en-US" sz="1300"/>
                <a:t>muscles</a:t>
              </a:r>
            </a:p>
          </p:txBody>
        </p:sp>
        <p:sp>
          <p:nvSpPr>
            <p:cNvPr id="32811" name="Oval 49"/>
            <p:cNvSpPr>
              <a:spLocks noChangeArrowheads="1"/>
            </p:cNvSpPr>
            <p:nvPr/>
          </p:nvSpPr>
          <p:spPr bwMode="auto">
            <a:xfrm>
              <a:off x="3416" y="1940"/>
              <a:ext cx="984" cy="573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95000"/>
                </a:lnSpc>
              </a:pPr>
              <a:r>
                <a:rPr lang="en-US" sz="1300"/>
                <a:t>Efficient</a:t>
              </a:r>
              <a:br>
                <a:rPr lang="en-US" sz="1300"/>
              </a:br>
              <a:r>
                <a:rPr lang="en-US" sz="1300"/>
                <a:t>respiratory</a:t>
              </a:r>
              <a:br>
                <a:rPr lang="en-US" sz="1300"/>
              </a:br>
              <a:r>
                <a:rPr lang="en-US" sz="1300"/>
                <a:t>system</a:t>
              </a:r>
            </a:p>
          </p:txBody>
        </p:sp>
        <p:sp>
          <p:nvSpPr>
            <p:cNvPr id="32812" name="Oval 50"/>
            <p:cNvSpPr>
              <a:spLocks noChangeArrowheads="1"/>
            </p:cNvSpPr>
            <p:nvPr/>
          </p:nvSpPr>
          <p:spPr bwMode="auto">
            <a:xfrm>
              <a:off x="4450" y="1940"/>
              <a:ext cx="984" cy="573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95000"/>
                </a:lnSpc>
              </a:pPr>
              <a:r>
                <a:rPr lang="en-US" sz="1300"/>
                <a:t>Efficient</a:t>
              </a:r>
              <a:br>
                <a:rPr lang="en-US" sz="1300"/>
              </a:br>
              <a:r>
                <a:rPr lang="en-US" sz="1300"/>
                <a:t>circulatory</a:t>
              </a:r>
              <a:br>
                <a:rPr lang="en-US" sz="1300"/>
              </a:br>
              <a:r>
                <a:rPr lang="en-US" sz="1300"/>
                <a:t>system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Groups of Birds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/>
              <a:t>More than thirty orders of birds</a:t>
            </a:r>
          </a:p>
          <a:p>
            <a:pPr eaLnBrk="1" hangingPunct="1"/>
            <a:r>
              <a:rPr lang="en-US" sz="2000"/>
              <a:t>Some of the most common</a:t>
            </a:r>
          </a:p>
          <a:p>
            <a:pPr lvl="1" eaLnBrk="1" hangingPunct="1"/>
            <a:r>
              <a:rPr lang="en-US" sz="2000"/>
              <a:t>Perching Birds – largest order; many are songbirds (sparrows, crows, cardinals, etc.)</a:t>
            </a:r>
          </a:p>
          <a:p>
            <a:pPr lvl="1" eaLnBrk="1" hangingPunct="1"/>
            <a:r>
              <a:rPr lang="en-US" sz="2000"/>
              <a:t>Birds of Prey – fierce predators with hooked bills; large talons (condors, hawks, owls, eagles, etc.)</a:t>
            </a:r>
          </a:p>
          <a:p>
            <a:pPr lvl="1" eaLnBrk="1" hangingPunct="1"/>
            <a:r>
              <a:rPr lang="en-US" sz="2000"/>
              <a:t>Herons &amp; Relatives – Wade in aquatic habitats (storks, herons, cranes)</a:t>
            </a:r>
          </a:p>
          <a:p>
            <a:pPr lvl="1" eaLnBrk="1" hangingPunct="1"/>
            <a:r>
              <a:rPr lang="en-US" sz="2000"/>
              <a:t>Ostriches &amp; Relatives – flightless birds move by running or swimming (ostriches, emus, etc.)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5" descr="housefinc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609600"/>
            <a:ext cx="1957388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9" name="Text Box 6"/>
          <p:cNvSpPr txBox="1">
            <a:spLocks noChangeArrowheads="1"/>
          </p:cNvSpPr>
          <p:nvPr/>
        </p:nvSpPr>
        <p:spPr bwMode="auto">
          <a:xfrm>
            <a:off x="914400" y="2438400"/>
            <a:ext cx="146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Purple Finch</a:t>
            </a:r>
          </a:p>
        </p:txBody>
      </p:sp>
      <p:pic>
        <p:nvPicPr>
          <p:cNvPr id="34820" name="Picture 8" descr="hawk-red-tailed-lg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3048000"/>
            <a:ext cx="2457450" cy="237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1" name="Text Box 9"/>
          <p:cNvSpPr txBox="1">
            <a:spLocks noChangeArrowheads="1"/>
          </p:cNvSpPr>
          <p:nvPr/>
        </p:nvSpPr>
        <p:spPr bwMode="auto">
          <a:xfrm>
            <a:off x="762000" y="5638800"/>
            <a:ext cx="1936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Red-Tailed Hawk</a:t>
            </a:r>
          </a:p>
        </p:txBody>
      </p:sp>
      <p:pic>
        <p:nvPicPr>
          <p:cNvPr id="34822" name="Picture 13" descr="stork-04050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400" y="304800"/>
            <a:ext cx="1854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3" name="Text Box 14"/>
          <p:cNvSpPr txBox="1">
            <a:spLocks noChangeArrowheads="1"/>
          </p:cNvSpPr>
          <p:nvPr/>
        </p:nvSpPr>
        <p:spPr bwMode="auto">
          <a:xfrm>
            <a:off x="5486400" y="3276600"/>
            <a:ext cx="717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Stork</a:t>
            </a:r>
          </a:p>
        </p:txBody>
      </p:sp>
      <p:pic>
        <p:nvPicPr>
          <p:cNvPr id="34824" name="Picture 16" descr="tier3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14800" y="3810000"/>
            <a:ext cx="3500438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5" name="Text Box 17"/>
          <p:cNvSpPr txBox="1">
            <a:spLocks noChangeArrowheads="1"/>
          </p:cNvSpPr>
          <p:nvPr/>
        </p:nvSpPr>
        <p:spPr bwMode="auto">
          <a:xfrm>
            <a:off x="5562600" y="5943600"/>
            <a:ext cx="654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Emu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263</Words>
  <Application>Microsoft Macintosh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Birds – Basic Facts</vt:lpstr>
      <vt:lpstr>Slide 2</vt:lpstr>
      <vt:lpstr>Groups of Birds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Birds – Basic Facts</dc:title>
  <dc:creator>Karyn COX</dc:creator>
  <cp:lastModifiedBy>Karyn COX</cp:lastModifiedBy>
  <cp:revision>1</cp:revision>
  <dcterms:created xsi:type="dcterms:W3CDTF">2010-05-17T01:14:07Z</dcterms:created>
  <dcterms:modified xsi:type="dcterms:W3CDTF">2010-05-17T01:15:47Z</dcterms:modified>
</cp:coreProperties>
</file>