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7" r:id="rId4"/>
    <p:sldId id="258" r:id="rId5"/>
    <p:sldId id="260" r:id="rId6"/>
    <p:sldId id="268" r:id="rId7"/>
    <p:sldId id="261" r:id="rId8"/>
    <p:sldId id="262" r:id="rId9"/>
    <p:sldId id="263" r:id="rId10"/>
    <p:sldId id="264" r:id="rId11"/>
    <p:sldId id="265" r:id="rId12"/>
    <p:sldId id="266" r:id="rId13"/>
    <p:sldId id="269" r:id="rId14"/>
    <p:sldId id="25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02"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02A789-96F9-4F2F-A5F7-F9DB36298472}" type="datetimeFigureOut">
              <a:rPr lang="en-US" smtClean="0"/>
              <a:pPr/>
              <a:t>4/22/2010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555A855-7CF1-46A6-8A53-74A41E9723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2A789-96F9-4F2F-A5F7-F9DB36298472}"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2A789-96F9-4F2F-A5F7-F9DB36298472}"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02A789-96F9-4F2F-A5F7-F9DB36298472}"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02A789-96F9-4F2F-A5F7-F9DB36298472}" type="datetimeFigureOut">
              <a:rPr lang="en-US" smtClean="0"/>
              <a:pPr/>
              <a:t>4/22/2010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5A855-7CF1-46A6-8A53-74A41E9723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2A789-96F9-4F2F-A5F7-F9DB36298472}"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02A789-96F9-4F2F-A5F7-F9DB36298472}" type="datetimeFigureOut">
              <a:rPr lang="en-US" smtClean="0"/>
              <a:pPr/>
              <a:t>4/22/2010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02A789-96F9-4F2F-A5F7-F9DB36298472}" type="datetimeFigureOut">
              <a:rPr lang="en-US" smtClean="0"/>
              <a:pPr/>
              <a:t>4/22/2010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02A789-96F9-4F2F-A5F7-F9DB36298472}" type="datetimeFigureOut">
              <a:rPr lang="en-US" smtClean="0"/>
              <a:pPr/>
              <a:t>4/22/2010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02A789-96F9-4F2F-A5F7-F9DB36298472}"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5A855-7CF1-46A6-8A53-74A41E9723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02A789-96F9-4F2F-A5F7-F9DB36298472}" type="datetimeFigureOut">
              <a:rPr lang="en-US" smtClean="0"/>
              <a:pPr/>
              <a:t>4/22/2010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555A855-7CF1-46A6-8A53-74A41E9723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02A789-96F9-4F2F-A5F7-F9DB36298472}" type="datetimeFigureOut">
              <a:rPr lang="en-US" smtClean="0"/>
              <a:pPr/>
              <a:t>4/22/2010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555A855-7CF1-46A6-8A53-74A41E9723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 research </a:t>
            </a:r>
            <a:r>
              <a:rPr lang="en-US" dirty="0"/>
              <a:t>O</a:t>
            </a:r>
            <a:r>
              <a:rPr lang="en-US" dirty="0" smtClean="0"/>
              <a:t>n Impervious Surfaces</a:t>
            </a:r>
            <a:endParaRPr lang="en-US" dirty="0"/>
          </a:p>
        </p:txBody>
      </p:sp>
      <p:sp>
        <p:nvSpPr>
          <p:cNvPr id="3" name="Subtitle 2"/>
          <p:cNvSpPr>
            <a:spLocks noGrp="1"/>
          </p:cNvSpPr>
          <p:nvPr>
            <p:ph type="subTitle" idx="1"/>
          </p:nvPr>
        </p:nvSpPr>
        <p:spPr>
          <a:xfrm>
            <a:off x="152400" y="3228536"/>
            <a:ext cx="8235696" cy="1752600"/>
          </a:xfrm>
        </p:spPr>
        <p:txBody>
          <a:bodyPr/>
          <a:lstStyle/>
          <a:p>
            <a:r>
              <a:rPr lang="en-US" dirty="0" smtClean="0"/>
              <a:t>By: Caleb Bageant, Derek </a:t>
            </a:r>
            <a:r>
              <a:rPr lang="en-US" dirty="0" err="1" smtClean="0"/>
              <a:t>Brenneman</a:t>
            </a:r>
            <a:r>
              <a:rPr lang="en-US" dirty="0" smtClean="0"/>
              <a:t>, “Ninja” Nick </a:t>
            </a:r>
            <a:r>
              <a:rPr lang="en-US" dirty="0" err="1" smtClean="0"/>
              <a:t>Tabidze</a:t>
            </a:r>
            <a:r>
              <a:rPr lang="en-US" dirty="0" smtClean="0"/>
              <a:t>, and Antonio Sanchez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r>
              <a:rPr lang="en-US" dirty="0" err="1" smtClean="0"/>
              <a:t>Opequon</a:t>
            </a:r>
            <a:r>
              <a:rPr lang="en-US" dirty="0" smtClean="0"/>
              <a:t> Creek:</a:t>
            </a:r>
          </a:p>
          <a:p>
            <a:pPr lvl="1"/>
            <a:r>
              <a:rPr lang="en-US" dirty="0" smtClean="0"/>
              <a:t>Temperature:			6</a:t>
            </a:r>
            <a:r>
              <a:rPr lang="en-US" baseline="30000" dirty="0" smtClean="0"/>
              <a:t>o</a:t>
            </a:r>
            <a:r>
              <a:rPr lang="en-US" dirty="0" smtClean="0"/>
              <a:t>  Celsius</a:t>
            </a:r>
          </a:p>
          <a:p>
            <a:pPr lvl="1"/>
            <a:r>
              <a:rPr lang="en-US" dirty="0" smtClean="0"/>
              <a:t>pH:				7</a:t>
            </a:r>
          </a:p>
          <a:p>
            <a:pPr lvl="1"/>
            <a:r>
              <a:rPr lang="en-US" dirty="0" smtClean="0"/>
              <a:t>Dissolved Oxygen:		10   PPM</a:t>
            </a:r>
          </a:p>
          <a:p>
            <a:pPr lvl="1"/>
            <a:r>
              <a:rPr lang="en-US" dirty="0" smtClean="0"/>
              <a:t>Nitrate/Nitrite:			1     PPM			</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935163"/>
          <a:ext cx="9144000" cy="3505200"/>
        </p:xfrm>
        <a:graphic>
          <a:graphicData uri="http://schemas.openxmlformats.org/drawingml/2006/table">
            <a:tbl>
              <a:tblPr firstRow="1" bandRow="1">
                <a:tableStyleId>{5C22544A-7EE6-4342-B048-85BDC9FD1C3A}</a:tableStyleId>
              </a:tblPr>
              <a:tblGrid>
                <a:gridCol w="2286000"/>
                <a:gridCol w="2286000"/>
                <a:gridCol w="2286000"/>
                <a:gridCol w="2286000"/>
              </a:tblGrid>
              <a:tr h="370840">
                <a:tc gridSpan="4">
                  <a:txBody>
                    <a:bodyPr/>
                    <a:lstStyle/>
                    <a:p>
                      <a:r>
                        <a:rPr lang="en-US" dirty="0" smtClean="0">
                          <a:solidFill>
                            <a:schemeClr val="tx1"/>
                          </a:solidFill>
                        </a:rPr>
                        <a:t>Biological</a:t>
                      </a:r>
                      <a:r>
                        <a:rPr lang="en-US" baseline="0" dirty="0" smtClean="0">
                          <a:solidFill>
                            <a:schemeClr val="tx1"/>
                          </a:solidFill>
                        </a:rPr>
                        <a:t> Test for Bodies of Water</a:t>
                      </a:r>
                      <a:endParaRPr lang="en-US" dirty="0">
                        <a:solidFill>
                          <a:schemeClr val="tx1"/>
                        </a:solidFill>
                      </a:endParaRPr>
                    </a:p>
                  </a:txBody>
                  <a:tcP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Creature</a:t>
                      </a:r>
                      <a:endParaRPr lang="en-US" dirty="0"/>
                    </a:p>
                  </a:txBody>
                  <a:tcPr/>
                </a:tc>
                <a:tc>
                  <a:txBody>
                    <a:bodyPr/>
                    <a:lstStyle/>
                    <a:p>
                      <a:r>
                        <a:rPr lang="en-US" dirty="0" smtClean="0"/>
                        <a:t>Mill Creek</a:t>
                      </a:r>
                      <a:endParaRPr lang="en-US" dirty="0"/>
                    </a:p>
                  </a:txBody>
                  <a:tcPr/>
                </a:tc>
                <a:tc>
                  <a:txBody>
                    <a:bodyPr/>
                    <a:lstStyle/>
                    <a:p>
                      <a:r>
                        <a:rPr lang="en-US" dirty="0" smtClean="0"/>
                        <a:t>Big Run</a:t>
                      </a:r>
                      <a:endParaRPr lang="en-US" dirty="0"/>
                    </a:p>
                  </a:txBody>
                  <a:tcPr/>
                </a:tc>
                <a:tc>
                  <a:txBody>
                    <a:bodyPr/>
                    <a:lstStyle/>
                    <a:p>
                      <a:r>
                        <a:rPr lang="en-US" dirty="0" err="1" smtClean="0"/>
                        <a:t>Opequon</a:t>
                      </a:r>
                      <a:r>
                        <a:rPr lang="en-US" dirty="0" smtClean="0"/>
                        <a:t>(over five day counting</a:t>
                      </a:r>
                      <a:r>
                        <a:rPr lang="en-US" baseline="0" dirty="0" smtClean="0"/>
                        <a:t> period)</a:t>
                      </a:r>
                      <a:endParaRPr lang="en-US" dirty="0"/>
                    </a:p>
                  </a:txBody>
                  <a:tcPr/>
                </a:tc>
              </a:tr>
              <a:tr h="370840">
                <a:tc>
                  <a:txBody>
                    <a:bodyPr/>
                    <a:lstStyle/>
                    <a:p>
                      <a:r>
                        <a:rPr lang="en-US" dirty="0" smtClean="0"/>
                        <a:t>Stoneflies</a:t>
                      </a:r>
                      <a:endParaRPr lang="en-US" dirty="0"/>
                    </a:p>
                  </a:txBody>
                  <a:tcPr/>
                </a:tc>
                <a:tc>
                  <a:txBody>
                    <a:bodyPr/>
                    <a:lstStyle/>
                    <a:p>
                      <a:r>
                        <a:rPr lang="en-US" dirty="0" smtClean="0"/>
                        <a:t>0</a:t>
                      </a:r>
                      <a:endParaRPr lang="en-US" dirty="0"/>
                    </a:p>
                  </a:txBody>
                  <a:tcPr/>
                </a:tc>
                <a:tc>
                  <a:txBody>
                    <a:bodyPr/>
                    <a:lstStyle/>
                    <a:p>
                      <a:r>
                        <a:rPr lang="en-US" dirty="0" smtClean="0"/>
                        <a:t>12</a:t>
                      </a:r>
                      <a:endParaRPr lang="en-US" dirty="0"/>
                    </a:p>
                  </a:txBody>
                  <a:tcPr/>
                </a:tc>
                <a:tc>
                  <a:txBody>
                    <a:bodyPr/>
                    <a:lstStyle/>
                    <a:p>
                      <a:r>
                        <a:rPr lang="en-US" dirty="0" smtClean="0"/>
                        <a:t>219</a:t>
                      </a:r>
                      <a:endParaRPr lang="en-US" dirty="0"/>
                    </a:p>
                  </a:txBody>
                  <a:tcPr/>
                </a:tc>
              </a:tr>
              <a:tr h="370840">
                <a:tc>
                  <a:txBody>
                    <a:bodyPr/>
                    <a:lstStyle/>
                    <a:p>
                      <a:r>
                        <a:rPr lang="en-US" dirty="0" smtClean="0"/>
                        <a:t>Damselflies</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124</a:t>
                      </a:r>
                      <a:endParaRPr lang="en-US" dirty="0"/>
                    </a:p>
                  </a:txBody>
                  <a:tcPr/>
                </a:tc>
              </a:tr>
              <a:tr h="370840">
                <a:tc>
                  <a:txBody>
                    <a:bodyPr/>
                    <a:lstStyle/>
                    <a:p>
                      <a:r>
                        <a:rPr lang="en-US" dirty="0" smtClean="0"/>
                        <a:t>Mayflies</a:t>
                      </a:r>
                      <a:endParaRPr lang="en-US" dirty="0"/>
                    </a:p>
                  </a:txBody>
                  <a:tcPr/>
                </a:tc>
                <a:tc>
                  <a:txBody>
                    <a:bodyPr/>
                    <a:lstStyle/>
                    <a:p>
                      <a:r>
                        <a:rPr lang="en-US" dirty="0" smtClean="0"/>
                        <a:t>6</a:t>
                      </a:r>
                      <a:endParaRPr lang="en-US" dirty="0"/>
                    </a:p>
                  </a:txBody>
                  <a:tcPr/>
                </a:tc>
                <a:tc>
                  <a:txBody>
                    <a:bodyPr/>
                    <a:lstStyle/>
                    <a:p>
                      <a:r>
                        <a:rPr lang="en-US" dirty="0" smtClean="0"/>
                        <a:t>18</a:t>
                      </a:r>
                      <a:endParaRPr lang="en-US" dirty="0"/>
                    </a:p>
                  </a:txBody>
                  <a:tcPr/>
                </a:tc>
                <a:tc>
                  <a:txBody>
                    <a:bodyPr/>
                    <a:lstStyle/>
                    <a:p>
                      <a:r>
                        <a:rPr lang="en-US" dirty="0" smtClean="0"/>
                        <a:t>31</a:t>
                      </a:r>
                      <a:endParaRPr lang="en-US" dirty="0"/>
                    </a:p>
                  </a:txBody>
                  <a:tcPr/>
                </a:tc>
              </a:tr>
              <a:tr h="370840">
                <a:tc>
                  <a:txBody>
                    <a:bodyPr/>
                    <a:lstStyle/>
                    <a:p>
                      <a:r>
                        <a:rPr lang="en-US" dirty="0" smtClean="0"/>
                        <a:t>Case-building</a:t>
                      </a:r>
                      <a:r>
                        <a:rPr lang="en-US" baseline="0" dirty="0" smtClean="0"/>
                        <a:t> </a:t>
                      </a:r>
                      <a:r>
                        <a:rPr lang="en-US" baseline="0" dirty="0" err="1" smtClean="0"/>
                        <a:t>Caddisflies</a:t>
                      </a:r>
                      <a:endParaRPr lang="en-US" dirty="0"/>
                    </a:p>
                  </a:txBody>
                  <a:tcPr/>
                </a:tc>
                <a:tc>
                  <a:txBody>
                    <a:bodyPr/>
                    <a:lstStyle/>
                    <a:p>
                      <a:r>
                        <a:rPr lang="en-US" dirty="0" smtClean="0"/>
                        <a:t>0</a:t>
                      </a:r>
                      <a:endParaRPr lang="en-US" dirty="0"/>
                    </a:p>
                  </a:txBody>
                  <a:tcPr/>
                </a:tc>
                <a:tc>
                  <a:txBody>
                    <a:bodyPr/>
                    <a:lstStyle/>
                    <a:p>
                      <a:r>
                        <a:rPr lang="en-US" dirty="0" smtClean="0"/>
                        <a:t>18</a:t>
                      </a:r>
                      <a:endParaRPr lang="en-US" dirty="0"/>
                    </a:p>
                  </a:txBody>
                  <a:tcPr/>
                </a:tc>
                <a:tc>
                  <a:txBody>
                    <a:bodyPr/>
                    <a:lstStyle/>
                    <a:p>
                      <a:r>
                        <a:rPr lang="en-US" dirty="0" smtClean="0"/>
                        <a:t>4</a:t>
                      </a:r>
                      <a:endParaRPr lang="en-US" dirty="0"/>
                    </a:p>
                  </a:txBody>
                  <a:tcPr/>
                </a:tc>
              </a:tr>
              <a:tr h="370840">
                <a:tc>
                  <a:txBody>
                    <a:bodyPr/>
                    <a:lstStyle/>
                    <a:p>
                      <a:r>
                        <a:rPr lang="en-US" dirty="0" smtClean="0"/>
                        <a:t>Scuds</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8</a:t>
                      </a:r>
                      <a:endParaRPr lang="en-US" dirty="0"/>
                    </a:p>
                  </a:txBody>
                  <a:tcPr/>
                </a:tc>
              </a:tr>
              <a:tr h="370840">
                <a:tc>
                  <a:txBody>
                    <a:bodyPr/>
                    <a:lstStyle/>
                    <a:p>
                      <a:r>
                        <a:rPr lang="en-US" dirty="0" smtClean="0"/>
                        <a:t>Minnows</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dirty="0" smtClean="0"/>
              <a:t>Conclusion:</a:t>
            </a:r>
          </a:p>
          <a:p>
            <a:pPr lvl="1">
              <a:buNone/>
            </a:pPr>
            <a:endParaRPr lang="en-US" dirty="0" smtClean="0"/>
          </a:p>
          <a:p>
            <a:pPr lvl="1">
              <a:buNone/>
            </a:pPr>
            <a:r>
              <a:rPr lang="en-US" dirty="0" smtClean="0"/>
              <a:t>Big Run is in the best shape out of the three streams. This is most likely because it is at the start of a river.  It does not have contaminants  from earlier parts of the river.</a:t>
            </a:r>
          </a:p>
          <a:p>
            <a:pPr lvl="1">
              <a:buNone/>
            </a:pPr>
            <a:r>
              <a:rPr lang="en-US" dirty="0" smtClean="0"/>
              <a:t>The </a:t>
            </a:r>
            <a:r>
              <a:rPr lang="en-US" dirty="0" err="1" smtClean="0"/>
              <a:t>Opequon</a:t>
            </a:r>
            <a:r>
              <a:rPr lang="en-US" dirty="0" smtClean="0"/>
              <a:t> River is in the middle of the scale.  It certainly could be doing better, but it also could be in much worse shape.</a:t>
            </a:r>
          </a:p>
          <a:p>
            <a:pPr lvl="1">
              <a:buNone/>
            </a:pPr>
            <a:r>
              <a:rPr lang="en-US" dirty="0" smtClean="0"/>
              <a:t>Mill Creek is in the worst shape of the three.  Land around Mill Creek is undergoing aggressive growth.  This combined with the farms and the quarry means there are many forms and </a:t>
            </a:r>
            <a:r>
              <a:rPr lang="en-US" dirty="0" err="1" smtClean="0"/>
              <a:t>entranses</a:t>
            </a:r>
            <a:r>
              <a:rPr lang="en-US" dirty="0" smtClean="0"/>
              <a:t> </a:t>
            </a:r>
            <a:r>
              <a:rPr lang="en-US" dirty="0" smtClean="0"/>
              <a:t>for pollutants to </a:t>
            </a:r>
            <a:r>
              <a:rPr lang="en-US" dirty="0" smtClean="0"/>
              <a:t>seep into</a:t>
            </a:r>
            <a:r>
              <a:rPr lang="en-US" dirty="0" smtClean="0"/>
              <a:t> </a:t>
            </a:r>
            <a:r>
              <a:rPr lang="en-US" dirty="0" smtClean="0"/>
              <a:t>the water.  We should attempt to clean the stream before it is too late.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&amp; Effect</a:t>
            </a:r>
            <a:endParaRPr lang="en-US" dirty="0"/>
          </a:p>
        </p:txBody>
      </p:sp>
      <p:sp>
        <p:nvSpPr>
          <p:cNvPr id="3" name="Content Placeholder 2"/>
          <p:cNvSpPr>
            <a:spLocks noGrp="1"/>
          </p:cNvSpPr>
          <p:nvPr>
            <p:ph idx="1"/>
          </p:nvPr>
        </p:nvSpPr>
        <p:spPr/>
        <p:txBody>
          <a:bodyPr>
            <a:normAutofit/>
          </a:bodyPr>
          <a:lstStyle/>
          <a:p>
            <a:r>
              <a:rPr lang="en-US" dirty="0" smtClean="0"/>
              <a:t>Cause:</a:t>
            </a:r>
          </a:p>
          <a:p>
            <a:pPr lvl="1"/>
            <a:r>
              <a:rPr lang="en-US" dirty="0" err="1" smtClean="0"/>
              <a:t>Imperviouse</a:t>
            </a:r>
            <a:r>
              <a:rPr lang="en-US" dirty="0" smtClean="0"/>
              <a:t> surfaces are necessary for human life.  </a:t>
            </a:r>
          </a:p>
          <a:p>
            <a:pPr lvl="1"/>
            <a:r>
              <a:rPr lang="en-US" dirty="0" smtClean="0"/>
              <a:t>The problem is that they block water and hold </a:t>
            </a:r>
            <a:r>
              <a:rPr lang="en-US" dirty="0" err="1" smtClean="0"/>
              <a:t>polutants</a:t>
            </a:r>
            <a:endParaRPr lang="en-US" dirty="0" smtClean="0"/>
          </a:p>
          <a:p>
            <a:pPr lvl="1"/>
            <a:endParaRPr lang="en-US" dirty="0" smtClean="0"/>
          </a:p>
          <a:p>
            <a:pPr lvl="1">
              <a:buNone/>
            </a:pPr>
            <a:r>
              <a:rPr lang="en-US" dirty="0" smtClean="0"/>
              <a:t>Effects:</a:t>
            </a:r>
          </a:p>
          <a:p>
            <a:pPr lvl="1">
              <a:buNone/>
            </a:pPr>
            <a:r>
              <a:rPr lang="en-US" dirty="0" smtClean="0"/>
              <a:t>	</a:t>
            </a:r>
            <a:r>
              <a:rPr lang="en-US" dirty="0" smtClean="0"/>
              <a:t>Water  can not be absorbed</a:t>
            </a:r>
          </a:p>
          <a:p>
            <a:pPr lvl="1">
              <a:buNone/>
            </a:pPr>
            <a:r>
              <a:rPr lang="en-US" dirty="0" smtClean="0"/>
              <a:t>	Water is not properly filtered</a:t>
            </a:r>
          </a:p>
          <a:p>
            <a:pPr lvl="1">
              <a:buNone/>
            </a:pPr>
            <a:r>
              <a:rPr lang="en-US" dirty="0" smtClean="0"/>
              <a:t>	</a:t>
            </a:r>
            <a:r>
              <a:rPr lang="en-US" dirty="0" smtClean="0"/>
              <a:t>Water carries </a:t>
            </a:r>
            <a:r>
              <a:rPr lang="en-US" dirty="0" err="1" smtClean="0"/>
              <a:t>polutents</a:t>
            </a:r>
            <a:r>
              <a:rPr lang="en-US" dirty="0" smtClean="0"/>
              <a:t> to rivers.</a:t>
            </a:r>
          </a:p>
          <a:p>
            <a:pPr lvl="1">
              <a:buNone/>
            </a:pPr>
            <a:r>
              <a:rPr lang="en-US" dirty="0" smtClean="0"/>
              <a:t>	</a:t>
            </a:r>
            <a:r>
              <a:rPr lang="en-US" dirty="0" smtClean="0"/>
              <a:t>watershed quality suffers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Content Placeholder 7"/>
          <p:cNvSpPr>
            <a:spLocks noGrp="1"/>
          </p:cNvSpPr>
          <p:nvPr>
            <p:ph idx="1"/>
          </p:nvPr>
        </p:nvSpPr>
        <p:spPr>
          <a:xfrm>
            <a:off x="0" y="1828800"/>
            <a:ext cx="9144000" cy="5029200"/>
          </a:xfrm>
        </p:spPr>
        <p:txBody>
          <a:bodyPr>
            <a:normAutofit fontScale="92500" lnSpcReduction="20000"/>
          </a:bodyPr>
          <a:lstStyle/>
          <a:p>
            <a:pPr>
              <a:lnSpc>
                <a:spcPct val="80000"/>
              </a:lnSpc>
            </a:pPr>
            <a:r>
              <a:rPr lang="en-US" sz="2800" dirty="0" smtClean="0"/>
              <a:t>References</a:t>
            </a:r>
          </a:p>
          <a:p>
            <a:pPr>
              <a:lnSpc>
                <a:spcPct val="80000"/>
              </a:lnSpc>
            </a:pPr>
            <a:r>
              <a:rPr lang="en-US" sz="2800" dirty="0" smtClean="0"/>
              <a:t>Clean Water Education Partnership - Impervious Surfaces Increase Runoff. (</a:t>
            </a:r>
            <a:r>
              <a:rPr lang="en-US" sz="2800" dirty="0" err="1" smtClean="0"/>
              <a:t>n.d</a:t>
            </a:r>
            <a:r>
              <a:rPr lang="en-US" sz="2800" dirty="0" smtClean="0"/>
              <a:t>.). </a:t>
            </a:r>
            <a:r>
              <a:rPr lang="en-US" sz="2800" i="1" dirty="0" smtClean="0"/>
              <a:t>Clean Water Education Partnership</a:t>
            </a:r>
            <a:r>
              <a:rPr lang="en-US" sz="2800" dirty="0" smtClean="0"/>
              <a:t>. Retrieved April 22, 2010, from http://www.nccwep.org/stormwater/stormwater101/runoff.php</a:t>
            </a:r>
          </a:p>
          <a:p>
            <a:pPr>
              <a:lnSpc>
                <a:spcPct val="80000"/>
              </a:lnSpc>
            </a:pPr>
            <a:r>
              <a:rPr lang="en-US" sz="2800" dirty="0" smtClean="0"/>
              <a:t>Impervious Surfaces. (</a:t>
            </a:r>
            <a:r>
              <a:rPr lang="en-US" sz="2800" dirty="0" err="1" smtClean="0"/>
              <a:t>n.d</a:t>
            </a:r>
            <a:r>
              <a:rPr lang="en-US" sz="2800" dirty="0" smtClean="0"/>
              <a:t>.). </a:t>
            </a:r>
            <a:r>
              <a:rPr lang="en-US" sz="2800" i="1" dirty="0" smtClean="0"/>
              <a:t>Welcome to the Hillsdale County Community Center! </a:t>
            </a:r>
            <a:r>
              <a:rPr lang="en-US" sz="2800" dirty="0" smtClean="0"/>
              <a:t>. Retrieved April 22, 2010, from http://www.hillsdalecounty.info/planningeduc0004.asp</a:t>
            </a:r>
          </a:p>
          <a:p>
            <a:pPr>
              <a:lnSpc>
                <a:spcPct val="80000"/>
              </a:lnSpc>
            </a:pPr>
            <a:r>
              <a:rPr lang="en-US" sz="2800" dirty="0" smtClean="0"/>
              <a:t>Impervious surface - Wikipedia, the free encyclopedia. (</a:t>
            </a:r>
            <a:r>
              <a:rPr lang="en-US" sz="2800" dirty="0" err="1" smtClean="0"/>
              <a:t>n.d</a:t>
            </a:r>
            <a:r>
              <a:rPr lang="en-US" sz="2800" dirty="0" smtClean="0"/>
              <a:t>.). </a:t>
            </a:r>
            <a:r>
              <a:rPr lang="en-US" sz="2800" i="1" dirty="0" smtClean="0"/>
              <a:t>Wikipedia, the free encyclopedia</a:t>
            </a:r>
            <a:r>
              <a:rPr lang="en-US" sz="2800" dirty="0" smtClean="0"/>
              <a:t>. Retrieved April 22, 2010, from http://en.wikipedia.org/wiki/Impervious_surface</a:t>
            </a:r>
          </a:p>
          <a:p>
            <a:pPr>
              <a:lnSpc>
                <a:spcPct val="80000"/>
              </a:lnSpc>
            </a:pPr>
            <a:r>
              <a:rPr lang="en-US" sz="2800" dirty="0" smtClean="0"/>
              <a:t>What is an Impervious Surface?. (</a:t>
            </a:r>
            <a:r>
              <a:rPr lang="en-US" sz="2800" dirty="0" err="1" smtClean="0"/>
              <a:t>n.d</a:t>
            </a:r>
            <a:r>
              <a:rPr lang="en-US" sz="2800" dirty="0" smtClean="0"/>
              <a:t>.). </a:t>
            </a:r>
            <a:r>
              <a:rPr lang="en-US" sz="2800" i="1" dirty="0" smtClean="0"/>
              <a:t>Chesapeake Bay and Mid-Atlantic from Space</a:t>
            </a:r>
            <a:r>
              <a:rPr lang="en-US" sz="2800" dirty="0" smtClean="0"/>
              <a:t>. Retrieved April 22, 2010, from http://chesapeake.towson.edu/landscape/impervious/what_imp.asp</a:t>
            </a:r>
            <a:endParaRPr lang="en-US" sz="2800" i="1" dirty="0" smtClean="0"/>
          </a:p>
          <a:p>
            <a:pPr>
              <a:lnSpc>
                <a:spcPct val="80000"/>
              </a:lnSpc>
            </a:pPr>
            <a:r>
              <a:rPr lang="en-US" sz="2800" i="1" dirty="0" smtClean="0"/>
              <a:t>APA formatting by BibMe.org.</a:t>
            </a:r>
          </a:p>
          <a:p>
            <a:endParaRPr lang="en-US" dirty="0"/>
          </a:p>
        </p:txBody>
      </p:sp>
      <p:sp>
        <p:nvSpPr>
          <p:cNvPr id="10" name="TextBox 9"/>
          <p:cNvSpPr txBox="1"/>
          <p:nvPr/>
        </p:nvSpPr>
        <p:spPr>
          <a:xfrm>
            <a:off x="1219200" y="914400"/>
            <a:ext cx="7010400" cy="584775"/>
          </a:xfrm>
          <a:prstGeom prst="rect">
            <a:avLst/>
          </a:prstGeom>
          <a:noFill/>
        </p:spPr>
        <p:txBody>
          <a:bodyPr wrap="square" rtlCol="0">
            <a:spAutoFit/>
          </a:bodyPr>
          <a:lstStyle/>
          <a:p>
            <a:r>
              <a:rPr lang="en-US" sz="3200" dirty="0" smtClean="0">
                <a:solidFill>
                  <a:schemeClr val="accent1"/>
                </a:solidFill>
              </a:rPr>
              <a:t>Bibliography</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dirt on impervious surfaces</a:t>
            </a:r>
            <a:endParaRPr lang="en-US" dirty="0"/>
          </a:p>
        </p:txBody>
      </p:sp>
      <p:sp>
        <p:nvSpPr>
          <p:cNvPr id="3" name="Content Placeholder 2"/>
          <p:cNvSpPr>
            <a:spLocks noGrp="1"/>
          </p:cNvSpPr>
          <p:nvPr>
            <p:ph idx="1"/>
          </p:nvPr>
        </p:nvSpPr>
        <p:spPr/>
        <p:txBody>
          <a:bodyPr/>
          <a:lstStyle/>
          <a:p>
            <a:r>
              <a:rPr lang="en-US" dirty="0" smtClean="0"/>
              <a:t>What is an impervious surface?</a:t>
            </a:r>
          </a:p>
          <a:p>
            <a:pPr lvl="1"/>
            <a:r>
              <a:rPr lang="en-US" dirty="0" smtClean="0"/>
              <a:t>Impervious:“not permitting penetration or passage; impenetrable: The coat is impervious to rain.” </a:t>
            </a:r>
          </a:p>
          <a:p>
            <a:pPr lvl="1"/>
            <a:r>
              <a:rPr lang="en-US" dirty="0" smtClean="0"/>
              <a:t>Surface: “any face of a body or thing: the six surfaces of a cube.”</a:t>
            </a:r>
          </a:p>
          <a:p>
            <a:pPr lvl="1"/>
            <a:r>
              <a:rPr lang="en-US" i="1" dirty="0" smtClean="0"/>
              <a:t>“Impervious urban surfaces are ‘desert-like’ in terms of hydrology and micro-climate.”</a:t>
            </a:r>
            <a:endParaRPr lang="en-US" dirty="0" smtClean="0"/>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Use</a:t>
            </a:r>
            <a:endParaRPr lang="en-US" dirty="0"/>
          </a:p>
        </p:txBody>
      </p:sp>
      <p:sp>
        <p:nvSpPr>
          <p:cNvPr id="3" name="Content Placeholder 2"/>
          <p:cNvSpPr>
            <a:spLocks noGrp="1"/>
          </p:cNvSpPr>
          <p:nvPr>
            <p:ph idx="1"/>
          </p:nvPr>
        </p:nvSpPr>
        <p:spPr>
          <a:xfrm>
            <a:off x="457200" y="1935480"/>
            <a:ext cx="8229600" cy="4922520"/>
          </a:xfrm>
        </p:spPr>
        <p:txBody>
          <a:bodyPr/>
          <a:lstStyle/>
          <a:p>
            <a:r>
              <a:rPr lang="en-US" dirty="0" smtClean="0"/>
              <a:t>Humans use land in many different and productive ways.  Some </a:t>
            </a:r>
            <a:r>
              <a:rPr lang="en-US" dirty="0" smtClean="0"/>
              <a:t>ways</a:t>
            </a:r>
            <a:r>
              <a:rPr lang="en-US" dirty="0" smtClean="0"/>
              <a:t> </a:t>
            </a:r>
            <a:r>
              <a:rPr lang="en-US" dirty="0" smtClean="0"/>
              <a:t>in </a:t>
            </a:r>
            <a:r>
              <a:rPr lang="en-US" dirty="0" err="1" smtClean="0"/>
              <a:t>Berkely</a:t>
            </a:r>
            <a:r>
              <a:rPr lang="en-US" dirty="0" smtClean="0"/>
              <a:t> County area </a:t>
            </a:r>
            <a:r>
              <a:rPr lang="en-US" dirty="0" smtClean="0"/>
              <a:t>are:</a:t>
            </a:r>
          </a:p>
          <a:p>
            <a:pPr lvl="1"/>
            <a:r>
              <a:rPr lang="en-US" dirty="0" smtClean="0"/>
              <a:t>Parks and recreational facilities</a:t>
            </a:r>
          </a:p>
          <a:p>
            <a:pPr lvl="1"/>
            <a:r>
              <a:rPr lang="en-US" dirty="0" smtClean="0"/>
              <a:t>Schools</a:t>
            </a:r>
          </a:p>
          <a:p>
            <a:pPr lvl="1"/>
            <a:r>
              <a:rPr lang="en-US" dirty="0" smtClean="0"/>
              <a:t>Roads</a:t>
            </a:r>
          </a:p>
          <a:p>
            <a:pPr lvl="1"/>
            <a:r>
              <a:rPr lang="en-US" dirty="0" smtClean="0"/>
              <a:t>Stores</a:t>
            </a:r>
          </a:p>
          <a:p>
            <a:pPr lvl="1"/>
            <a:r>
              <a:rPr lang="en-US" dirty="0" smtClean="0"/>
              <a:t>Houses</a:t>
            </a:r>
          </a:p>
          <a:p>
            <a:pPr lvl="1"/>
            <a:r>
              <a:rPr lang="en-US" dirty="0" smtClean="0"/>
              <a:t>Farms</a:t>
            </a:r>
          </a:p>
          <a:p>
            <a:pPr lvl="1"/>
            <a:r>
              <a:rPr lang="en-US" dirty="0" smtClean="0"/>
              <a:t>Orchards </a:t>
            </a:r>
            <a:endParaRPr lang="en-US" dirty="0" smtClean="0"/>
          </a:p>
          <a:p>
            <a:pPr lvl="1">
              <a:buNone/>
            </a:pPr>
            <a:r>
              <a:rPr lang="en-US" dirty="0" smtClean="0"/>
              <a:t>Farms alone cover </a:t>
            </a:r>
            <a:r>
              <a:rPr lang="en-US" dirty="0" smtClean="0"/>
              <a:t>3,378,452 acres of land in WV.</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hard feild.jpg"/>
          <p:cNvPicPr>
            <a:picLocks noGrp="1" noChangeAspect="1"/>
          </p:cNvPicPr>
          <p:nvPr>
            <p:ph idx="1"/>
          </p:nvPr>
        </p:nvPicPr>
        <p:blipFill>
          <a:blip r:embed="rId2" cstate="print"/>
          <a:stretch>
            <a:fillRect/>
          </a:stretch>
        </p:blipFill>
        <p:spPr>
          <a:xfrm>
            <a:off x="0" y="0"/>
            <a:ext cx="4572000" cy="3429000"/>
          </a:xfrm>
        </p:spPr>
      </p:pic>
      <p:pic>
        <p:nvPicPr>
          <p:cNvPr id="1026" name="Picture 2" descr="C:\Users\Bageant\AppData\Local\Microsoft\Windows\Temporary Internet Files\Content.IE5\VIYWWE5L\MC900434713[1].wmf"/>
          <p:cNvPicPr>
            <a:picLocks noChangeAspect="1" noChangeArrowheads="1"/>
          </p:cNvPicPr>
          <p:nvPr/>
        </p:nvPicPr>
        <p:blipFill>
          <a:blip r:embed="rId3" cstate="print"/>
          <a:srcRect/>
          <a:stretch>
            <a:fillRect/>
          </a:stretch>
        </p:blipFill>
        <p:spPr bwMode="auto">
          <a:xfrm>
            <a:off x="762000" y="0"/>
            <a:ext cx="3200400" cy="3354636"/>
          </a:xfrm>
          <a:prstGeom prst="rect">
            <a:avLst/>
          </a:prstGeom>
          <a:noFill/>
        </p:spPr>
      </p:pic>
      <p:sp>
        <p:nvSpPr>
          <p:cNvPr id="8" name="TextBox 7"/>
          <p:cNvSpPr txBox="1"/>
          <p:nvPr/>
        </p:nvSpPr>
        <p:spPr>
          <a:xfrm>
            <a:off x="5638800" y="838200"/>
            <a:ext cx="3124200" cy="923330"/>
          </a:xfrm>
          <a:prstGeom prst="rect">
            <a:avLst/>
          </a:prstGeom>
          <a:noFill/>
        </p:spPr>
        <p:txBody>
          <a:bodyPr wrap="square" rtlCol="0">
            <a:spAutoFit/>
          </a:bodyPr>
          <a:lstStyle/>
          <a:p>
            <a:r>
              <a:rPr lang="en-US" dirty="0" smtClean="0"/>
              <a:t>This field has been packed down so much that it is an impervious surface.</a:t>
            </a:r>
            <a:endParaRPr lang="en-US" dirty="0"/>
          </a:p>
        </p:txBody>
      </p:sp>
      <p:pic>
        <p:nvPicPr>
          <p:cNvPr id="10" name="Content Placeholder 12" descr="wasshington monument.jpg"/>
          <p:cNvPicPr>
            <a:picLocks noChangeAspect="1"/>
          </p:cNvPicPr>
          <p:nvPr/>
        </p:nvPicPr>
        <p:blipFill>
          <a:blip r:embed="rId4" cstate="print"/>
          <a:stretch>
            <a:fillRect/>
          </a:stretch>
        </p:blipFill>
        <p:spPr>
          <a:xfrm>
            <a:off x="5999321" y="2667000"/>
            <a:ext cx="3144679" cy="4191000"/>
          </a:xfrm>
          <a:prstGeom prst="rect">
            <a:avLst/>
          </a:prstGeom>
        </p:spPr>
      </p:pic>
      <p:pic>
        <p:nvPicPr>
          <p:cNvPr id="1027" name="Picture 3" descr="C:\Users\Bageant\AppData\Local\Microsoft\Windows\Temporary Internet Files\Content.IE5\VIYWWE5L\MC900434713[1].wmf"/>
          <p:cNvPicPr>
            <a:picLocks noChangeAspect="1" noChangeArrowheads="1"/>
          </p:cNvPicPr>
          <p:nvPr/>
        </p:nvPicPr>
        <p:blipFill>
          <a:blip r:embed="rId3" cstate="print"/>
          <a:srcRect/>
          <a:stretch>
            <a:fillRect/>
          </a:stretch>
        </p:blipFill>
        <p:spPr bwMode="auto">
          <a:xfrm>
            <a:off x="5943600" y="3276600"/>
            <a:ext cx="3200400" cy="3354636"/>
          </a:xfrm>
          <a:prstGeom prst="rect">
            <a:avLst/>
          </a:prstGeom>
          <a:noFill/>
        </p:spPr>
      </p:pic>
      <p:sp>
        <p:nvSpPr>
          <p:cNvPr id="12" name="TextBox 11"/>
          <p:cNvSpPr txBox="1"/>
          <p:nvPr/>
        </p:nvSpPr>
        <p:spPr>
          <a:xfrm>
            <a:off x="685800" y="4114800"/>
            <a:ext cx="4876800" cy="646331"/>
          </a:xfrm>
          <a:prstGeom prst="rect">
            <a:avLst/>
          </a:prstGeom>
          <a:noFill/>
        </p:spPr>
        <p:txBody>
          <a:bodyPr wrap="square" rtlCol="0">
            <a:spAutoFit/>
          </a:bodyPr>
          <a:lstStyle/>
          <a:p>
            <a:r>
              <a:rPr lang="en-US" dirty="0" smtClean="0"/>
              <a:t>The road, sidewalk and Washington Monument are all impervious surfaces.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strips(downLeft)">
                                      <p:cBhvr>
                                        <p:cTn id="7" dur="500"/>
                                        <p:tgtEl>
                                          <p:spTgt spid="1027"/>
                                        </p:tgtEl>
                                      </p:cBhvr>
                                    </p:animEffect>
                                  </p:childTnLst>
                                </p:cTn>
                              </p:par>
                              <p:par>
                                <p:cTn id="8" presetID="18" presetClass="entr" presetSubtype="12"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strips(downLeft)">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eld.jpg"/>
          <p:cNvPicPr>
            <a:picLocks noGrp="1" noChangeAspect="1"/>
          </p:cNvPicPr>
          <p:nvPr>
            <p:ph idx="1"/>
          </p:nvPr>
        </p:nvPicPr>
        <p:blipFill>
          <a:blip r:embed="rId2" cstate="print"/>
          <a:stretch>
            <a:fillRect/>
          </a:stretch>
        </p:blipFill>
        <p:spPr>
          <a:xfrm>
            <a:off x="0" y="0"/>
            <a:ext cx="5660573" cy="2971801"/>
          </a:xfrm>
        </p:spPr>
      </p:pic>
      <p:pic>
        <p:nvPicPr>
          <p:cNvPr id="17411" name="Picture 3" descr="C:\Users\Bageant\AppData\Local\Microsoft\Windows\Temporary Internet Files\Content.IE5\ZEJ7SFP0\MCj04325370000[1].png"/>
          <p:cNvPicPr>
            <a:picLocks noChangeAspect="1" noChangeArrowheads="1"/>
          </p:cNvPicPr>
          <p:nvPr/>
        </p:nvPicPr>
        <p:blipFill>
          <a:blip r:embed="rId3" cstate="print"/>
          <a:srcRect/>
          <a:stretch>
            <a:fillRect/>
          </a:stretch>
        </p:blipFill>
        <p:spPr bwMode="auto">
          <a:xfrm>
            <a:off x="1447800" y="0"/>
            <a:ext cx="3048000" cy="3048000"/>
          </a:xfrm>
          <a:prstGeom prst="rect">
            <a:avLst/>
          </a:prstGeom>
          <a:noFill/>
        </p:spPr>
      </p:pic>
      <p:sp>
        <p:nvSpPr>
          <p:cNvPr id="6" name="TextBox 5"/>
          <p:cNvSpPr txBox="1"/>
          <p:nvPr/>
        </p:nvSpPr>
        <p:spPr>
          <a:xfrm>
            <a:off x="6248400" y="685800"/>
            <a:ext cx="2362200" cy="646331"/>
          </a:xfrm>
          <a:prstGeom prst="rect">
            <a:avLst/>
          </a:prstGeom>
          <a:noFill/>
        </p:spPr>
        <p:txBody>
          <a:bodyPr wrap="square" rtlCol="0">
            <a:spAutoFit/>
          </a:bodyPr>
          <a:lstStyle/>
          <a:p>
            <a:r>
              <a:rPr lang="en-US" dirty="0" smtClean="0"/>
              <a:t>This field is not an impervious surface</a:t>
            </a:r>
            <a:endParaRPr lang="en-US" dirty="0"/>
          </a:p>
        </p:txBody>
      </p:sp>
      <p:pic>
        <p:nvPicPr>
          <p:cNvPr id="2050" name="Picture 2" descr="C:\Users\Bageant\AppData\Local\Microsoft\Windows\Temporary Internet Files\Low\Content.IE5\2L15843R\Video%2010%200%2000%2013-24[1].jpg"/>
          <p:cNvPicPr>
            <a:picLocks noChangeAspect="1" noChangeArrowheads="1"/>
          </p:cNvPicPr>
          <p:nvPr/>
        </p:nvPicPr>
        <p:blipFill>
          <a:blip r:embed="rId4" cstate="print"/>
          <a:srcRect/>
          <a:stretch>
            <a:fillRect/>
          </a:stretch>
        </p:blipFill>
        <p:spPr bwMode="auto">
          <a:xfrm>
            <a:off x="4495800" y="3371850"/>
            <a:ext cx="4648200" cy="3486150"/>
          </a:xfrm>
          <a:prstGeom prst="rect">
            <a:avLst/>
          </a:prstGeom>
          <a:noFill/>
        </p:spPr>
      </p:pic>
      <p:sp>
        <p:nvSpPr>
          <p:cNvPr id="7" name="TextBox 6"/>
          <p:cNvSpPr txBox="1"/>
          <p:nvPr/>
        </p:nvSpPr>
        <p:spPr>
          <a:xfrm>
            <a:off x="457200" y="3505200"/>
            <a:ext cx="3505200" cy="646331"/>
          </a:xfrm>
          <a:prstGeom prst="rect">
            <a:avLst/>
          </a:prstGeom>
          <a:noFill/>
        </p:spPr>
        <p:txBody>
          <a:bodyPr wrap="square" rtlCol="0">
            <a:spAutoFit/>
          </a:bodyPr>
          <a:lstStyle/>
          <a:p>
            <a:r>
              <a:rPr lang="en-US" dirty="0" smtClean="0"/>
              <a:t>This picture of MHS water shed is not an impervious surface</a:t>
            </a:r>
            <a:endParaRPr lang="en-US" dirty="0"/>
          </a:p>
        </p:txBody>
      </p:sp>
      <p:pic>
        <p:nvPicPr>
          <p:cNvPr id="2051" name="Picture 3" descr="C:\Users\Bageant\AppData\Local\Microsoft\Windows\Temporary Internet Files\Content.IE5\EBAR135X\MC900432537[1].png"/>
          <p:cNvPicPr>
            <a:picLocks noChangeAspect="1" noChangeArrowheads="1"/>
          </p:cNvPicPr>
          <p:nvPr/>
        </p:nvPicPr>
        <p:blipFill>
          <a:blip r:embed="rId3" cstate="print"/>
          <a:srcRect/>
          <a:stretch>
            <a:fillRect/>
          </a:stretch>
        </p:blipFill>
        <p:spPr bwMode="auto">
          <a:xfrm>
            <a:off x="5257800" y="3276600"/>
            <a:ext cx="35814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1000"/>
                                        <p:tgtEl>
                                          <p:spTgt spid="17411"/>
                                        </p:tgtEl>
                                      </p:cBhvr>
                                    </p:animEffect>
                                    <p:anim calcmode="lin" valueType="num">
                                      <p:cBhvr>
                                        <p:cTn id="8" dur="1000" fill="hold"/>
                                        <p:tgtEl>
                                          <p:spTgt spid="17411"/>
                                        </p:tgtEl>
                                        <p:attrNameLst>
                                          <p:attrName>style.rotation</p:attrName>
                                        </p:attrNameLst>
                                      </p:cBhvr>
                                      <p:tavLst>
                                        <p:tav tm="0">
                                          <p:val>
                                            <p:fltVal val="720"/>
                                          </p:val>
                                        </p:tav>
                                        <p:tav tm="100000">
                                          <p:val>
                                            <p:fltVal val="0"/>
                                          </p:val>
                                        </p:tav>
                                      </p:tavLst>
                                    </p:anim>
                                    <p:anim calcmode="lin" valueType="num">
                                      <p:cBhvr>
                                        <p:cTn id="9" dur="1000" fill="hold"/>
                                        <p:tgtEl>
                                          <p:spTgt spid="17411"/>
                                        </p:tgtEl>
                                        <p:attrNameLst>
                                          <p:attrName>ppt_h</p:attrName>
                                        </p:attrNameLst>
                                      </p:cBhvr>
                                      <p:tavLst>
                                        <p:tav tm="0">
                                          <p:val>
                                            <p:fltVal val="0"/>
                                          </p:val>
                                        </p:tav>
                                        <p:tav tm="100000">
                                          <p:val>
                                            <p:strVal val="#ppt_h"/>
                                          </p:val>
                                        </p:tav>
                                      </p:tavLst>
                                    </p:anim>
                                    <p:anim calcmode="lin" valueType="num">
                                      <p:cBhvr>
                                        <p:cTn id="10" dur="1000" fill="hold"/>
                                        <p:tgtEl>
                                          <p:spTgt spid="17411"/>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style.rotation</p:attrName>
                                        </p:attrNameLst>
                                      </p:cBhvr>
                                      <p:tavLst>
                                        <p:tav tm="0">
                                          <p:val>
                                            <p:fltVal val="720"/>
                                          </p:val>
                                        </p:tav>
                                        <p:tav tm="100000">
                                          <p:val>
                                            <p:fltVal val="0"/>
                                          </p:val>
                                        </p:tav>
                                      </p:tavLst>
                                    </p:anim>
                                    <p:anim calcmode="lin" valueType="num">
                                      <p:cBhvr>
                                        <p:cTn id="15" dur="1000" fill="hold"/>
                                        <p:tgtEl>
                                          <p:spTgt spid="2051"/>
                                        </p:tgtEl>
                                        <p:attrNameLst>
                                          <p:attrName>ppt_h</p:attrName>
                                        </p:attrNameLst>
                                      </p:cBhvr>
                                      <p:tavLst>
                                        <p:tav tm="0">
                                          <p:val>
                                            <p:fltVal val="0"/>
                                          </p:val>
                                        </p:tav>
                                        <p:tav tm="100000">
                                          <p:val>
                                            <p:strVal val="#ppt_h"/>
                                          </p:val>
                                        </p:tav>
                                      </p:tavLst>
                                    </p:anim>
                                    <p:anim calcmode="lin" valueType="num">
                                      <p:cBhvr>
                                        <p:cTn id="16" dur="1000" fill="hold"/>
                                        <p:tgtEl>
                                          <p:spTgt spid="205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ll-from-creek.jpg"/>
          <p:cNvPicPr>
            <a:picLocks noGrp="1" noChangeAspect="1"/>
          </p:cNvPicPr>
          <p:nvPr>
            <p:ph idx="1"/>
          </p:nvPr>
        </p:nvPicPr>
        <p:blipFill>
          <a:blip r:embed="rId2" cstate="print"/>
          <a:stretch>
            <a:fillRect/>
          </a:stretch>
        </p:blipFill>
        <p:spPr>
          <a:xfrm>
            <a:off x="1447800" y="2552700"/>
            <a:ext cx="5740400" cy="4305300"/>
          </a:xfrm>
        </p:spPr>
      </p:pic>
      <p:sp>
        <p:nvSpPr>
          <p:cNvPr id="5" name="TextBox 4"/>
          <p:cNvSpPr txBox="1"/>
          <p:nvPr/>
        </p:nvSpPr>
        <p:spPr>
          <a:xfrm>
            <a:off x="1676400" y="838200"/>
            <a:ext cx="4953000" cy="646331"/>
          </a:xfrm>
          <a:prstGeom prst="rect">
            <a:avLst/>
          </a:prstGeom>
          <a:noFill/>
        </p:spPr>
        <p:txBody>
          <a:bodyPr wrap="square" rtlCol="0">
            <a:spAutoFit/>
          </a:bodyPr>
          <a:lstStyle/>
          <a:p>
            <a:r>
              <a:rPr lang="en-US" dirty="0" smtClean="0"/>
              <a:t>The part of Mill Creek shown is not an impervious surface.</a:t>
            </a:r>
            <a:endParaRPr lang="en-US" dirty="0"/>
          </a:p>
        </p:txBody>
      </p:sp>
      <p:pic>
        <p:nvPicPr>
          <p:cNvPr id="3074" name="Picture 2" descr="C:\Users\Bageant\AppData\Local\Microsoft\Windows\Temporary Internet Files\Content.IE5\EBAR135X\MC900432537[1].png"/>
          <p:cNvPicPr>
            <a:picLocks noChangeAspect="1" noChangeArrowheads="1"/>
          </p:cNvPicPr>
          <p:nvPr/>
        </p:nvPicPr>
        <p:blipFill>
          <a:blip r:embed="rId3" cstate="print"/>
          <a:srcRect/>
          <a:stretch>
            <a:fillRect/>
          </a:stretch>
        </p:blipFill>
        <p:spPr bwMode="auto">
          <a:xfrm>
            <a:off x="2133600" y="2590800"/>
            <a:ext cx="4267200" cy="426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style.rotation</p:attrName>
                                        </p:attrNameLst>
                                      </p:cBhvr>
                                      <p:tavLst>
                                        <p:tav tm="0">
                                          <p:val>
                                            <p:fltVal val="720"/>
                                          </p:val>
                                        </p:tav>
                                        <p:tav tm="100000">
                                          <p:val>
                                            <p:fltVal val="0"/>
                                          </p:val>
                                        </p:tav>
                                      </p:tavLst>
                                    </p:anim>
                                    <p:anim calcmode="lin" valueType="num">
                                      <p:cBhvr>
                                        <p:cTn id="9" dur="1000" fill="hold"/>
                                        <p:tgtEl>
                                          <p:spTgt spid="3074"/>
                                        </p:tgtEl>
                                        <p:attrNameLst>
                                          <p:attrName>ppt_h</p:attrName>
                                        </p:attrNameLst>
                                      </p:cBhvr>
                                      <p:tavLst>
                                        <p:tav tm="0">
                                          <p:val>
                                            <p:fltVal val="0"/>
                                          </p:val>
                                        </p:tav>
                                        <p:tav tm="100000">
                                          <p:val>
                                            <p:strVal val="#ppt_h"/>
                                          </p:val>
                                        </p:tav>
                                      </p:tavLst>
                                    </p:anim>
                                    <p:anim calcmode="lin" valueType="num">
                                      <p:cBhvr>
                                        <p:cTn id="10" dur="10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ogle_MuHS.jpg"/>
          <p:cNvPicPr>
            <a:picLocks noGrp="1" noChangeAspect="1"/>
          </p:cNvPicPr>
          <p:nvPr>
            <p:ph idx="1"/>
          </p:nvPr>
        </p:nvPicPr>
        <p:blipFill>
          <a:blip r:embed="rId2" cstate="print"/>
          <a:stretch>
            <a:fillRect/>
          </a:stretch>
        </p:blipFill>
        <p:spPr>
          <a:xfrm>
            <a:off x="533400" y="28952"/>
            <a:ext cx="8153400" cy="68290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 Data</a:t>
            </a:r>
            <a:endParaRPr lang="en-US" dirty="0"/>
          </a:p>
        </p:txBody>
      </p:sp>
      <p:sp>
        <p:nvSpPr>
          <p:cNvPr id="3" name="Content Placeholder 2"/>
          <p:cNvSpPr>
            <a:spLocks noGrp="1"/>
          </p:cNvSpPr>
          <p:nvPr>
            <p:ph idx="1"/>
          </p:nvPr>
        </p:nvSpPr>
        <p:spPr/>
        <p:txBody>
          <a:bodyPr/>
          <a:lstStyle/>
          <a:p>
            <a:r>
              <a:rPr lang="en-US" dirty="0" smtClean="0"/>
              <a:t>Mill Creek:	(Data taken Nov. 6 2009)</a:t>
            </a:r>
          </a:p>
          <a:p>
            <a:pPr lvl="1"/>
            <a:r>
              <a:rPr lang="en-US" dirty="0" smtClean="0"/>
              <a:t>Temperature:			5.5</a:t>
            </a:r>
            <a:r>
              <a:rPr lang="en-US" baseline="30000" dirty="0" smtClean="0"/>
              <a:t>o</a:t>
            </a:r>
            <a:r>
              <a:rPr lang="en-US" dirty="0" smtClean="0"/>
              <a:t>  Celsius</a:t>
            </a:r>
          </a:p>
          <a:p>
            <a:pPr lvl="1"/>
            <a:r>
              <a:rPr lang="en-US" dirty="0" smtClean="0"/>
              <a:t>pH:				7.5</a:t>
            </a:r>
          </a:p>
          <a:p>
            <a:pPr lvl="1"/>
            <a:r>
              <a:rPr lang="en-US" dirty="0" smtClean="0"/>
              <a:t>Conductivity:			680  US</a:t>
            </a:r>
          </a:p>
          <a:p>
            <a:pPr lvl="1"/>
            <a:r>
              <a:rPr lang="en-US" dirty="0" smtClean="0"/>
              <a:t>Dissolved Oxygen:		10     PPM</a:t>
            </a:r>
          </a:p>
          <a:p>
            <a:pPr lvl="1"/>
            <a:r>
              <a:rPr lang="en-US" dirty="0" smtClean="0"/>
              <a:t>Nitrate/Nitrite:			0      PPM</a:t>
            </a:r>
          </a:p>
          <a:p>
            <a:pPr lvl="1"/>
            <a:r>
              <a:rPr lang="en-US" dirty="0" smtClean="0"/>
              <a:t>Alkalinity:			275  PPM</a:t>
            </a:r>
          </a:p>
          <a:p>
            <a:pPr lvl="1"/>
            <a:r>
              <a:rPr lang="en-US" dirty="0" smtClean="0"/>
              <a:t>Turbidity:			0      JTU</a:t>
            </a:r>
          </a:p>
          <a:p>
            <a:pPr lvl="1"/>
            <a:r>
              <a:rPr lang="en-US" dirty="0" smtClean="0"/>
              <a:t>Bacteria				</a:t>
            </a:r>
            <a:r>
              <a:rPr lang="en-US" dirty="0" err="1" smtClean="0"/>
              <a:t>na</a:t>
            </a:r>
            <a:r>
              <a:rPr lang="en-US" dirty="0" smtClean="0"/>
              <a:t>    </a:t>
            </a:r>
            <a:r>
              <a:rPr lang="en-US" dirty="0" err="1" smtClean="0"/>
              <a:t>na</a:t>
            </a: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lstStyle/>
          <a:p>
            <a:r>
              <a:rPr lang="en-US" dirty="0" smtClean="0"/>
              <a:t>Big Run:		 (Data taken Oct 19 2009)				</a:t>
            </a:r>
          </a:p>
          <a:p>
            <a:pPr lvl="1"/>
            <a:r>
              <a:rPr lang="en-US" dirty="0" smtClean="0"/>
              <a:t>Temperature:			7.5</a:t>
            </a:r>
            <a:r>
              <a:rPr lang="en-US" baseline="30000" dirty="0" smtClean="0"/>
              <a:t>o</a:t>
            </a:r>
            <a:r>
              <a:rPr lang="en-US" dirty="0" smtClean="0"/>
              <a:t>  Celsius</a:t>
            </a:r>
          </a:p>
          <a:p>
            <a:pPr lvl="1"/>
            <a:r>
              <a:rPr lang="en-US" dirty="0" smtClean="0"/>
              <a:t>pH:				7</a:t>
            </a:r>
          </a:p>
          <a:p>
            <a:pPr lvl="1"/>
            <a:r>
              <a:rPr lang="en-US" dirty="0" smtClean="0"/>
              <a:t>Conductivity:			</a:t>
            </a:r>
            <a:r>
              <a:rPr lang="en-US" dirty="0" err="1" smtClean="0"/>
              <a:t>na</a:t>
            </a:r>
            <a:r>
              <a:rPr lang="en-US" dirty="0" smtClean="0"/>
              <a:t>     US</a:t>
            </a:r>
          </a:p>
          <a:p>
            <a:pPr lvl="1"/>
            <a:r>
              <a:rPr lang="en-US" dirty="0" smtClean="0"/>
              <a:t>Dissolved Oxygen:		10      PPM</a:t>
            </a:r>
          </a:p>
          <a:p>
            <a:pPr lvl="1"/>
            <a:r>
              <a:rPr lang="en-US" dirty="0" smtClean="0"/>
              <a:t>Nitrate/Nitrite:			0       PPM</a:t>
            </a:r>
          </a:p>
          <a:p>
            <a:pPr lvl="1"/>
            <a:r>
              <a:rPr lang="en-US" dirty="0" smtClean="0"/>
              <a:t>Alkalinity:			300   PPM</a:t>
            </a:r>
          </a:p>
          <a:p>
            <a:pPr lvl="1"/>
            <a:r>
              <a:rPr lang="en-US" dirty="0" smtClean="0"/>
              <a:t>Turbidity:			0       JTU</a:t>
            </a:r>
          </a:p>
          <a:p>
            <a:pPr lvl="1"/>
            <a:r>
              <a:rPr lang="en-US" dirty="0" smtClean="0"/>
              <a:t>Bacteria				</a:t>
            </a:r>
            <a:r>
              <a:rPr lang="en-US" dirty="0" err="1" smtClean="0"/>
              <a:t>na</a:t>
            </a:r>
            <a:r>
              <a:rPr lang="en-US" dirty="0" smtClean="0"/>
              <a:t>     </a:t>
            </a:r>
            <a:r>
              <a:rPr lang="en-US" dirty="0" err="1" smtClean="0"/>
              <a:t>na</a:t>
            </a:r>
            <a:endParaRPr lang="en-US" dirty="0" smtClean="0"/>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217</TotalTime>
  <Words>499</Words>
  <Application>Microsoft Office PowerPoint</Application>
  <PresentationFormat>On-screen Show (4:3)</PresentationFormat>
  <Paragraphs>97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Hard research On Impervious Surfaces</vt:lpstr>
      <vt:lpstr>The dirt on impervious surfaces</vt:lpstr>
      <vt:lpstr>Land Use</vt:lpstr>
      <vt:lpstr>Slide 4</vt:lpstr>
      <vt:lpstr>Slide 5</vt:lpstr>
      <vt:lpstr>Slide 6</vt:lpstr>
      <vt:lpstr>Slide 7</vt:lpstr>
      <vt:lpstr>Watershed Data</vt:lpstr>
      <vt:lpstr>Slide 9</vt:lpstr>
      <vt:lpstr>Slide 10</vt:lpstr>
      <vt:lpstr>Slide 11</vt:lpstr>
      <vt:lpstr>Slide 12</vt:lpstr>
      <vt:lpstr>Cause &amp; Effect</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research On Impervious Surfaces</dc:title>
  <dc:creator>Bageant</dc:creator>
  <cp:lastModifiedBy>Bageant</cp:lastModifiedBy>
  <cp:revision>26</cp:revision>
  <dcterms:created xsi:type="dcterms:W3CDTF">2010-04-19T20:40:27Z</dcterms:created>
  <dcterms:modified xsi:type="dcterms:W3CDTF">2010-04-23T01:44:41Z</dcterms:modified>
</cp:coreProperties>
</file>