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3"/>
  </p:notesMasterIdLst>
  <p:sldIdLst>
    <p:sldId id="271" r:id="rId2"/>
    <p:sldId id="272" r:id="rId3"/>
    <p:sldId id="266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8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3E4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07" autoAdjust="0"/>
    <p:restoredTop sz="94660"/>
  </p:normalViewPr>
  <p:slideViewPr>
    <p:cSldViewPr>
      <p:cViewPr>
        <p:scale>
          <a:sx n="66" d="100"/>
          <a:sy n="66" d="100"/>
        </p:scale>
        <p:origin x="-1956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slide" Target="../slides/slide2.xml"/><Relationship Id="rId1" Type="http://schemas.openxmlformats.org/officeDocument/2006/relationships/slide" Target="../slides/slide3.xml"/><Relationship Id="rId4" Type="http://schemas.openxmlformats.org/officeDocument/2006/relationships/slide" Target="../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BA4372-F271-45AD-ADA8-8C5053D9A50C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E47ABD-A232-4EF1-8AAF-74BEC8829786}">
      <dgm:prSet phldrT="[Text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>
              <a:hlinkClick xmlns:r="http://schemas.openxmlformats.org/officeDocument/2006/relationships" r:id="rId1" action="ppaction://hlinksldjump"/>
            </a:rPr>
            <a:t>Actinomycetes </a:t>
          </a:r>
          <a:endParaRPr lang="en-US" sz="1400" dirty="0"/>
        </a:p>
      </dgm:t>
    </dgm:pt>
    <dgm:pt modelId="{3A6F24B6-D9D4-4414-BAFA-384BB8727DAB}" type="parTrans" cxnId="{B0D80BB4-FDE0-4513-97A4-C9ADE86DFDD9}">
      <dgm:prSet/>
      <dgm:spPr/>
      <dgm:t>
        <a:bodyPr/>
        <a:lstStyle/>
        <a:p>
          <a:endParaRPr lang="en-US"/>
        </a:p>
      </dgm:t>
    </dgm:pt>
    <dgm:pt modelId="{497C71A8-A046-49E9-88D4-82C38069F4DC}" type="sibTrans" cxnId="{B0D80BB4-FDE0-4513-97A4-C9ADE86DFDD9}">
      <dgm:prSet/>
      <dgm:spPr/>
      <dgm:t>
        <a:bodyPr/>
        <a:lstStyle/>
        <a:p>
          <a:endParaRPr lang="en-US"/>
        </a:p>
      </dgm:t>
    </dgm:pt>
    <dgm:pt modelId="{FB3832AB-4F3E-4270-AE41-D4E7D92E0BF9}">
      <dgm:prSet phldrT="[Text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hlinkClick xmlns:r="http://schemas.openxmlformats.org/officeDocument/2006/relationships" r:id="rId2" action="ppaction://hlinksldjump"/>
            </a:rPr>
            <a:t>Characteristic features </a:t>
          </a:r>
          <a:endParaRPr lang="en-US" dirty="0"/>
        </a:p>
      </dgm:t>
    </dgm:pt>
    <dgm:pt modelId="{F9F7ACD4-09C5-4C01-B5EB-DF3D1F440F71}" type="parTrans" cxnId="{CCD3A80B-4D6B-48B9-9980-CA185E7F734B}">
      <dgm:prSet/>
      <dgm:spPr/>
      <dgm:t>
        <a:bodyPr/>
        <a:lstStyle/>
        <a:p>
          <a:endParaRPr lang="en-US"/>
        </a:p>
      </dgm:t>
    </dgm:pt>
    <dgm:pt modelId="{060B4F25-6F0B-48C9-9FF2-57D91700F01C}" type="sibTrans" cxnId="{CCD3A80B-4D6B-48B9-9980-CA185E7F734B}">
      <dgm:prSet/>
      <dgm:spPr/>
      <dgm:t>
        <a:bodyPr/>
        <a:lstStyle/>
        <a:p>
          <a:endParaRPr lang="en-US"/>
        </a:p>
      </dgm:t>
    </dgm:pt>
    <dgm:pt modelId="{F4D60A66-E521-437D-BA97-CD2B8FBDD3BE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rgbClr val="FFFF00"/>
        </a:solidFill>
      </dgm:spPr>
      <dgm:t>
        <a:bodyPr/>
        <a:lstStyle/>
        <a:p>
          <a:r>
            <a:rPr lang="en-US" dirty="0" smtClean="0">
              <a:hlinkClick xmlns:r="http://schemas.openxmlformats.org/officeDocument/2006/relationships" r:id="rId3" action="ppaction://hlinksldjump"/>
            </a:rPr>
            <a:t>Treatment </a:t>
          </a:r>
          <a:endParaRPr lang="en-US" dirty="0"/>
        </a:p>
      </dgm:t>
    </dgm:pt>
    <dgm:pt modelId="{008FD5A1-626B-4E9E-B539-51120B534695}" type="parTrans" cxnId="{B260DB5B-DDFB-47F2-8E83-A636F1F006CD}">
      <dgm:prSet/>
      <dgm:spPr/>
      <dgm:t>
        <a:bodyPr/>
        <a:lstStyle/>
        <a:p>
          <a:endParaRPr lang="en-US"/>
        </a:p>
      </dgm:t>
    </dgm:pt>
    <dgm:pt modelId="{5E560953-97CC-4DA7-990A-F79D67B0D726}" type="sibTrans" cxnId="{B260DB5B-DDFB-47F2-8E83-A636F1F006CD}">
      <dgm:prSet/>
      <dgm:spPr/>
      <dgm:t>
        <a:bodyPr/>
        <a:lstStyle/>
        <a:p>
          <a:endParaRPr lang="en-US"/>
        </a:p>
      </dgm:t>
    </dgm:pt>
    <dgm:pt modelId="{A97C7C2D-EA3D-46A0-984C-AB2EFF91FFEB}">
      <dgm:prSet/>
      <dgm:spPr>
        <a:solidFill>
          <a:srgbClr val="7030A0"/>
        </a:solidFill>
      </dgm:spPr>
      <dgm:t>
        <a:bodyPr/>
        <a:lstStyle/>
        <a:p>
          <a:r>
            <a:rPr lang="en-US" dirty="0" smtClean="0">
              <a:hlinkClick xmlns:r="http://schemas.openxmlformats.org/officeDocument/2006/relationships" r:id="rId4" action="ppaction://hlinksldjump"/>
            </a:rPr>
            <a:t>Specimen Collection and Preparation </a:t>
          </a:r>
          <a:endParaRPr lang="en-US" dirty="0"/>
        </a:p>
      </dgm:t>
    </dgm:pt>
    <dgm:pt modelId="{E75D50BF-32CA-484E-A4F8-AFC1E73C79CE}" type="parTrans" cxnId="{118956C7-3CAD-4893-86BE-E06A7C71F3D5}">
      <dgm:prSet/>
      <dgm:spPr/>
      <dgm:t>
        <a:bodyPr/>
        <a:lstStyle/>
        <a:p>
          <a:endParaRPr lang="en-US"/>
        </a:p>
      </dgm:t>
    </dgm:pt>
    <dgm:pt modelId="{F600A7A2-4ACA-4F2B-823F-9B886F83E768}" type="sibTrans" cxnId="{118956C7-3CAD-4893-86BE-E06A7C71F3D5}">
      <dgm:prSet/>
      <dgm:spPr/>
      <dgm:t>
        <a:bodyPr/>
        <a:lstStyle/>
        <a:p>
          <a:endParaRPr lang="en-US"/>
        </a:p>
      </dgm:t>
    </dgm:pt>
    <dgm:pt modelId="{FF51FFDC-4D69-4FFF-955F-A63B5E55F9FA}" type="pres">
      <dgm:prSet presAssocID="{10BA4372-F271-45AD-ADA8-8C5053D9A50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E63979-4280-4622-B2D0-C70B3085B86D}" type="pres">
      <dgm:prSet presAssocID="{87E47ABD-A232-4EF1-8AAF-74BEC8829786}" presName="centerShape" presStyleLbl="node0" presStyleIdx="0" presStyleCnt="1" custScaleX="121559" custScaleY="82248" custLinFactNeighborX="0" custLinFactNeighborY="-4811"/>
      <dgm:spPr/>
      <dgm:t>
        <a:bodyPr/>
        <a:lstStyle/>
        <a:p>
          <a:endParaRPr lang="en-US"/>
        </a:p>
      </dgm:t>
    </dgm:pt>
    <dgm:pt modelId="{FC010627-EDC4-4CF0-BD3C-1002907A2922}" type="pres">
      <dgm:prSet presAssocID="{F9F7ACD4-09C5-4C01-B5EB-DF3D1F440F71}" presName="Name9" presStyleLbl="parChTrans1D2" presStyleIdx="0" presStyleCnt="3"/>
      <dgm:spPr/>
      <dgm:t>
        <a:bodyPr/>
        <a:lstStyle/>
        <a:p>
          <a:endParaRPr lang="en-US"/>
        </a:p>
      </dgm:t>
    </dgm:pt>
    <dgm:pt modelId="{D2D414E5-CFFE-4DAA-B8A5-757FD794F059}" type="pres">
      <dgm:prSet presAssocID="{F9F7ACD4-09C5-4C01-B5EB-DF3D1F440F7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E96016A4-350A-426F-9D30-B3D46C2FC351}" type="pres">
      <dgm:prSet presAssocID="{FB3832AB-4F3E-4270-AE41-D4E7D92E0BF9}" presName="node" presStyleLbl="node1" presStyleIdx="0" presStyleCnt="3" custScaleX="130910" custScaleY="900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CFA89-82DF-401A-8200-B2875C1080A0}" type="pres">
      <dgm:prSet presAssocID="{008FD5A1-626B-4E9E-B539-51120B534695}" presName="Name9" presStyleLbl="parChTrans1D2" presStyleIdx="1" presStyleCnt="3"/>
      <dgm:spPr/>
      <dgm:t>
        <a:bodyPr/>
        <a:lstStyle/>
        <a:p>
          <a:endParaRPr lang="en-US"/>
        </a:p>
      </dgm:t>
    </dgm:pt>
    <dgm:pt modelId="{6E0FEF7D-1F27-4B7B-A760-E479E42A310F}" type="pres">
      <dgm:prSet presAssocID="{008FD5A1-626B-4E9E-B539-51120B534695}" presName="connTx" presStyleLbl="parChTrans1D2" presStyleIdx="1" presStyleCnt="3"/>
      <dgm:spPr/>
      <dgm:t>
        <a:bodyPr/>
        <a:lstStyle/>
        <a:p>
          <a:endParaRPr lang="en-US"/>
        </a:p>
      </dgm:t>
    </dgm:pt>
    <dgm:pt modelId="{2E245F50-5A5E-4421-AFE6-13A15B11BD7A}" type="pres">
      <dgm:prSet presAssocID="{F4D60A66-E521-437D-BA97-CD2B8FBDD3BE}" presName="node" presStyleLbl="node1" presStyleIdx="1" presStyleCnt="3" custScaleY="81299" custRadScaleRad="125013" custRadScaleInc="-30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C8028-26F2-4FAB-98AF-EB4331E2EC25}" type="pres">
      <dgm:prSet presAssocID="{E75D50BF-32CA-484E-A4F8-AFC1E73C79CE}" presName="Name9" presStyleLbl="parChTrans1D2" presStyleIdx="2" presStyleCnt="3"/>
      <dgm:spPr/>
      <dgm:t>
        <a:bodyPr/>
        <a:lstStyle/>
        <a:p>
          <a:endParaRPr lang="en-US"/>
        </a:p>
      </dgm:t>
    </dgm:pt>
    <dgm:pt modelId="{8AD08664-487A-4185-8264-CEEC8983C4FF}" type="pres">
      <dgm:prSet presAssocID="{E75D50BF-32CA-484E-A4F8-AFC1E73C79CE}" presName="connTx" presStyleLbl="parChTrans1D2" presStyleIdx="2" presStyleCnt="3"/>
      <dgm:spPr/>
      <dgm:t>
        <a:bodyPr/>
        <a:lstStyle/>
        <a:p>
          <a:endParaRPr lang="en-US"/>
        </a:p>
      </dgm:t>
    </dgm:pt>
    <dgm:pt modelId="{0F371026-10AF-4364-B3D4-C9C698B65933}" type="pres">
      <dgm:prSet presAssocID="{A97C7C2D-EA3D-46A0-984C-AB2EFF91FFEB}" presName="node" presStyleLbl="node1" presStyleIdx="2" presStyleCnt="3" custScaleY="65195" custRadScaleRad="125649" custRadScaleInc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60DB5B-DDFB-47F2-8E83-A636F1F006CD}" srcId="{87E47ABD-A232-4EF1-8AAF-74BEC8829786}" destId="{F4D60A66-E521-437D-BA97-CD2B8FBDD3BE}" srcOrd="1" destOrd="0" parTransId="{008FD5A1-626B-4E9E-B539-51120B534695}" sibTransId="{5E560953-97CC-4DA7-990A-F79D67B0D726}"/>
    <dgm:cxn modelId="{54F97AD3-5A48-4A30-AF37-0D3961E95DB2}" type="presOf" srcId="{F4D60A66-E521-437D-BA97-CD2B8FBDD3BE}" destId="{2E245F50-5A5E-4421-AFE6-13A15B11BD7A}" srcOrd="0" destOrd="0" presId="urn:microsoft.com/office/officeart/2005/8/layout/radial1"/>
    <dgm:cxn modelId="{287C3374-B962-4B05-85C5-5C73EE0EB5E6}" type="presOf" srcId="{10BA4372-F271-45AD-ADA8-8C5053D9A50C}" destId="{FF51FFDC-4D69-4FFF-955F-A63B5E55F9FA}" srcOrd="0" destOrd="0" presId="urn:microsoft.com/office/officeart/2005/8/layout/radial1"/>
    <dgm:cxn modelId="{B0D80BB4-FDE0-4513-97A4-C9ADE86DFDD9}" srcId="{10BA4372-F271-45AD-ADA8-8C5053D9A50C}" destId="{87E47ABD-A232-4EF1-8AAF-74BEC8829786}" srcOrd="0" destOrd="0" parTransId="{3A6F24B6-D9D4-4414-BAFA-384BB8727DAB}" sibTransId="{497C71A8-A046-49E9-88D4-82C38069F4DC}"/>
    <dgm:cxn modelId="{9722722D-D8AA-4974-AD96-B4CEC303657A}" type="presOf" srcId="{E75D50BF-32CA-484E-A4F8-AFC1E73C79CE}" destId="{8AD08664-487A-4185-8264-CEEC8983C4FF}" srcOrd="1" destOrd="0" presId="urn:microsoft.com/office/officeart/2005/8/layout/radial1"/>
    <dgm:cxn modelId="{CCD3A80B-4D6B-48B9-9980-CA185E7F734B}" srcId="{87E47ABD-A232-4EF1-8AAF-74BEC8829786}" destId="{FB3832AB-4F3E-4270-AE41-D4E7D92E0BF9}" srcOrd="0" destOrd="0" parTransId="{F9F7ACD4-09C5-4C01-B5EB-DF3D1F440F71}" sibTransId="{060B4F25-6F0B-48C9-9FF2-57D91700F01C}"/>
    <dgm:cxn modelId="{118956C7-3CAD-4893-86BE-E06A7C71F3D5}" srcId="{87E47ABD-A232-4EF1-8AAF-74BEC8829786}" destId="{A97C7C2D-EA3D-46A0-984C-AB2EFF91FFEB}" srcOrd="2" destOrd="0" parTransId="{E75D50BF-32CA-484E-A4F8-AFC1E73C79CE}" sibTransId="{F600A7A2-4ACA-4F2B-823F-9B886F83E768}"/>
    <dgm:cxn modelId="{33A4A138-7520-4DBF-8E89-4B18CC210B96}" type="presOf" srcId="{008FD5A1-626B-4E9E-B539-51120B534695}" destId="{6E0FEF7D-1F27-4B7B-A760-E479E42A310F}" srcOrd="1" destOrd="0" presId="urn:microsoft.com/office/officeart/2005/8/layout/radial1"/>
    <dgm:cxn modelId="{EB32118A-F605-4E94-8626-370E3DB9C53F}" type="presOf" srcId="{87E47ABD-A232-4EF1-8AAF-74BEC8829786}" destId="{D3E63979-4280-4622-B2D0-C70B3085B86D}" srcOrd="0" destOrd="0" presId="urn:microsoft.com/office/officeart/2005/8/layout/radial1"/>
    <dgm:cxn modelId="{146799FC-5311-471F-94B8-CFB73783ED65}" type="presOf" srcId="{FB3832AB-4F3E-4270-AE41-D4E7D92E0BF9}" destId="{E96016A4-350A-426F-9D30-B3D46C2FC351}" srcOrd="0" destOrd="0" presId="urn:microsoft.com/office/officeart/2005/8/layout/radial1"/>
    <dgm:cxn modelId="{621F0333-1F48-48E3-948C-4B958E90181D}" type="presOf" srcId="{008FD5A1-626B-4E9E-B539-51120B534695}" destId="{1D7CFA89-82DF-401A-8200-B2875C1080A0}" srcOrd="0" destOrd="0" presId="urn:microsoft.com/office/officeart/2005/8/layout/radial1"/>
    <dgm:cxn modelId="{1E5009BA-EDFD-439B-9B0A-768C33D8ED26}" type="presOf" srcId="{F9F7ACD4-09C5-4C01-B5EB-DF3D1F440F71}" destId="{FC010627-EDC4-4CF0-BD3C-1002907A2922}" srcOrd="0" destOrd="0" presId="urn:microsoft.com/office/officeart/2005/8/layout/radial1"/>
    <dgm:cxn modelId="{9F02A867-32DF-4682-B1A7-4CB14447D918}" type="presOf" srcId="{F9F7ACD4-09C5-4C01-B5EB-DF3D1F440F71}" destId="{D2D414E5-CFFE-4DAA-B8A5-757FD794F059}" srcOrd="1" destOrd="0" presId="urn:microsoft.com/office/officeart/2005/8/layout/radial1"/>
    <dgm:cxn modelId="{6AEEB623-A208-41AD-B028-4074CDD7DB14}" type="presOf" srcId="{E75D50BF-32CA-484E-A4F8-AFC1E73C79CE}" destId="{694C8028-26F2-4FAB-98AF-EB4331E2EC25}" srcOrd="0" destOrd="0" presId="urn:microsoft.com/office/officeart/2005/8/layout/radial1"/>
    <dgm:cxn modelId="{ABE80D3E-69C7-4BAC-9130-DF6B2AE86A22}" type="presOf" srcId="{A97C7C2D-EA3D-46A0-984C-AB2EFF91FFEB}" destId="{0F371026-10AF-4364-B3D4-C9C698B65933}" srcOrd="0" destOrd="0" presId="urn:microsoft.com/office/officeart/2005/8/layout/radial1"/>
    <dgm:cxn modelId="{BD5F1326-D931-4A86-8C96-1EF7B7692D5F}" type="presParOf" srcId="{FF51FFDC-4D69-4FFF-955F-A63B5E55F9FA}" destId="{D3E63979-4280-4622-B2D0-C70B3085B86D}" srcOrd="0" destOrd="0" presId="urn:microsoft.com/office/officeart/2005/8/layout/radial1"/>
    <dgm:cxn modelId="{6A8DC859-C33F-4FE9-9661-78FCBA630A2E}" type="presParOf" srcId="{FF51FFDC-4D69-4FFF-955F-A63B5E55F9FA}" destId="{FC010627-EDC4-4CF0-BD3C-1002907A2922}" srcOrd="1" destOrd="0" presId="urn:microsoft.com/office/officeart/2005/8/layout/radial1"/>
    <dgm:cxn modelId="{358641FC-0746-4949-BAE4-1F82AF58BA99}" type="presParOf" srcId="{FC010627-EDC4-4CF0-BD3C-1002907A2922}" destId="{D2D414E5-CFFE-4DAA-B8A5-757FD794F059}" srcOrd="0" destOrd="0" presId="urn:microsoft.com/office/officeart/2005/8/layout/radial1"/>
    <dgm:cxn modelId="{D3644C6D-7070-4827-9125-563A65CC5E0F}" type="presParOf" srcId="{FF51FFDC-4D69-4FFF-955F-A63B5E55F9FA}" destId="{E96016A4-350A-426F-9D30-B3D46C2FC351}" srcOrd="2" destOrd="0" presId="urn:microsoft.com/office/officeart/2005/8/layout/radial1"/>
    <dgm:cxn modelId="{161872BF-7B55-498B-9D88-3AFECD1F0738}" type="presParOf" srcId="{FF51FFDC-4D69-4FFF-955F-A63B5E55F9FA}" destId="{1D7CFA89-82DF-401A-8200-B2875C1080A0}" srcOrd="3" destOrd="0" presId="urn:microsoft.com/office/officeart/2005/8/layout/radial1"/>
    <dgm:cxn modelId="{71B38CF3-1DBA-4E17-A093-E78343EEE377}" type="presParOf" srcId="{1D7CFA89-82DF-401A-8200-B2875C1080A0}" destId="{6E0FEF7D-1F27-4B7B-A760-E479E42A310F}" srcOrd="0" destOrd="0" presId="urn:microsoft.com/office/officeart/2005/8/layout/radial1"/>
    <dgm:cxn modelId="{29F1BEF7-919A-427F-B6C6-926AB4168EF0}" type="presParOf" srcId="{FF51FFDC-4D69-4FFF-955F-A63B5E55F9FA}" destId="{2E245F50-5A5E-4421-AFE6-13A15B11BD7A}" srcOrd="4" destOrd="0" presId="urn:microsoft.com/office/officeart/2005/8/layout/radial1"/>
    <dgm:cxn modelId="{141956ED-A313-4B11-833E-240C3B99DC70}" type="presParOf" srcId="{FF51FFDC-4D69-4FFF-955F-A63B5E55F9FA}" destId="{694C8028-26F2-4FAB-98AF-EB4331E2EC25}" srcOrd="5" destOrd="0" presId="urn:microsoft.com/office/officeart/2005/8/layout/radial1"/>
    <dgm:cxn modelId="{58988855-D901-43CF-AFAD-91F0AAA2D70C}" type="presParOf" srcId="{694C8028-26F2-4FAB-98AF-EB4331E2EC25}" destId="{8AD08664-487A-4185-8264-CEEC8983C4FF}" srcOrd="0" destOrd="0" presId="urn:microsoft.com/office/officeart/2005/8/layout/radial1"/>
    <dgm:cxn modelId="{FD96F9BE-C64A-40D1-97AE-88FBCD9CA4F7}" type="presParOf" srcId="{FF51FFDC-4D69-4FFF-955F-A63B5E55F9FA}" destId="{0F371026-10AF-4364-B3D4-C9C698B65933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E63979-4280-4622-B2D0-C70B3085B86D}">
      <dsp:nvSpPr>
        <dsp:cNvPr id="0" name=""/>
        <dsp:cNvSpPr/>
      </dsp:nvSpPr>
      <dsp:spPr>
        <a:xfrm>
          <a:off x="2743203" y="2117284"/>
          <a:ext cx="1981192" cy="1340494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glow rad="63500">
            <a:schemeClr val="accent2">
              <a:alpha val="45000"/>
              <a:satMod val="120000"/>
            </a:schemeClr>
          </a:glo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hlinkClick xmlns:r="http://schemas.openxmlformats.org/officeDocument/2006/relationships" r:id="" action="ppaction://hlinksldjump"/>
            </a:rPr>
            <a:t>Actinomycetes </a:t>
          </a:r>
          <a:endParaRPr lang="en-US" sz="1400" kern="1200" dirty="0"/>
        </a:p>
      </dsp:txBody>
      <dsp:txXfrm>
        <a:off x="2743203" y="2117284"/>
        <a:ext cx="1981192" cy="1340494"/>
      </dsp:txXfrm>
    </dsp:sp>
    <dsp:sp modelId="{FC010627-EDC4-4CF0-BD3C-1002907A2922}">
      <dsp:nvSpPr>
        <dsp:cNvPr id="0" name=""/>
        <dsp:cNvSpPr/>
      </dsp:nvSpPr>
      <dsp:spPr>
        <a:xfrm rot="16200000">
          <a:off x="3476666" y="1840507"/>
          <a:ext cx="514267" cy="39285"/>
        </a:xfrm>
        <a:custGeom>
          <a:avLst/>
          <a:gdLst/>
          <a:ahLst/>
          <a:cxnLst/>
          <a:rect l="0" t="0" r="0" b="0"/>
          <a:pathLst>
            <a:path>
              <a:moveTo>
                <a:pt x="0" y="19642"/>
              </a:moveTo>
              <a:lnTo>
                <a:pt x="514267" y="1964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6200000">
        <a:off x="3720943" y="1847293"/>
        <a:ext cx="25713" cy="25713"/>
      </dsp:txXfrm>
    </dsp:sp>
    <dsp:sp modelId="{E96016A4-350A-426F-9D30-B3D46C2FC351}">
      <dsp:nvSpPr>
        <dsp:cNvPr id="0" name=""/>
        <dsp:cNvSpPr/>
      </dsp:nvSpPr>
      <dsp:spPr>
        <a:xfrm>
          <a:off x="2667001" y="136064"/>
          <a:ext cx="2133597" cy="1466952"/>
        </a:xfrm>
        <a:prstGeom prst="ellipse">
          <a:avLst/>
        </a:prstGeom>
        <a:solidFill>
          <a:schemeClr val="accent4"/>
        </a:solidFill>
        <a:ln w="1905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hlinkClick xmlns:r="http://schemas.openxmlformats.org/officeDocument/2006/relationships" r:id="" action="ppaction://hlinksldjump"/>
            </a:rPr>
            <a:t>Characteristic features </a:t>
          </a:r>
          <a:endParaRPr lang="en-US" sz="1500" kern="1200" dirty="0"/>
        </a:p>
      </dsp:txBody>
      <dsp:txXfrm>
        <a:off x="2667001" y="136064"/>
        <a:ext cx="2133597" cy="1466952"/>
      </dsp:txXfrm>
    </dsp:sp>
    <dsp:sp modelId="{1D7CFA89-82DF-401A-8200-B2875C1080A0}">
      <dsp:nvSpPr>
        <dsp:cNvPr id="0" name=""/>
        <dsp:cNvSpPr/>
      </dsp:nvSpPr>
      <dsp:spPr>
        <a:xfrm rot="1855674">
          <a:off x="4397411" y="3494213"/>
          <a:ext cx="1097298" cy="39285"/>
        </a:xfrm>
        <a:custGeom>
          <a:avLst/>
          <a:gdLst/>
          <a:ahLst/>
          <a:cxnLst/>
          <a:rect l="0" t="0" r="0" b="0"/>
          <a:pathLst>
            <a:path>
              <a:moveTo>
                <a:pt x="0" y="19642"/>
              </a:moveTo>
              <a:lnTo>
                <a:pt x="1097298" y="1964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55674">
        <a:off x="4918628" y="3486423"/>
        <a:ext cx="54864" cy="54864"/>
      </dsp:txXfrm>
    </dsp:sp>
    <dsp:sp modelId="{2E245F50-5A5E-4421-AFE6-13A15B11BD7A}">
      <dsp:nvSpPr>
        <dsp:cNvPr id="0" name=""/>
        <dsp:cNvSpPr/>
      </dsp:nvSpPr>
      <dsp:spPr>
        <a:xfrm>
          <a:off x="5257797" y="3526372"/>
          <a:ext cx="1629819" cy="1325027"/>
        </a:xfrm>
        <a:prstGeom prst="ellipse">
          <a:avLst/>
        </a:prstGeom>
        <a:solidFill>
          <a:srgbClr val="FFFF00"/>
        </a:solidFill>
        <a:ln w="1905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hlinkClick xmlns:r="http://schemas.openxmlformats.org/officeDocument/2006/relationships" r:id="" action="ppaction://hlinksldjump"/>
            </a:rPr>
            <a:t>Treatment </a:t>
          </a:r>
          <a:endParaRPr lang="en-US" sz="1500" kern="1200" dirty="0"/>
        </a:p>
      </dsp:txBody>
      <dsp:txXfrm>
        <a:off x="5257797" y="3526372"/>
        <a:ext cx="1629819" cy="1325027"/>
      </dsp:txXfrm>
    </dsp:sp>
    <dsp:sp modelId="{694C8028-26F2-4FAB-98AF-EB4331E2EC25}">
      <dsp:nvSpPr>
        <dsp:cNvPr id="0" name=""/>
        <dsp:cNvSpPr/>
      </dsp:nvSpPr>
      <dsp:spPr>
        <a:xfrm rot="8785748">
          <a:off x="1892398" y="3579350"/>
          <a:ext cx="1237410" cy="39285"/>
        </a:xfrm>
        <a:custGeom>
          <a:avLst/>
          <a:gdLst/>
          <a:ahLst/>
          <a:cxnLst/>
          <a:rect l="0" t="0" r="0" b="0"/>
          <a:pathLst>
            <a:path>
              <a:moveTo>
                <a:pt x="0" y="19642"/>
              </a:moveTo>
              <a:lnTo>
                <a:pt x="1237410" y="1964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8785748">
        <a:off x="2480168" y="3568057"/>
        <a:ext cx="61870" cy="61870"/>
      </dsp:txXfrm>
    </dsp:sp>
    <dsp:sp modelId="{0F371026-10AF-4364-B3D4-C9C698B65933}">
      <dsp:nvSpPr>
        <dsp:cNvPr id="0" name=""/>
        <dsp:cNvSpPr/>
      </dsp:nvSpPr>
      <dsp:spPr>
        <a:xfrm>
          <a:off x="609612" y="3788838"/>
          <a:ext cx="1629819" cy="1062561"/>
        </a:xfrm>
        <a:prstGeom prst="ellipse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hlinkClick xmlns:r="http://schemas.openxmlformats.org/officeDocument/2006/relationships" r:id="" action="ppaction://hlinksldjump"/>
            </a:rPr>
            <a:t>Specimen Collection and Preparation </a:t>
          </a:r>
          <a:endParaRPr lang="en-US" sz="1500" kern="1200" dirty="0"/>
        </a:p>
      </dsp:txBody>
      <dsp:txXfrm>
        <a:off x="609612" y="3788838"/>
        <a:ext cx="1629819" cy="1062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214A1-B1DD-4DAE-96EF-786BE44B9E3E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81A5F-F949-4384-AE81-5D41A3A5C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81A5F-F949-4384-AE81-5D41A3A5C5C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12378-C5CE-4D9E-B0E2-EE922ED7DF63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27BB-4D34-4775-ACE7-6E6E7F4B03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12378-C5CE-4D9E-B0E2-EE922ED7DF63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27BB-4D34-4775-ACE7-6E6E7F4B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12378-C5CE-4D9E-B0E2-EE922ED7DF63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27BB-4D34-4775-ACE7-6E6E7F4B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12378-C5CE-4D9E-B0E2-EE922ED7DF63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27BB-4D34-4775-ACE7-6E6E7F4B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12378-C5CE-4D9E-B0E2-EE922ED7DF63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27BB-4D34-4775-ACE7-6E6E7F4B03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12378-C5CE-4D9E-B0E2-EE922ED7DF63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27BB-4D34-4775-ACE7-6E6E7F4B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12378-C5CE-4D9E-B0E2-EE922ED7DF63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27BB-4D34-4775-ACE7-6E6E7F4B03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12378-C5CE-4D9E-B0E2-EE922ED7DF63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27BB-4D34-4775-ACE7-6E6E7F4B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12378-C5CE-4D9E-B0E2-EE922ED7DF63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27BB-4D34-4775-ACE7-6E6E7F4B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12378-C5CE-4D9E-B0E2-EE922ED7DF63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27BB-4D34-4775-ACE7-6E6E7F4B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A012378-C5CE-4D9E-B0E2-EE922ED7DF63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C9227BB-4D34-4775-ACE7-6E6E7F4B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A012378-C5CE-4D9E-B0E2-EE922ED7DF63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C9227BB-4D34-4775-ACE7-6E6E7F4B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m.org/Division/c/photo/nocard1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microbelibrary.org/microbelibrary/files/ccImages/Articleimages/Atlas-Gram/Streptomyces%20species%20fig13.jpg&amp;imgrefurl=http://www.microbelibrary.org/Gram%20Stain/details.asp?id=1988&amp;Lang=&amp;usg=__eqfLuBHHo8hL5TMQS_rZ8MCPCTM=&amp;h=240&amp;w=259&amp;sz=29&amp;hl=en&amp;start=7&amp;um=1&amp;tbnid=nf6Y1S6OWsFwZM:&amp;tbnh=104&amp;tbnw=112&amp;prev=/images?q=streptomyces&amp;hl=en&amp;um=1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pload.wikimedia.org/wikipedia/commons/d/dd/Actinomyces_israelii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838200" y="1295400"/>
          <a:ext cx="74676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Specimen Collection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Best samples are from:</a:t>
            </a:r>
          </a:p>
          <a:p>
            <a:pPr lvl="2"/>
            <a:r>
              <a:rPr lang="en-US" sz="1700" dirty="0" smtClean="0"/>
              <a:t>Puncture wounds, abrasions, drainage, sputum, </a:t>
            </a:r>
            <a:r>
              <a:rPr lang="en-US" sz="1700" dirty="0" err="1" smtClean="0"/>
              <a:t>bronchoalveolar</a:t>
            </a:r>
            <a:r>
              <a:rPr lang="en-US" sz="1700" dirty="0" smtClean="0"/>
              <a:t> </a:t>
            </a:r>
            <a:r>
              <a:rPr lang="en-US" sz="1700" dirty="0" err="1" smtClean="0"/>
              <a:t>lavage</a:t>
            </a:r>
            <a:r>
              <a:rPr lang="en-US" sz="1700" dirty="0" smtClean="0"/>
              <a:t> or biopsy (only when clinically necessary).  </a:t>
            </a:r>
          </a:p>
          <a:p>
            <a:endParaRPr lang="en-US" sz="2000" dirty="0" smtClean="0"/>
          </a:p>
          <a:p>
            <a:r>
              <a:rPr lang="en-US" sz="2400" u="sng" dirty="0" smtClean="0"/>
              <a:t>Routine or special media include</a:t>
            </a:r>
            <a:r>
              <a:rPr lang="en-US" sz="2400" dirty="0" smtClean="0"/>
              <a:t>:</a:t>
            </a:r>
          </a:p>
          <a:p>
            <a:pPr lvl="2">
              <a:buNone/>
            </a:pPr>
            <a:endParaRPr lang="en-US" b="1" u="sng" dirty="0" smtClean="0"/>
          </a:p>
          <a:p>
            <a:pPr lvl="2"/>
            <a:r>
              <a:rPr lang="en-US" u="sng" dirty="0" err="1" smtClean="0"/>
              <a:t>Nocardia</a:t>
            </a:r>
            <a:r>
              <a:rPr lang="en-US" u="sng" dirty="0" smtClean="0"/>
              <a:t> Differentiation media </a:t>
            </a:r>
            <a:r>
              <a:rPr lang="en-US" sz="2000" dirty="0" smtClean="0"/>
              <a:t>–   </a:t>
            </a:r>
            <a:r>
              <a:rPr lang="en-US" sz="1800" dirty="0" smtClean="0"/>
              <a:t>used to </a:t>
            </a:r>
            <a:r>
              <a:rPr lang="en-US" sz="1800" dirty="0" smtClean="0">
                <a:solidFill>
                  <a:schemeClr val="accent2"/>
                </a:solidFill>
              </a:rPr>
              <a:t>distinguish </a:t>
            </a:r>
          </a:p>
          <a:p>
            <a:pPr lvl="2">
              <a:buNone/>
            </a:pPr>
            <a:r>
              <a:rPr lang="en-US" sz="1800" dirty="0" smtClean="0">
                <a:solidFill>
                  <a:schemeClr val="accent2"/>
                </a:solidFill>
              </a:rPr>
              <a:t>                                </a:t>
            </a:r>
            <a:r>
              <a:rPr lang="en-US" sz="1800" dirty="0" err="1" smtClean="0">
                <a:solidFill>
                  <a:schemeClr val="accent2"/>
                </a:solidFill>
              </a:rPr>
              <a:t>Nocardia</a:t>
            </a:r>
            <a:r>
              <a:rPr lang="en-US" sz="1800" dirty="0" smtClean="0">
                <a:solidFill>
                  <a:schemeClr val="accent2"/>
                </a:solidFill>
              </a:rPr>
              <a:t> from </a:t>
            </a:r>
            <a:r>
              <a:rPr lang="en-US" sz="1800" dirty="0" err="1" smtClean="0">
                <a:solidFill>
                  <a:schemeClr val="accent2"/>
                </a:solidFill>
              </a:rPr>
              <a:t>Streptomyces</a:t>
            </a:r>
            <a:r>
              <a:rPr lang="en-US" sz="1800" dirty="0" smtClean="0">
                <a:solidFill>
                  <a:schemeClr val="accent2"/>
                </a:solidFill>
              </a:rPr>
              <a:t> spp.</a:t>
            </a:r>
            <a:endParaRPr lang="en-US" sz="1800" dirty="0" smtClean="0"/>
          </a:p>
          <a:p>
            <a:pPr lvl="2">
              <a:buNone/>
            </a:pPr>
            <a:endParaRPr lang="en-US" dirty="0" smtClean="0"/>
          </a:p>
          <a:p>
            <a:pPr lvl="2"/>
            <a:r>
              <a:rPr lang="en-US" u="sng" dirty="0" smtClean="0"/>
              <a:t>Cadmium sulfate fluoride </a:t>
            </a:r>
            <a:r>
              <a:rPr lang="en-US" u="sng" dirty="0" err="1" smtClean="0"/>
              <a:t>acriflavine</a:t>
            </a:r>
            <a:r>
              <a:rPr lang="en-US" u="sng" dirty="0" smtClean="0"/>
              <a:t> telluride</a:t>
            </a:r>
          </a:p>
          <a:p>
            <a:pPr lvl="2">
              <a:buNone/>
            </a:pPr>
            <a:r>
              <a:rPr lang="en-US" dirty="0" smtClean="0"/>
              <a:t>       (CFAT agar)</a:t>
            </a:r>
          </a:p>
          <a:p>
            <a:pPr lvl="2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8153400" y="6019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7162800" y="6172200"/>
            <a:ext cx="838200" cy="685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Treatment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Drainage, surgery, antimicrobials </a:t>
            </a:r>
            <a:r>
              <a:rPr lang="en-US" sz="1800" dirty="0" smtClean="0"/>
              <a:t>(e.g. Sulfonamide Erythromycin ,</a:t>
            </a:r>
            <a:r>
              <a:rPr lang="en-US" sz="1800" dirty="0" err="1" smtClean="0"/>
              <a:t>Azithromycin</a:t>
            </a:r>
            <a:r>
              <a:rPr lang="en-US" sz="1800" dirty="0" smtClean="0"/>
              <a:t> , </a:t>
            </a:r>
            <a:r>
              <a:rPr lang="en-US" sz="1800" dirty="0" err="1" smtClean="0"/>
              <a:t>Clarithromycin</a:t>
            </a:r>
            <a:r>
              <a:rPr lang="en-US" sz="1800" dirty="0" smtClean="0"/>
              <a:t> ,Ciprofloxacin </a:t>
            </a:r>
            <a:r>
              <a:rPr lang="en-US" sz="1800" dirty="0" err="1" smtClean="0"/>
              <a:t>Vancomycin</a:t>
            </a:r>
            <a:r>
              <a:rPr lang="en-US" sz="1800" dirty="0" smtClean="0"/>
              <a:t> </a:t>
            </a:r>
            <a:r>
              <a:rPr lang="en-US" sz="1800" dirty="0" err="1" smtClean="0"/>
              <a:t>Aminoglycosides</a:t>
            </a:r>
            <a:r>
              <a:rPr lang="en-US" sz="1800" dirty="0" smtClean="0"/>
              <a:t>, </a:t>
            </a:r>
            <a:r>
              <a:rPr lang="en-US" sz="1800" dirty="0" err="1" smtClean="0"/>
              <a:t>Rifampin</a:t>
            </a:r>
            <a:r>
              <a:rPr lang="en-US" sz="1800" dirty="0" smtClean="0"/>
              <a:t> </a:t>
            </a:r>
            <a:r>
              <a:rPr lang="en-US" sz="1800" dirty="0" err="1" smtClean="0"/>
              <a:t>Imipenem</a:t>
            </a:r>
            <a:r>
              <a:rPr lang="en-US" sz="1800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Antifungal and Beta </a:t>
            </a:r>
            <a:r>
              <a:rPr lang="en-US" dirty="0" err="1" smtClean="0"/>
              <a:t>lactam</a:t>
            </a:r>
            <a:r>
              <a:rPr lang="en-US" dirty="0" smtClean="0"/>
              <a:t> (</a:t>
            </a:r>
            <a:r>
              <a:rPr lang="en-US" dirty="0" err="1" smtClean="0"/>
              <a:t>ie</a:t>
            </a:r>
            <a:r>
              <a:rPr lang="en-US" dirty="0" smtClean="0"/>
              <a:t>. penicillin etc.) resistant</a:t>
            </a:r>
            <a:endParaRPr lang="en-US" dirty="0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8153400" y="57912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Characteristic Features</a:t>
            </a:r>
            <a:br>
              <a:rPr lang="en-US" u="sng" dirty="0" smtClean="0"/>
            </a:br>
            <a:r>
              <a:rPr lang="en-US" sz="1400" dirty="0" smtClean="0"/>
              <a:t>Resemble both bacteria and fungi; Sensitive to aerobic antibacterial agents; Growth rate: 7-10 days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u="sng" dirty="0" smtClean="0"/>
              <a:t> </a:t>
            </a:r>
            <a:br>
              <a:rPr lang="en-US" sz="3600" u="sng" dirty="0" smtClean="0"/>
            </a:br>
            <a:r>
              <a:rPr lang="en-US" u="sng" dirty="0" smtClean="0"/>
              <a:t> </a:t>
            </a:r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u="sng" dirty="0" smtClean="0"/>
          </a:p>
          <a:p>
            <a:pPr algn="ctr"/>
            <a:r>
              <a:rPr lang="en-US" sz="4400" u="sng" dirty="0" smtClean="0"/>
              <a:t>Bacterial  Characteristics </a:t>
            </a:r>
          </a:p>
          <a:p>
            <a:endParaRPr lang="en-US" sz="4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55000" lnSpcReduction="20000"/>
          </a:bodyPr>
          <a:lstStyle/>
          <a:p>
            <a:endParaRPr lang="en-US" u="sng" dirty="0" smtClean="0"/>
          </a:p>
          <a:p>
            <a:pPr algn="ctr"/>
            <a:r>
              <a:rPr lang="en-US" sz="4400" u="sng" dirty="0" smtClean="0"/>
              <a:t>Fungal</a:t>
            </a:r>
            <a:r>
              <a:rPr lang="en-US" sz="3800" u="sng" dirty="0" smtClean="0"/>
              <a:t> </a:t>
            </a:r>
            <a:r>
              <a:rPr lang="en-US" sz="4400" u="sng" dirty="0" smtClean="0"/>
              <a:t>Characteristics</a:t>
            </a:r>
          </a:p>
          <a:p>
            <a:pPr algn="ctr"/>
            <a:endParaRPr lang="en-US" sz="3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Gram positive , exogenous organisms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err="1" smtClean="0"/>
              <a:t>Mycolic</a:t>
            </a:r>
            <a:r>
              <a:rPr lang="en-US" dirty="0" smtClean="0"/>
              <a:t> acid  cell wall</a:t>
            </a:r>
          </a:p>
          <a:p>
            <a:endParaRPr lang="en-US" dirty="0" smtClean="0"/>
          </a:p>
          <a:p>
            <a:r>
              <a:rPr lang="en-US" dirty="0" smtClean="0"/>
              <a:t>Lack nucleus and mitochondria</a:t>
            </a:r>
          </a:p>
          <a:p>
            <a:pPr>
              <a:buNone/>
            </a:pPr>
            <a:endParaRPr lang="en-US" sz="1800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Thin branching filaments (</a:t>
            </a:r>
            <a:r>
              <a:rPr lang="en-US" dirty="0" err="1" smtClean="0"/>
              <a:t>hyphae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Reproduce by spores or fragmentation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71600" y="512763"/>
            <a:ext cx="7772400" cy="914400"/>
          </a:xfrm>
        </p:spPr>
        <p:txBody>
          <a:bodyPr/>
          <a:lstStyle/>
          <a:p>
            <a:pPr algn="ctr"/>
            <a:r>
              <a:rPr lang="en-US" u="sng" dirty="0" smtClean="0"/>
              <a:t>NOCARDIA spp.</a:t>
            </a:r>
            <a:endParaRPr lang="en-US" u="sng" dirty="0"/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1219200" y="1981200"/>
            <a:ext cx="7924800" cy="48768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                                   </a:t>
            </a:r>
          </a:p>
          <a:p>
            <a:r>
              <a:rPr lang="en-US" dirty="0" smtClean="0"/>
              <a:t>  </a:t>
            </a:r>
          </a:p>
          <a:p>
            <a:endParaRPr lang="en-US" dirty="0" smtClean="0"/>
          </a:p>
        </p:txBody>
      </p:sp>
      <p:pic>
        <p:nvPicPr>
          <p:cNvPr id="2052" name="Picture 4" descr="http://www.microbelibrary.org/microbelibrary/files/ccImages/Articleimages/Atlas-Bld/Nocardia%20asteroides%20fi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799" y="3048000"/>
            <a:ext cx="2964863" cy="2508781"/>
          </a:xfrm>
          <a:prstGeom prst="rect">
            <a:avLst/>
          </a:prstGeom>
          <a:noFill/>
        </p:spPr>
      </p:pic>
      <p:pic>
        <p:nvPicPr>
          <p:cNvPr id="2058" name="Picture 10" descr="See full 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3124200"/>
            <a:ext cx="33147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NOCARDIA spp. </a:t>
            </a:r>
            <a:br>
              <a:rPr lang="en-US" u="sng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4200" b="1" u="sng" dirty="0" smtClean="0">
                <a:solidFill>
                  <a:schemeClr val="accent2"/>
                </a:solidFill>
              </a:rPr>
              <a:t>Primary cause </a:t>
            </a:r>
            <a:r>
              <a:rPr lang="en-US" sz="4200" b="1" dirty="0" smtClean="0">
                <a:solidFill>
                  <a:schemeClr val="accent2"/>
                </a:solidFill>
              </a:rPr>
              <a:t>of </a:t>
            </a:r>
            <a:r>
              <a:rPr lang="en-US" sz="4200" b="1" dirty="0" err="1" smtClean="0">
                <a:solidFill>
                  <a:schemeClr val="accent2"/>
                </a:solidFill>
              </a:rPr>
              <a:t>Actinomycotic</a:t>
            </a:r>
            <a:r>
              <a:rPr lang="en-US" sz="4200" b="1" dirty="0" smtClean="0">
                <a:solidFill>
                  <a:schemeClr val="accent2"/>
                </a:solidFill>
              </a:rPr>
              <a:t> </a:t>
            </a:r>
            <a:r>
              <a:rPr lang="en-US" sz="4200" b="1" dirty="0" err="1" smtClean="0">
                <a:solidFill>
                  <a:schemeClr val="accent2"/>
                </a:solidFill>
              </a:rPr>
              <a:t>Mycetomas</a:t>
            </a:r>
            <a:endParaRPr lang="en-US" sz="4200" b="1" dirty="0" smtClean="0">
              <a:solidFill>
                <a:schemeClr val="accent2"/>
              </a:solidFill>
            </a:endParaRPr>
          </a:p>
          <a:p>
            <a:r>
              <a:rPr lang="en-US" sz="4200" dirty="0" smtClean="0"/>
              <a:t>Most common species: N. </a:t>
            </a:r>
            <a:r>
              <a:rPr lang="en-US" sz="4200" i="1" dirty="0" err="1" smtClean="0"/>
              <a:t>asteroides</a:t>
            </a:r>
            <a:r>
              <a:rPr lang="en-US" sz="4200" dirty="0" smtClean="0"/>
              <a:t> and N. </a:t>
            </a:r>
            <a:r>
              <a:rPr lang="en-US" sz="4200" i="1" dirty="0" err="1" smtClean="0"/>
              <a:t>brasiliensis</a:t>
            </a:r>
            <a:r>
              <a:rPr lang="en-US" sz="4200" i="1" dirty="0" smtClean="0"/>
              <a:t> </a:t>
            </a:r>
          </a:p>
          <a:p>
            <a:r>
              <a:rPr lang="en-US" sz="4200" dirty="0" smtClean="0"/>
              <a:t>Rough dry colonies </a:t>
            </a:r>
          </a:p>
          <a:p>
            <a:r>
              <a:rPr lang="en-US" sz="4200" dirty="0" smtClean="0"/>
              <a:t>Fragmenting bacilli </a:t>
            </a:r>
          </a:p>
          <a:p>
            <a:r>
              <a:rPr lang="en-US" sz="4200" dirty="0" smtClean="0">
                <a:solidFill>
                  <a:schemeClr val="accent2"/>
                </a:solidFill>
              </a:rPr>
              <a:t>Partially acid fast </a:t>
            </a:r>
            <a:r>
              <a:rPr lang="en-US" sz="4200" dirty="0" smtClean="0"/>
              <a:t>with </a:t>
            </a:r>
            <a:r>
              <a:rPr lang="en-US" sz="4200" dirty="0" err="1" smtClean="0"/>
              <a:t>Kinyoun</a:t>
            </a:r>
            <a:r>
              <a:rPr lang="en-US" sz="4200" dirty="0" smtClean="0"/>
              <a:t> stain</a:t>
            </a:r>
          </a:p>
          <a:p>
            <a:r>
              <a:rPr lang="en-US" sz="4200" b="1" dirty="0" smtClean="0">
                <a:solidFill>
                  <a:schemeClr val="accent2"/>
                </a:solidFill>
              </a:rPr>
              <a:t>Urea (+) and </a:t>
            </a:r>
            <a:r>
              <a:rPr lang="en-US" sz="4200" b="1" dirty="0" err="1" smtClean="0">
                <a:solidFill>
                  <a:schemeClr val="accent2"/>
                </a:solidFill>
              </a:rPr>
              <a:t>Lysozyme</a:t>
            </a:r>
            <a:r>
              <a:rPr lang="en-US" sz="4200" b="1" dirty="0" smtClean="0">
                <a:solidFill>
                  <a:schemeClr val="accent2"/>
                </a:solidFill>
              </a:rPr>
              <a:t> (+)</a:t>
            </a:r>
          </a:p>
          <a:p>
            <a:endParaRPr lang="en-US" sz="4200" dirty="0" smtClean="0"/>
          </a:p>
          <a:p>
            <a:r>
              <a:rPr lang="en-US" sz="4200" dirty="0" smtClean="0"/>
              <a:t> </a:t>
            </a:r>
            <a:r>
              <a:rPr lang="en-US" sz="4200" u="sng" dirty="0" smtClean="0"/>
              <a:t>Virulence factors</a:t>
            </a:r>
            <a:r>
              <a:rPr lang="en-US" sz="4200" dirty="0" smtClean="0"/>
              <a:t>: </a:t>
            </a:r>
          </a:p>
          <a:p>
            <a:pPr lvl="1"/>
            <a:r>
              <a:rPr lang="en-US" sz="4200" dirty="0" smtClean="0"/>
              <a:t>Superoxide dismutase and </a:t>
            </a:r>
            <a:r>
              <a:rPr lang="en-US" sz="4200" dirty="0" err="1" smtClean="0"/>
              <a:t>catalase</a:t>
            </a:r>
            <a:endParaRPr lang="en-US" sz="4200" dirty="0" smtClean="0"/>
          </a:p>
          <a:p>
            <a:pPr lvl="1"/>
            <a:r>
              <a:rPr lang="en-US" sz="4200" dirty="0" smtClean="0"/>
              <a:t> </a:t>
            </a:r>
            <a:r>
              <a:rPr lang="en-US" sz="4200" dirty="0" err="1" smtClean="0"/>
              <a:t>Nocobactin</a:t>
            </a:r>
            <a:endParaRPr lang="en-US" sz="4200" dirty="0" smtClean="0"/>
          </a:p>
          <a:p>
            <a:endParaRPr lang="en-US" sz="4200" dirty="0" smtClean="0"/>
          </a:p>
          <a:p>
            <a:r>
              <a:rPr lang="en-US" sz="4200" dirty="0" smtClean="0">
                <a:solidFill>
                  <a:schemeClr val="accent2"/>
                </a:solidFill>
              </a:rPr>
              <a:t>Musty odor </a:t>
            </a:r>
          </a:p>
          <a:p>
            <a:endParaRPr lang="en-US" sz="4200" dirty="0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6705600" y="5867400"/>
            <a:ext cx="838200" cy="685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508" name="Picture 4" descr="http://3.bp.blogspot.com/_dhJcewUrnkc/RY63830HtHI/AAAAAAAAACo/m4IA176hb7o/s400/Actinomyce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295400"/>
            <a:ext cx="1981200" cy="11430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NOCARDIA spp.</a:t>
            </a:r>
            <a:endParaRPr lang="en-US" u="sng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i="1" u="sng" dirty="0" smtClean="0"/>
          </a:p>
          <a:p>
            <a:pPr algn="ctr"/>
            <a:r>
              <a:rPr lang="en-US" sz="5100" i="1" u="sng" dirty="0" smtClean="0"/>
              <a:t>N. </a:t>
            </a:r>
            <a:r>
              <a:rPr lang="en-US" sz="5100" i="1" u="sng" dirty="0" err="1" smtClean="0"/>
              <a:t>asteroides</a:t>
            </a:r>
            <a:r>
              <a:rPr lang="en-US" sz="5100" i="1" u="sng" dirty="0" smtClean="0"/>
              <a:t> 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55000" lnSpcReduction="20000"/>
          </a:bodyPr>
          <a:lstStyle/>
          <a:p>
            <a:endParaRPr lang="en-US" i="1" u="sng" dirty="0" smtClean="0"/>
          </a:p>
          <a:p>
            <a:pPr algn="ctr"/>
            <a:r>
              <a:rPr lang="en-US" sz="4400" i="1" u="sng" dirty="0" err="1" smtClean="0"/>
              <a:t>N.brasiliensis</a:t>
            </a:r>
            <a:endParaRPr lang="en-US" sz="4400" i="1" u="sng" dirty="0" smtClean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en-US" dirty="0" smtClean="0"/>
          </a:p>
          <a:p>
            <a:r>
              <a:rPr lang="en-US" sz="6400" dirty="0" smtClean="0"/>
              <a:t>Infect  through inhalation</a:t>
            </a:r>
          </a:p>
          <a:p>
            <a:pPr>
              <a:buNone/>
            </a:pPr>
            <a:endParaRPr lang="en-US" sz="6400" dirty="0" smtClean="0"/>
          </a:p>
          <a:p>
            <a:r>
              <a:rPr lang="en-US" sz="6400" dirty="0" smtClean="0"/>
              <a:t>Disseminate  through the  tissue, brain and bone</a:t>
            </a:r>
          </a:p>
          <a:p>
            <a:endParaRPr lang="en-US" sz="6400" dirty="0" smtClean="0"/>
          </a:p>
          <a:p>
            <a:r>
              <a:rPr lang="en-US" sz="6400" dirty="0" smtClean="0"/>
              <a:t>No sulfur granules </a:t>
            </a:r>
          </a:p>
          <a:p>
            <a:pPr>
              <a:buNone/>
            </a:pPr>
            <a:endParaRPr lang="en-US" sz="6400" dirty="0" smtClean="0"/>
          </a:p>
          <a:p>
            <a:r>
              <a:rPr lang="en-US" sz="6400" u="sng" dirty="0" smtClean="0"/>
              <a:t>Key reactions: </a:t>
            </a:r>
          </a:p>
          <a:p>
            <a:pPr>
              <a:buNone/>
            </a:pPr>
            <a:r>
              <a:rPr lang="en-US" sz="6400" dirty="0" smtClean="0"/>
              <a:t>          Casein-negative; tyrosine –negative;</a:t>
            </a:r>
          </a:p>
          <a:p>
            <a:pPr>
              <a:buNone/>
            </a:pPr>
            <a:r>
              <a:rPr lang="en-US" sz="6400" dirty="0" smtClean="0"/>
              <a:t>          </a:t>
            </a:r>
            <a:r>
              <a:rPr lang="en-US" sz="6400" dirty="0" err="1" smtClean="0"/>
              <a:t>Xanthine</a:t>
            </a:r>
            <a:r>
              <a:rPr lang="en-US" sz="6400" dirty="0" smtClean="0"/>
              <a:t>-negative</a:t>
            </a:r>
            <a:r>
              <a:rPr lang="en-US" sz="6400" dirty="0" smtClean="0">
                <a:solidFill>
                  <a:schemeClr val="accent2"/>
                </a:solidFill>
              </a:rPr>
              <a:t>;  Urea-positive; </a:t>
            </a:r>
          </a:p>
          <a:p>
            <a:pPr>
              <a:buNone/>
            </a:pPr>
            <a:r>
              <a:rPr lang="en-US" sz="6400" b="1" dirty="0" smtClean="0">
                <a:solidFill>
                  <a:schemeClr val="accent2"/>
                </a:solidFill>
              </a:rPr>
              <a:t>          </a:t>
            </a:r>
            <a:r>
              <a:rPr lang="en-US" sz="6400" b="1" dirty="0" err="1" smtClean="0">
                <a:solidFill>
                  <a:schemeClr val="accent2"/>
                </a:solidFill>
              </a:rPr>
              <a:t>Lysozyme</a:t>
            </a:r>
            <a:r>
              <a:rPr lang="en-US" sz="6400" b="1" dirty="0" smtClean="0">
                <a:solidFill>
                  <a:schemeClr val="accent2"/>
                </a:solidFill>
              </a:rPr>
              <a:t>-positive; </a:t>
            </a:r>
            <a:r>
              <a:rPr lang="en-US" sz="6400" b="1" dirty="0" err="1" smtClean="0">
                <a:solidFill>
                  <a:schemeClr val="accent2"/>
                </a:solidFill>
              </a:rPr>
              <a:t>Gelatine</a:t>
            </a:r>
            <a:r>
              <a:rPr lang="en-US" sz="6400" b="1" dirty="0" smtClean="0">
                <a:solidFill>
                  <a:schemeClr val="accent2"/>
                </a:solidFill>
              </a:rPr>
              <a:t>-negative</a:t>
            </a:r>
          </a:p>
          <a:p>
            <a:pPr>
              <a:buNone/>
            </a:pPr>
            <a:endParaRPr lang="en-US" sz="6400" b="1" dirty="0" smtClean="0"/>
          </a:p>
          <a:p>
            <a:r>
              <a:rPr lang="en-US" sz="6400" b="1" dirty="0" smtClean="0">
                <a:solidFill>
                  <a:schemeClr val="accent2"/>
                </a:solidFill>
              </a:rPr>
              <a:t>Pulmonary infections</a:t>
            </a:r>
            <a:r>
              <a:rPr lang="en-US" sz="6400" dirty="0" smtClean="0">
                <a:solidFill>
                  <a:schemeClr val="accent2"/>
                </a:solidFill>
              </a:rPr>
              <a:t> </a:t>
            </a:r>
            <a:r>
              <a:rPr lang="en-US" sz="6400" dirty="0" smtClean="0"/>
              <a:t>(e.g. confluent bronchopneumonia )</a:t>
            </a:r>
          </a:p>
          <a:p>
            <a:pPr>
              <a:buNone/>
            </a:pPr>
            <a:endParaRPr lang="en-US" sz="6400" b="1" dirty="0" smtClean="0"/>
          </a:p>
          <a:p>
            <a:endParaRPr lang="en-US" sz="6400" dirty="0" smtClean="0"/>
          </a:p>
          <a:p>
            <a:endParaRPr lang="en-US" sz="6400" b="1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en-US" i="1" u="sng" dirty="0" smtClean="0"/>
          </a:p>
          <a:p>
            <a:r>
              <a:rPr lang="en-US" sz="6400" dirty="0" smtClean="0"/>
              <a:t>Infect through skin and subcutaneous tissues</a:t>
            </a:r>
          </a:p>
          <a:p>
            <a:endParaRPr lang="en-US" sz="6400" dirty="0" smtClean="0"/>
          </a:p>
          <a:p>
            <a:r>
              <a:rPr lang="en-US" sz="6400" dirty="0" smtClean="0"/>
              <a:t>Common in South America and Mexico </a:t>
            </a:r>
          </a:p>
          <a:p>
            <a:endParaRPr lang="en-US" sz="6400" dirty="0" smtClean="0"/>
          </a:p>
          <a:p>
            <a:r>
              <a:rPr lang="en-US" sz="6400" dirty="0" err="1" smtClean="0">
                <a:solidFill>
                  <a:schemeClr val="accent2"/>
                </a:solidFill>
              </a:rPr>
              <a:t>Mycetoma</a:t>
            </a:r>
            <a:r>
              <a:rPr lang="en-US" sz="6400" dirty="0" smtClean="0">
                <a:solidFill>
                  <a:schemeClr val="accent2"/>
                </a:solidFill>
              </a:rPr>
              <a:t> lesions  containing sulfur granules</a:t>
            </a:r>
          </a:p>
          <a:p>
            <a:endParaRPr lang="en-US" sz="6400" dirty="0" smtClean="0"/>
          </a:p>
          <a:p>
            <a:r>
              <a:rPr lang="en-US" sz="6400" u="sng" dirty="0" smtClean="0"/>
              <a:t>Key reactions : </a:t>
            </a:r>
          </a:p>
          <a:p>
            <a:pPr>
              <a:buNone/>
            </a:pPr>
            <a:r>
              <a:rPr lang="en-US" sz="6400" dirty="0" smtClean="0"/>
              <a:t>            Casein- positive; tyrosine-positive, </a:t>
            </a:r>
          </a:p>
          <a:p>
            <a:pPr>
              <a:buNone/>
            </a:pPr>
            <a:r>
              <a:rPr lang="en-US" sz="6400" dirty="0" smtClean="0"/>
              <a:t>	   </a:t>
            </a:r>
            <a:r>
              <a:rPr lang="en-US" sz="6400" dirty="0" err="1" smtClean="0"/>
              <a:t>xanthine</a:t>
            </a:r>
            <a:r>
              <a:rPr lang="en-US" sz="6400" dirty="0" smtClean="0"/>
              <a:t>- negative, </a:t>
            </a:r>
            <a:r>
              <a:rPr lang="en-US" sz="6400" dirty="0" smtClean="0">
                <a:solidFill>
                  <a:schemeClr val="accent2"/>
                </a:solidFill>
              </a:rPr>
              <a:t>Urea -positive </a:t>
            </a:r>
          </a:p>
          <a:p>
            <a:pPr>
              <a:buNone/>
            </a:pPr>
            <a:r>
              <a:rPr lang="en-US" sz="6400" dirty="0" smtClean="0"/>
              <a:t>	</a:t>
            </a:r>
            <a:r>
              <a:rPr lang="en-US" sz="6400" dirty="0" smtClean="0">
                <a:solidFill>
                  <a:schemeClr val="accent2"/>
                </a:solidFill>
              </a:rPr>
              <a:t> </a:t>
            </a:r>
            <a:r>
              <a:rPr lang="en-US" sz="6400" dirty="0" err="1" smtClean="0">
                <a:solidFill>
                  <a:schemeClr val="accent2"/>
                </a:solidFill>
              </a:rPr>
              <a:t>Lysozyme</a:t>
            </a:r>
            <a:r>
              <a:rPr lang="en-US" sz="6400" dirty="0" smtClean="0">
                <a:solidFill>
                  <a:schemeClr val="accent2"/>
                </a:solidFill>
              </a:rPr>
              <a:t> positive ; </a:t>
            </a:r>
            <a:r>
              <a:rPr lang="en-US" sz="6400" b="1" dirty="0" err="1" smtClean="0">
                <a:solidFill>
                  <a:schemeClr val="accent2"/>
                </a:solidFill>
              </a:rPr>
              <a:t>Gelatine</a:t>
            </a:r>
            <a:r>
              <a:rPr lang="en-US" sz="6400" b="1" dirty="0" smtClean="0">
                <a:solidFill>
                  <a:schemeClr val="accent2"/>
                </a:solidFill>
              </a:rPr>
              <a:t>-positive</a:t>
            </a:r>
          </a:p>
          <a:p>
            <a:pPr>
              <a:buNone/>
            </a:pPr>
            <a:endParaRPr lang="en-US" sz="6400" b="1" dirty="0" smtClean="0"/>
          </a:p>
          <a:p>
            <a:r>
              <a:rPr lang="en-US" sz="6400" dirty="0" err="1" smtClean="0">
                <a:solidFill>
                  <a:schemeClr val="accent2"/>
                </a:solidFill>
              </a:rPr>
              <a:t>Cutaneous</a:t>
            </a:r>
            <a:r>
              <a:rPr lang="en-US" sz="6400" dirty="0" smtClean="0">
                <a:solidFill>
                  <a:schemeClr val="accent2"/>
                </a:solidFill>
              </a:rPr>
              <a:t> infections caused by trauma </a:t>
            </a:r>
          </a:p>
          <a:p>
            <a:pPr>
              <a:buNone/>
            </a:pPr>
            <a:endParaRPr lang="en-US" sz="6400" b="1" dirty="0" smtClean="0"/>
          </a:p>
          <a:p>
            <a:pPr>
              <a:buNone/>
            </a:pPr>
            <a:endParaRPr lang="en-US" sz="6400" dirty="0" smtClean="0"/>
          </a:p>
          <a:p>
            <a:pPr>
              <a:buNone/>
            </a:pPr>
            <a:r>
              <a:rPr lang="en-US" sz="6400" dirty="0" smtClean="0"/>
              <a:t>	</a:t>
            </a:r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7543800" y="6019800"/>
            <a:ext cx="838200" cy="685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err="1" smtClean="0"/>
              <a:t>Streptomyces</a:t>
            </a:r>
            <a:r>
              <a:rPr lang="en-US" u="sng" dirty="0" smtClean="0"/>
              <a:t> spp. </a:t>
            </a:r>
            <a:endParaRPr lang="en-US" u="sng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900" dirty="0" smtClean="0"/>
              <a:t>Long thin </a:t>
            </a:r>
            <a:r>
              <a:rPr lang="en-US" sz="2900" dirty="0" err="1" smtClean="0"/>
              <a:t>hyphae</a:t>
            </a:r>
            <a:r>
              <a:rPr lang="en-US" sz="2900" dirty="0" smtClean="0"/>
              <a:t> with small oblong conidia </a:t>
            </a:r>
          </a:p>
          <a:p>
            <a:r>
              <a:rPr lang="en-US" sz="2900" b="1" dirty="0" smtClean="0">
                <a:solidFill>
                  <a:schemeClr val="accent2"/>
                </a:solidFill>
              </a:rPr>
              <a:t>Abundant branching, </a:t>
            </a:r>
            <a:r>
              <a:rPr lang="en-US" sz="2900" dirty="0" smtClean="0"/>
              <a:t>non-</a:t>
            </a:r>
            <a:r>
              <a:rPr lang="en-US" sz="2900" dirty="0" err="1" smtClean="0"/>
              <a:t>fragmenter</a:t>
            </a:r>
            <a:endParaRPr lang="en-US" sz="2900" b="1" dirty="0" smtClean="0">
              <a:solidFill>
                <a:schemeClr val="accent2"/>
              </a:solidFill>
            </a:endParaRPr>
          </a:p>
          <a:p>
            <a:r>
              <a:rPr lang="en-US" sz="2900" dirty="0" smtClean="0">
                <a:solidFill>
                  <a:schemeClr val="accent2"/>
                </a:solidFill>
              </a:rPr>
              <a:t>Non-acid fast </a:t>
            </a:r>
          </a:p>
          <a:p>
            <a:r>
              <a:rPr lang="en-US" sz="2900" dirty="0" smtClean="0"/>
              <a:t>White dry to chalky colonies</a:t>
            </a:r>
          </a:p>
          <a:p>
            <a:r>
              <a:rPr lang="en-US" sz="2900" dirty="0" smtClean="0">
                <a:solidFill>
                  <a:schemeClr val="accent2"/>
                </a:solidFill>
              </a:rPr>
              <a:t>Odor of freshly tilled soil</a:t>
            </a:r>
          </a:p>
          <a:p>
            <a:r>
              <a:rPr lang="en-US" sz="2900" dirty="0" smtClean="0"/>
              <a:t>Cause </a:t>
            </a:r>
            <a:r>
              <a:rPr lang="en-US" sz="2900" dirty="0" err="1" smtClean="0">
                <a:solidFill>
                  <a:schemeClr val="accent2"/>
                </a:solidFill>
              </a:rPr>
              <a:t>mycetomas</a:t>
            </a:r>
            <a:r>
              <a:rPr lang="en-US" sz="2900" dirty="0" smtClean="0">
                <a:solidFill>
                  <a:schemeClr val="accent2"/>
                </a:solidFill>
              </a:rPr>
              <a:t> on the head and neck</a:t>
            </a:r>
          </a:p>
          <a:p>
            <a:r>
              <a:rPr lang="en-US" sz="2900" dirty="0" smtClean="0"/>
              <a:t>Common species </a:t>
            </a:r>
            <a:r>
              <a:rPr lang="en-US" sz="2900" u="sng" dirty="0" smtClean="0"/>
              <a:t>S. </a:t>
            </a:r>
            <a:r>
              <a:rPr lang="en-US" sz="2900" i="1" u="sng" dirty="0" err="1" smtClean="0"/>
              <a:t>somaliensis</a:t>
            </a:r>
            <a:endParaRPr lang="en-US" sz="2900" i="1" u="sng" dirty="0" smtClean="0"/>
          </a:p>
          <a:p>
            <a:pPr lvl="2"/>
            <a:r>
              <a:rPr lang="en-US" sz="2900" u="sng" dirty="0" smtClean="0"/>
              <a:t>Key reactions</a:t>
            </a:r>
            <a:r>
              <a:rPr lang="en-US" sz="2900" dirty="0" smtClean="0"/>
              <a:t>: </a:t>
            </a:r>
          </a:p>
          <a:p>
            <a:pPr lvl="2">
              <a:buNone/>
            </a:pPr>
            <a:r>
              <a:rPr lang="en-US" sz="2900" dirty="0" smtClean="0"/>
              <a:t>              Casein (+); Tyrosine (+); </a:t>
            </a:r>
            <a:r>
              <a:rPr lang="en-US" sz="2900" dirty="0" err="1" smtClean="0"/>
              <a:t>Xanthine</a:t>
            </a:r>
            <a:r>
              <a:rPr lang="en-US" sz="2900" dirty="0" smtClean="0"/>
              <a:t> (+); Urea (v);    </a:t>
            </a:r>
          </a:p>
          <a:p>
            <a:pPr lvl="2">
              <a:buNone/>
            </a:pPr>
            <a:r>
              <a:rPr lang="en-US" sz="2900" dirty="0" smtClean="0"/>
              <a:t>               </a:t>
            </a:r>
            <a:r>
              <a:rPr lang="en-US" sz="2900" dirty="0" err="1" smtClean="0"/>
              <a:t>Lysozyme</a:t>
            </a:r>
            <a:r>
              <a:rPr lang="en-US" sz="2900" dirty="0" smtClean="0"/>
              <a:t> (-); Gelatin (+)</a:t>
            </a:r>
          </a:p>
          <a:p>
            <a:endParaRPr lang="en-US" sz="2900" dirty="0" smtClean="0"/>
          </a:p>
          <a:p>
            <a:r>
              <a:rPr lang="en-US" sz="2900" dirty="0" smtClean="0"/>
              <a:t>(v) = variable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458" name="Picture 2" descr="http://t0.gstatic.com/images?q=tbn:nf6Y1S6OWsFwZM:http://www.microbelibrary.org/microbelibrary/files/ccImages/Articleimages/Atlas-Gram/Streptomyces%2520species%2520fig13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1371601"/>
            <a:ext cx="1828800" cy="118872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err="1" smtClean="0"/>
              <a:t>Rhodococcus</a:t>
            </a:r>
            <a:endParaRPr lang="en-US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/>
              <a:t>Found in soil and dung </a:t>
            </a:r>
          </a:p>
          <a:p>
            <a:endParaRPr lang="en-US" sz="1800" b="1" dirty="0" smtClean="0">
              <a:solidFill>
                <a:schemeClr val="accent2"/>
              </a:solidFill>
            </a:endParaRPr>
          </a:p>
          <a:p>
            <a:r>
              <a:rPr lang="en-US" sz="1800" b="1" dirty="0" smtClean="0">
                <a:solidFill>
                  <a:schemeClr val="accent2"/>
                </a:solidFill>
              </a:rPr>
              <a:t>Facultative intracellular gram positive </a:t>
            </a:r>
            <a:r>
              <a:rPr lang="en-US" sz="1800" b="1" dirty="0" err="1" smtClean="0">
                <a:solidFill>
                  <a:schemeClr val="accent2"/>
                </a:solidFill>
              </a:rPr>
              <a:t>dipthroid</a:t>
            </a:r>
            <a:r>
              <a:rPr lang="en-US" sz="1800" b="1" dirty="0" smtClean="0">
                <a:solidFill>
                  <a:schemeClr val="accent2"/>
                </a:solidFill>
              </a:rPr>
              <a:t> </a:t>
            </a:r>
            <a:r>
              <a:rPr lang="en-US" sz="1800" b="1" dirty="0" err="1" smtClean="0">
                <a:solidFill>
                  <a:schemeClr val="accent2"/>
                </a:solidFill>
              </a:rPr>
              <a:t>coccobacilli</a:t>
            </a:r>
            <a:r>
              <a:rPr lang="en-US" sz="1800" b="1" dirty="0" smtClean="0">
                <a:solidFill>
                  <a:schemeClr val="accent2"/>
                </a:solidFill>
              </a:rPr>
              <a:t> </a:t>
            </a:r>
          </a:p>
          <a:p>
            <a:endParaRPr lang="en-US" sz="1800" dirty="0" smtClean="0"/>
          </a:p>
          <a:p>
            <a:r>
              <a:rPr lang="en-US" sz="1800" dirty="0" smtClean="0"/>
              <a:t>Rare branching, </a:t>
            </a:r>
            <a:r>
              <a:rPr lang="en-US" sz="1800" dirty="0" smtClean="0">
                <a:solidFill>
                  <a:schemeClr val="accent2"/>
                </a:solidFill>
              </a:rPr>
              <a:t>partially acid fast  </a:t>
            </a:r>
          </a:p>
          <a:p>
            <a:endParaRPr lang="en-US" sz="1800" dirty="0" smtClean="0"/>
          </a:p>
          <a:p>
            <a:r>
              <a:rPr lang="en-US" sz="1800" dirty="0" err="1" smtClean="0"/>
              <a:t>Mucoid</a:t>
            </a:r>
            <a:r>
              <a:rPr lang="en-US" sz="1800" dirty="0" smtClean="0"/>
              <a:t> colonies -resemble </a:t>
            </a:r>
            <a:r>
              <a:rPr lang="en-US" sz="1800" dirty="0" err="1" smtClean="0"/>
              <a:t>Klebsiella</a:t>
            </a:r>
            <a:r>
              <a:rPr lang="en-US" sz="1800" dirty="0" smtClean="0"/>
              <a:t> 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>
                <a:solidFill>
                  <a:schemeClr val="accent2"/>
                </a:solidFill>
              </a:rPr>
              <a:t>Mainly a veterinary pathogen</a:t>
            </a:r>
            <a:r>
              <a:rPr lang="en-US" sz="1800" dirty="0" smtClean="0"/>
              <a:t>; but can be </a:t>
            </a:r>
            <a:r>
              <a:rPr lang="en-US" sz="1800" dirty="0" smtClean="0">
                <a:solidFill>
                  <a:schemeClr val="accent2"/>
                </a:solidFill>
              </a:rPr>
              <a:t>seen in </a:t>
            </a:r>
            <a:r>
              <a:rPr lang="en-US" sz="1800" dirty="0" err="1" smtClean="0">
                <a:solidFill>
                  <a:schemeClr val="accent2"/>
                </a:solidFill>
              </a:rPr>
              <a:t>immunosuppressed</a:t>
            </a:r>
            <a:r>
              <a:rPr lang="en-US" sz="1800" dirty="0" smtClean="0">
                <a:solidFill>
                  <a:schemeClr val="accent2"/>
                </a:solidFill>
              </a:rPr>
              <a:t> </a:t>
            </a:r>
            <a:r>
              <a:rPr lang="en-US" sz="1800" dirty="0" smtClean="0"/>
              <a:t>patients  causing </a:t>
            </a:r>
            <a:r>
              <a:rPr lang="en-US" sz="1800" dirty="0" smtClean="0">
                <a:solidFill>
                  <a:schemeClr val="accent2"/>
                </a:solidFill>
              </a:rPr>
              <a:t>respiratory tract infections that can progress to </a:t>
            </a:r>
            <a:r>
              <a:rPr lang="en-US" sz="1800" dirty="0" err="1" smtClean="0">
                <a:solidFill>
                  <a:schemeClr val="accent2"/>
                </a:solidFill>
              </a:rPr>
              <a:t>granulomatous</a:t>
            </a:r>
            <a:r>
              <a:rPr lang="en-US" sz="1800" dirty="0" smtClean="0">
                <a:solidFill>
                  <a:schemeClr val="accent2"/>
                </a:solidFill>
              </a:rPr>
              <a:t> pneumonia</a:t>
            </a:r>
          </a:p>
          <a:p>
            <a:endParaRPr lang="en-US" sz="1800" dirty="0" smtClean="0"/>
          </a:p>
          <a:p>
            <a:r>
              <a:rPr lang="en-US" sz="1800" u="sng" dirty="0" smtClean="0"/>
              <a:t>Key reactions: </a:t>
            </a:r>
          </a:p>
          <a:p>
            <a:pPr>
              <a:buNone/>
            </a:pPr>
            <a:r>
              <a:rPr lang="en-US" sz="1800" dirty="0" smtClean="0"/>
              <a:t>               Urea (+); </a:t>
            </a:r>
            <a:r>
              <a:rPr lang="en-US" sz="1800" dirty="0" err="1" smtClean="0"/>
              <a:t>Catalase</a:t>
            </a:r>
            <a:r>
              <a:rPr lang="en-US" sz="1800" dirty="0" smtClean="0"/>
              <a:t> (+); Camp (+) using Staph. 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err="1" smtClean="0"/>
              <a:t>Actinomadura</a:t>
            </a:r>
            <a:r>
              <a:rPr lang="en-US" u="sng" dirty="0" smtClean="0"/>
              <a:t>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b="1" dirty="0" smtClean="0">
                <a:solidFill>
                  <a:schemeClr val="accent2"/>
                </a:solidFill>
              </a:rPr>
              <a:t>Second leading cause of </a:t>
            </a:r>
            <a:r>
              <a:rPr lang="en-US" b="1" dirty="0" err="1" smtClean="0">
                <a:solidFill>
                  <a:schemeClr val="accent2"/>
                </a:solidFill>
              </a:rPr>
              <a:t>actinomycotic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mycetomas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Non-</a:t>
            </a:r>
            <a:r>
              <a:rPr lang="en-US" dirty="0" err="1" smtClean="0"/>
              <a:t>fragmenter</a:t>
            </a:r>
            <a:r>
              <a:rPr lang="en-US" dirty="0" smtClean="0"/>
              <a:t>, short chains</a:t>
            </a:r>
          </a:p>
          <a:p>
            <a:r>
              <a:rPr lang="en-US" dirty="0" smtClean="0"/>
              <a:t>Found in the soil 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Non-acid fast</a:t>
            </a:r>
          </a:p>
          <a:p>
            <a:r>
              <a:rPr lang="en-US" dirty="0" smtClean="0"/>
              <a:t>Forms </a:t>
            </a:r>
            <a:r>
              <a:rPr lang="en-US" dirty="0" err="1" smtClean="0">
                <a:solidFill>
                  <a:schemeClr val="accent2"/>
                </a:solidFill>
              </a:rPr>
              <a:t>mycetomas</a:t>
            </a:r>
            <a:r>
              <a:rPr lang="en-US" dirty="0" smtClean="0">
                <a:solidFill>
                  <a:schemeClr val="accent2"/>
                </a:solidFill>
              </a:rPr>
              <a:t> with draining sinuses</a:t>
            </a:r>
          </a:p>
          <a:p>
            <a:r>
              <a:rPr lang="en-US" dirty="0" smtClean="0"/>
              <a:t>Chronically invasive, </a:t>
            </a:r>
            <a:r>
              <a:rPr lang="en-US" dirty="0" smtClean="0">
                <a:solidFill>
                  <a:schemeClr val="accent2"/>
                </a:solidFill>
              </a:rPr>
              <a:t>slowly progressive  </a:t>
            </a:r>
            <a:r>
              <a:rPr lang="en-US" dirty="0" err="1" smtClean="0">
                <a:solidFill>
                  <a:schemeClr val="accent2"/>
                </a:solidFill>
              </a:rPr>
              <a:t>cutaneous</a:t>
            </a:r>
            <a:r>
              <a:rPr lang="en-US" dirty="0" smtClean="0">
                <a:solidFill>
                  <a:schemeClr val="accent2"/>
                </a:solidFill>
              </a:rPr>
              <a:t> infection</a:t>
            </a:r>
          </a:p>
          <a:p>
            <a:pPr>
              <a:buNone/>
            </a:pPr>
            <a:endParaRPr lang="en-US" dirty="0" smtClean="0"/>
          </a:p>
          <a:p>
            <a:r>
              <a:rPr lang="en-US" u="sng" dirty="0" smtClean="0"/>
              <a:t>Key reactions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/>
              <a:t>               Casein (+); Tyrosine (+); </a:t>
            </a:r>
            <a:r>
              <a:rPr lang="en-US" dirty="0" err="1" smtClean="0"/>
              <a:t>Xanthine</a:t>
            </a:r>
            <a:r>
              <a:rPr lang="en-US" dirty="0" smtClean="0"/>
              <a:t> (-); Starch (+);</a:t>
            </a:r>
          </a:p>
          <a:p>
            <a:pPr>
              <a:buNone/>
            </a:pPr>
            <a:r>
              <a:rPr lang="en-US" dirty="0" smtClean="0"/>
              <a:t>                Urea (-) </a:t>
            </a:r>
            <a:r>
              <a:rPr lang="en-US" dirty="0" err="1" smtClean="0"/>
              <a:t>Lysozyme</a:t>
            </a:r>
            <a:r>
              <a:rPr lang="en-US" dirty="0" smtClean="0"/>
              <a:t> (-); Gelatin (+); </a:t>
            </a:r>
            <a:r>
              <a:rPr lang="en-US" b="1" dirty="0" err="1" smtClean="0">
                <a:solidFill>
                  <a:schemeClr val="accent2"/>
                </a:solidFill>
              </a:rPr>
              <a:t>Cellobiose</a:t>
            </a:r>
            <a:r>
              <a:rPr lang="en-US" b="1" dirty="0" smtClean="0">
                <a:solidFill>
                  <a:schemeClr val="accent2"/>
                </a:solidFill>
              </a:rPr>
              <a:t> (+); </a:t>
            </a:r>
            <a:r>
              <a:rPr lang="en-US" b="1" dirty="0" err="1" smtClean="0">
                <a:solidFill>
                  <a:schemeClr val="accent2"/>
                </a:solidFill>
              </a:rPr>
              <a:t>Xylose</a:t>
            </a:r>
            <a:r>
              <a:rPr lang="en-US" b="1" dirty="0" smtClean="0">
                <a:solidFill>
                  <a:schemeClr val="accent2"/>
                </a:solidFill>
              </a:rPr>
              <a:t> (+)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71600" y="512763"/>
            <a:ext cx="7772400" cy="914400"/>
          </a:xfrm>
        </p:spPr>
        <p:txBody>
          <a:bodyPr/>
          <a:lstStyle/>
          <a:p>
            <a:pPr algn="ctr"/>
            <a:r>
              <a:rPr lang="en-US" u="sng" dirty="0" err="1" smtClean="0"/>
              <a:t>Actinomyces</a:t>
            </a:r>
            <a:r>
              <a:rPr lang="en-US" u="sng" dirty="0" smtClean="0"/>
              <a:t> </a:t>
            </a:r>
            <a:r>
              <a:rPr lang="en-US" u="sng" dirty="0" err="1" smtClean="0"/>
              <a:t>israelii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71600" y="1784350"/>
            <a:ext cx="7772400" cy="4572000"/>
          </a:xfrm>
        </p:spPr>
        <p:txBody>
          <a:bodyPr/>
          <a:lstStyle/>
          <a:p>
            <a:endParaRPr lang="en-US" sz="1800" dirty="0" smtClean="0">
              <a:solidFill>
                <a:schemeClr val="accent2"/>
              </a:solidFill>
            </a:endParaRPr>
          </a:p>
          <a:p>
            <a:endParaRPr lang="en-US" sz="1800" dirty="0" smtClean="0">
              <a:solidFill>
                <a:schemeClr val="accent2"/>
              </a:solidFill>
            </a:endParaRPr>
          </a:p>
          <a:p>
            <a:endParaRPr lang="en-US" sz="1800" dirty="0" smtClean="0">
              <a:solidFill>
                <a:schemeClr val="accent2"/>
              </a:solidFill>
            </a:endParaRPr>
          </a:p>
          <a:p>
            <a:r>
              <a:rPr lang="en-US" sz="1800" dirty="0" smtClean="0">
                <a:solidFill>
                  <a:schemeClr val="accent2"/>
                </a:solidFill>
              </a:rPr>
              <a:t>Normal mouth flora</a:t>
            </a:r>
          </a:p>
          <a:p>
            <a:r>
              <a:rPr lang="en-US" sz="1800" dirty="0" smtClean="0"/>
              <a:t>Cause of </a:t>
            </a:r>
            <a:r>
              <a:rPr lang="en-US" sz="1800" dirty="0" err="1" smtClean="0"/>
              <a:t>actinomycosis</a:t>
            </a:r>
            <a:r>
              <a:rPr lang="en-US" sz="1800" dirty="0" smtClean="0"/>
              <a:t>-</a:t>
            </a:r>
          </a:p>
          <a:p>
            <a:r>
              <a:rPr lang="en-US" sz="1800" dirty="0" smtClean="0">
                <a:solidFill>
                  <a:schemeClr val="accent2"/>
                </a:solidFill>
              </a:rPr>
              <a:t>Produce sulfur granules </a:t>
            </a:r>
          </a:p>
          <a:p>
            <a:r>
              <a:rPr lang="en-US" sz="1800" dirty="0" smtClean="0">
                <a:solidFill>
                  <a:schemeClr val="accent2"/>
                </a:solidFill>
              </a:rPr>
              <a:t>Characteristic growth of molar tooth </a:t>
            </a:r>
            <a:r>
              <a:rPr lang="en-US" sz="1800" dirty="0" smtClean="0"/>
              <a:t>or raspberry appearance </a:t>
            </a:r>
          </a:p>
          <a:p>
            <a:r>
              <a:rPr lang="en-US" sz="1800" b="1" u="sng" dirty="0" smtClean="0"/>
              <a:t>Causes</a:t>
            </a:r>
            <a:r>
              <a:rPr lang="en-US" sz="1800" dirty="0" smtClean="0"/>
              <a:t>: </a:t>
            </a:r>
          </a:p>
          <a:p>
            <a:pPr>
              <a:buNone/>
            </a:pPr>
            <a:r>
              <a:rPr lang="en-US" sz="1800" dirty="0" smtClean="0"/>
              <a:t>        Human </a:t>
            </a:r>
            <a:r>
              <a:rPr lang="en-US" sz="1800" dirty="0" err="1" smtClean="0"/>
              <a:t>cervicofacial</a:t>
            </a:r>
            <a:r>
              <a:rPr lang="en-US" sz="1800" dirty="0" smtClean="0"/>
              <a:t> , thoracic and </a:t>
            </a:r>
            <a:r>
              <a:rPr lang="en-US" sz="1800" dirty="0" smtClean="0">
                <a:solidFill>
                  <a:schemeClr val="accent2"/>
                </a:solidFill>
              </a:rPr>
              <a:t>abdominal </a:t>
            </a:r>
            <a:r>
              <a:rPr lang="en-US" sz="1800" dirty="0" err="1" smtClean="0">
                <a:solidFill>
                  <a:schemeClr val="accent2"/>
                </a:solidFill>
              </a:rPr>
              <a:t>actinomycosis</a:t>
            </a:r>
            <a:r>
              <a:rPr lang="en-US" sz="1800" dirty="0" smtClean="0"/>
              <a:t>;  </a:t>
            </a:r>
            <a:r>
              <a:rPr lang="en-US" sz="1800" dirty="0" err="1" smtClean="0"/>
              <a:t>lacrimal</a:t>
            </a:r>
            <a:r>
              <a:rPr lang="en-US" sz="1800" dirty="0" smtClean="0"/>
              <a:t> </a:t>
            </a:r>
            <a:r>
              <a:rPr lang="en-US" sz="1800" dirty="0" err="1" smtClean="0"/>
              <a:t>canaliculitis</a:t>
            </a:r>
            <a:r>
              <a:rPr lang="en-US" sz="1800" dirty="0" smtClean="0"/>
              <a:t> , </a:t>
            </a:r>
            <a:r>
              <a:rPr lang="en-US" sz="1800" dirty="0" err="1" smtClean="0"/>
              <a:t>cervicitis</a:t>
            </a:r>
            <a:r>
              <a:rPr lang="en-US" sz="1800" dirty="0" smtClean="0"/>
              <a:t> and  </a:t>
            </a:r>
            <a:r>
              <a:rPr lang="en-US" sz="1800" dirty="0" smtClean="0">
                <a:solidFill>
                  <a:schemeClr val="accent2"/>
                </a:solidFill>
              </a:rPr>
              <a:t>pelvic inflammatory disease associated with intrauterine contraceptive device </a:t>
            </a:r>
          </a:p>
          <a:p>
            <a:pPr>
              <a:buNone/>
            </a:pPr>
            <a:endParaRPr lang="en-US" sz="1400" dirty="0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6629400" y="5791200"/>
            <a:ext cx="838200" cy="685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File:Actinomyces israelii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1295400"/>
            <a:ext cx="2214801" cy="13847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ANSWERNOWTEXT" val="Answer Now"/>
  <p:tag name="RESPTABLESTYLE" val="-1"/>
  <p:tag name="ALLOWDUPLICATES" val="False"/>
  <p:tag name="AUTOADVANCE" val="False"/>
  <p:tag name="STDCHART" val="1"/>
  <p:tag name="BUBBLENAMEVISIBLE" val="True"/>
  <p:tag name="DEFAULTNUMTEAMS" val="5"/>
  <p:tag name="CUSTOMCELLBACKCOLOR2" val="-13395457"/>
  <p:tag name="DISPLAYNAME" val="True"/>
  <p:tag name="GRIDROTATIONINTERVAL" val="2"/>
  <p:tag name="POLLINGCYCLE" val="2"/>
  <p:tag name="INCLUDENONRESPONDERS" val="False"/>
  <p:tag name="ALLOWUSERFEEDBACK" val="True"/>
  <p:tag name="REALTIMEBACKUPPATH" val="(None)"/>
  <p:tag name="ADVANCEDSETTINGSVIEW" val="True"/>
  <p:tag name="FIBDISPLAYKEYWORDS" val="True"/>
  <p:tag name="PRRESPONSE4" val="7"/>
  <p:tag name="PRRESPONSE8" val="3"/>
  <p:tag name="POWERPOINTVERSION" val="12.0"/>
  <p:tag name="ANSWERNOWSTYLE" val="-1"/>
  <p:tag name="COUNTDOWNSECONDS" val="10"/>
  <p:tag name="BACKUPMAINTENANCE" val="7"/>
  <p:tag name="AUTOUPDATEALIASES" val="True"/>
  <p:tag name="BUBBLESIZEVISIBLE" val="True"/>
  <p:tag name="CUSTOMCELLFORECOLOR" val="-16777216"/>
  <p:tag name="USESCHEMECOLORS" val="True"/>
  <p:tag name="AUTOSIZEGRID" val="True"/>
  <p:tag name="CHARTLABELS" val="0"/>
  <p:tag name="INCLUDEPPT" val="True"/>
  <p:tag name="ZEROBASED" val="False"/>
  <p:tag name="FIBNUMRESULTS" val="5"/>
  <p:tag name="PRRESPONSE3" val="8"/>
  <p:tag name="PRRESPONSE9" val="2"/>
  <p:tag name="USESECONDARYMONITOR" val="True"/>
  <p:tag name="RESPCOUNTERFORMAT" val="0"/>
  <p:tag name="CHARTVALUEFORMAT" val="0%"/>
  <p:tag name="TEAMSINLEADERBOARD" val="5"/>
  <p:tag name="CUSTOMGRIDBACKCOLOR" val="-2830136"/>
  <p:tag name="DISPLAYDEVICENUMBER" val="True"/>
  <p:tag name="GRIDPOSITION" val="1"/>
  <p:tag name="PARTLISTDEFAULT" val="0"/>
  <p:tag name="AUTOADJUSTPARTRANGE" val="True"/>
  <p:tag name="PRRESPONSE1" val="10"/>
  <p:tag name="PRRESPONSE7" val="4"/>
  <p:tag name="BULLETTYPE" val="3"/>
  <p:tag name="NUMRESPONSES" val="1"/>
  <p:tag name="PARTICIPANTSINLEADERBOARD" val="5"/>
  <p:tag name="CUSTOMCELLBACKCOLOR1" val="-657956"/>
  <p:tag name="GRIDOPACITY" val="90"/>
  <p:tag name="MULTIRESPDIVISOR" val="1"/>
  <p:tag name="CHARTSCALE" val="True"/>
  <p:tag name="PRRESPONSE5" val="6"/>
  <p:tag name="SHOWBARVISIBLE" val="True"/>
  <p:tag name="BACKUPSESSIONS" val="True"/>
  <p:tag name="BUBBLEVALUEFORMAT" val="0.0"/>
  <p:tag name="DISPLAYDEVICEID" val="True"/>
  <p:tag name="CORRECTPOINTVALUE" val="100"/>
  <p:tag name="FIBINCLUDEOTHER" val="True"/>
  <p:tag name="TPVERSION" val="2008"/>
  <p:tag name="REVIEWONLY" val="False"/>
  <p:tag name="CUSTOMCELLBACKCOLOR3" val="-268652"/>
  <p:tag name="RESETCHARTS" val="True"/>
  <p:tag name="PRRESPONSE2" val="9"/>
  <p:tag name="RESPCOUNTERSTYLE" val="-1"/>
  <p:tag name="BUBBLEGROUPING" val="3"/>
  <p:tag name="INCORRECTPOINTVALUE" val="0"/>
  <p:tag name="PRRESPONSE10" val="1"/>
  <p:tag name="MAXRESPONDERS" val="5"/>
  <p:tag name="REALTIMEBACKUP" val="False"/>
  <p:tag name="INPUTSOURCE" val="1"/>
  <p:tag name="CHARTCOLORS" val="0"/>
  <p:tag name="ROTATIONINTERVAL" val="2"/>
  <p:tag name="PRRESPONSE6" val="5"/>
  <p:tag name="FIBDISPLAYRESULTS" val="True"/>
  <p:tag name="COUNTDOWNSTYLE" val="-1"/>
  <p:tag name="GRIDSIZE" val="{Width=800, Height=600}"/>
  <p:tag name="CUSTOMCELLBACKCOLOR4" val="-8355712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2729</TotalTime>
  <Words>473</Words>
  <Application>Microsoft Office PowerPoint</Application>
  <PresentationFormat>On-screen Show (4:3)</PresentationFormat>
  <Paragraphs>163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Metro</vt:lpstr>
      <vt:lpstr>Slide 1</vt:lpstr>
      <vt:lpstr>Characteristic Features Resemble both bacteria and fungi; Sensitive to aerobic antibacterial agents; Growth rate: 7-10 days     </vt:lpstr>
      <vt:lpstr>NOCARDIA spp.</vt:lpstr>
      <vt:lpstr>NOCARDIA spp.  </vt:lpstr>
      <vt:lpstr>NOCARDIA spp.</vt:lpstr>
      <vt:lpstr>Streptomyces spp. </vt:lpstr>
      <vt:lpstr>Rhodococcus</vt:lpstr>
      <vt:lpstr>Actinomadura </vt:lpstr>
      <vt:lpstr>Actinomyces israelii</vt:lpstr>
      <vt:lpstr>Specimen Collection </vt:lpstr>
      <vt:lpstr>Treatment</vt:lpstr>
    </vt:vector>
  </TitlesOfParts>
  <Company>University of Tennessee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test</dc:creator>
  <cp:lastModifiedBy>Patty Liddell</cp:lastModifiedBy>
  <cp:revision>240</cp:revision>
  <dcterms:created xsi:type="dcterms:W3CDTF">2009-10-09T15:55:14Z</dcterms:created>
  <dcterms:modified xsi:type="dcterms:W3CDTF">2009-12-22T16:57:33Z</dcterms:modified>
</cp:coreProperties>
</file>