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71" r:id="rId3"/>
    <p:sldId id="258" r:id="rId4"/>
    <p:sldId id="265" r:id="rId5"/>
    <p:sldId id="259" r:id="rId6"/>
    <p:sldId id="260" r:id="rId7"/>
    <p:sldId id="261" r:id="rId8"/>
    <p:sldId id="279" r:id="rId9"/>
    <p:sldId id="272" r:id="rId10"/>
    <p:sldId id="281" r:id="rId11"/>
    <p:sldId id="275" r:id="rId12"/>
    <p:sldId id="274" r:id="rId13"/>
    <p:sldId id="276" r:id="rId14"/>
    <p:sldId id="280" r:id="rId15"/>
    <p:sldId id="27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85" autoAdjust="0"/>
    <p:restoredTop sz="94660"/>
  </p:normalViewPr>
  <p:slideViewPr>
    <p:cSldViewPr>
      <p:cViewPr varScale="1">
        <p:scale>
          <a:sx n="88" d="100"/>
          <a:sy n="88" d="100"/>
        </p:scale>
        <p:origin x="-13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slide" Target="../slides/slide6.xml"/><Relationship Id="rId3" Type="http://schemas.openxmlformats.org/officeDocument/2006/relationships/slide" Target="../slides/slide12.xml"/><Relationship Id="rId7" Type="http://schemas.openxmlformats.org/officeDocument/2006/relationships/slide" Target="../slides/slide7.xml"/><Relationship Id="rId2" Type="http://schemas.openxmlformats.org/officeDocument/2006/relationships/slide" Target="../slides/slide8.xml"/><Relationship Id="rId1" Type="http://schemas.openxmlformats.org/officeDocument/2006/relationships/image" Target="../media/image3.png"/><Relationship Id="rId6" Type="http://schemas.openxmlformats.org/officeDocument/2006/relationships/slide" Target="../slides/slide3.xml"/><Relationship Id="rId5" Type="http://schemas.openxmlformats.org/officeDocument/2006/relationships/slide" Target="../slides/slide15.xml"/><Relationship Id="rId10" Type="http://schemas.openxmlformats.org/officeDocument/2006/relationships/slide" Target="../slides/slide2.xml"/><Relationship Id="rId4" Type="http://schemas.openxmlformats.org/officeDocument/2006/relationships/slide" Target="../slides/slide9.xml"/><Relationship Id="rId9" Type="http://schemas.openxmlformats.org/officeDocument/2006/relationships/slide" Target="../slides/slide5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ABB38C-2A8D-4AB6-89AC-4ADD184E1B69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F61B15D-6EE2-4CA0-97E2-4D78B0A8BDC9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 dirty="0"/>
        </a:p>
      </dgm:t>
    </dgm:pt>
    <dgm:pt modelId="{99030479-4B7D-4142-874C-763E13E18F2D}" type="parTrans" cxnId="{8B82E825-5D52-4B7B-A7AE-E7E2757C0432}">
      <dgm:prSet/>
      <dgm:spPr/>
      <dgm:t>
        <a:bodyPr/>
        <a:lstStyle/>
        <a:p>
          <a:endParaRPr lang="en-US"/>
        </a:p>
      </dgm:t>
    </dgm:pt>
    <dgm:pt modelId="{C3D16853-F833-498C-A8CC-47073A819E08}" type="sibTrans" cxnId="{8B82E825-5D52-4B7B-A7AE-E7E2757C0432}">
      <dgm:prSet/>
      <dgm:spPr/>
      <dgm:t>
        <a:bodyPr/>
        <a:lstStyle/>
        <a:p>
          <a:endParaRPr lang="en-US"/>
        </a:p>
      </dgm:t>
    </dgm:pt>
    <dgm:pt modelId="{A8AFFE35-FE0D-4EF4-9579-95D8660FE686}">
      <dgm:prSet phldrT="[Text]" custT="1"/>
      <dgm:spPr/>
      <dgm:t>
        <a:bodyPr/>
        <a:lstStyle/>
        <a:p>
          <a:r>
            <a:rPr lang="en-US" sz="1050" dirty="0" smtClean="0">
              <a:hlinkClick xmlns:r="http://schemas.openxmlformats.org/officeDocument/2006/relationships" r:id="rId2" action="ppaction://hlinksldjump"/>
            </a:rPr>
            <a:t>Key</a:t>
          </a:r>
        </a:p>
        <a:p>
          <a:r>
            <a:rPr lang="en-US" sz="1050" dirty="0" smtClean="0">
              <a:hlinkClick xmlns:r="http://schemas.openxmlformats.org/officeDocument/2006/relationships" r:id="rId2" action="ppaction://hlinksldjump"/>
            </a:rPr>
            <a:t>Identification</a:t>
          </a:r>
          <a:endParaRPr lang="en-US" sz="1050" dirty="0"/>
        </a:p>
      </dgm:t>
    </dgm:pt>
    <dgm:pt modelId="{2E67E46A-74BC-4FA9-B2F7-66D8D04C90A6}" type="parTrans" cxnId="{509F1E7F-EEDB-4F9B-ACB0-9905DF236B07}">
      <dgm:prSet/>
      <dgm:spPr/>
      <dgm:t>
        <a:bodyPr/>
        <a:lstStyle/>
        <a:p>
          <a:endParaRPr lang="en-US"/>
        </a:p>
      </dgm:t>
    </dgm:pt>
    <dgm:pt modelId="{F1CB7C90-0194-4FFA-8F0A-D701BDD42365}" type="sibTrans" cxnId="{509F1E7F-EEDB-4F9B-ACB0-9905DF236B07}">
      <dgm:prSet/>
      <dgm:spPr/>
      <dgm:t>
        <a:bodyPr/>
        <a:lstStyle/>
        <a:p>
          <a:endParaRPr lang="en-US"/>
        </a:p>
      </dgm:t>
    </dgm:pt>
    <dgm:pt modelId="{868C4EBA-539A-41E2-8E95-589EE5364D92}">
      <dgm:prSet phldrT="[Text]" custT="1"/>
      <dgm:spPr/>
      <dgm:t>
        <a:bodyPr/>
        <a:lstStyle/>
        <a:p>
          <a:r>
            <a:rPr lang="en-US" sz="1050" dirty="0" smtClean="0">
              <a:hlinkClick xmlns:r="http://schemas.openxmlformats.org/officeDocument/2006/relationships" r:id="" action="ppaction://noaction"/>
            </a:rPr>
            <a:t>Isolation technique</a:t>
          </a:r>
          <a:endParaRPr lang="en-US" sz="1050" dirty="0"/>
        </a:p>
      </dgm:t>
    </dgm:pt>
    <dgm:pt modelId="{36BB529E-9995-4349-8B8A-0F9DB6D33BCC}" type="parTrans" cxnId="{8507B8A0-8F14-49FA-814F-50496801C0F0}">
      <dgm:prSet/>
      <dgm:spPr/>
      <dgm:t>
        <a:bodyPr/>
        <a:lstStyle/>
        <a:p>
          <a:endParaRPr lang="en-US"/>
        </a:p>
      </dgm:t>
    </dgm:pt>
    <dgm:pt modelId="{71C8ACD9-EBBA-43C8-B05A-C826481CA02D}" type="sibTrans" cxnId="{8507B8A0-8F14-49FA-814F-50496801C0F0}">
      <dgm:prSet/>
      <dgm:spPr/>
      <dgm:t>
        <a:bodyPr/>
        <a:lstStyle/>
        <a:p>
          <a:endParaRPr lang="en-US"/>
        </a:p>
      </dgm:t>
    </dgm:pt>
    <dgm:pt modelId="{F43C2585-3D60-4060-A2BF-2C19EC090443}">
      <dgm:prSet phldrT="[Text]" custT="1"/>
      <dgm:spPr/>
      <dgm:t>
        <a:bodyPr/>
        <a:lstStyle/>
        <a:p>
          <a:r>
            <a:rPr lang="en-US" sz="1050" dirty="0" smtClean="0">
              <a:hlinkClick xmlns:r="http://schemas.openxmlformats.org/officeDocument/2006/relationships" r:id="rId3" action="ppaction://hlinksldjump"/>
            </a:rPr>
            <a:t>Staining method</a:t>
          </a:r>
          <a:endParaRPr lang="en-US" sz="1000" dirty="0"/>
        </a:p>
      </dgm:t>
    </dgm:pt>
    <dgm:pt modelId="{50BF7EB7-A6C9-4827-9EA4-0871A65A8525}" type="parTrans" cxnId="{27A7AD54-FFF1-4D2C-8DAD-9C1403B9F453}">
      <dgm:prSet/>
      <dgm:spPr/>
      <dgm:t>
        <a:bodyPr/>
        <a:lstStyle/>
        <a:p>
          <a:endParaRPr lang="en-US"/>
        </a:p>
      </dgm:t>
    </dgm:pt>
    <dgm:pt modelId="{859617FA-742F-4E29-AA07-8916DCF74BCB}" type="sibTrans" cxnId="{27A7AD54-FFF1-4D2C-8DAD-9C1403B9F453}">
      <dgm:prSet/>
      <dgm:spPr/>
      <dgm:t>
        <a:bodyPr/>
        <a:lstStyle/>
        <a:p>
          <a:endParaRPr lang="en-US"/>
        </a:p>
      </dgm:t>
    </dgm:pt>
    <dgm:pt modelId="{93B2B4DA-9933-4A3B-B115-C8A75CBC15D1}">
      <dgm:prSet phldrT="[Text]" custT="1"/>
      <dgm:spPr/>
      <dgm:t>
        <a:bodyPr/>
        <a:lstStyle/>
        <a:p>
          <a:r>
            <a:rPr lang="en-US" sz="1050" dirty="0" smtClean="0">
              <a:hlinkClick xmlns:r="http://schemas.openxmlformats.org/officeDocument/2006/relationships" r:id="rId4" action="ppaction://hlinksldjump"/>
            </a:rPr>
            <a:t>Specimen Collection </a:t>
          </a:r>
          <a:endParaRPr lang="en-US" sz="1050" dirty="0"/>
        </a:p>
      </dgm:t>
    </dgm:pt>
    <dgm:pt modelId="{4D858257-9C94-4254-9F92-49524A20B74C}" type="parTrans" cxnId="{C3720671-1E57-4598-A96A-90EA3B48A711}">
      <dgm:prSet/>
      <dgm:spPr/>
      <dgm:t>
        <a:bodyPr/>
        <a:lstStyle/>
        <a:p>
          <a:endParaRPr lang="en-US"/>
        </a:p>
      </dgm:t>
    </dgm:pt>
    <dgm:pt modelId="{80D4611D-569F-4C5E-B4E3-DE5A362D514A}" type="sibTrans" cxnId="{C3720671-1E57-4598-A96A-90EA3B48A711}">
      <dgm:prSet/>
      <dgm:spPr/>
      <dgm:t>
        <a:bodyPr/>
        <a:lstStyle/>
        <a:p>
          <a:endParaRPr lang="en-US"/>
        </a:p>
      </dgm:t>
    </dgm:pt>
    <dgm:pt modelId="{0B9D7B0D-5BD8-46A5-BC55-AA7D60CFF9C7}">
      <dgm:prSet phldrT="[Text]" custT="1"/>
      <dgm:spPr/>
      <dgm:t>
        <a:bodyPr/>
        <a:lstStyle/>
        <a:p>
          <a:r>
            <a:rPr lang="en-US" sz="1100" dirty="0" smtClean="0">
              <a:hlinkClick xmlns:r="http://schemas.openxmlformats.org/officeDocument/2006/relationships" r:id="rId5" action="ppaction://hlinksldjump"/>
            </a:rPr>
            <a:t>Vaccine and </a:t>
          </a:r>
          <a:r>
            <a:rPr lang="en-US" sz="1100" dirty="0" smtClean="0">
              <a:hlinkClick xmlns:r="http://schemas.openxmlformats.org/officeDocument/2006/relationships" r:id="rId4" action="ppaction://hlinksldjump"/>
            </a:rPr>
            <a:t>Treatments</a:t>
          </a:r>
          <a:endParaRPr lang="en-US" sz="1100" dirty="0"/>
        </a:p>
      </dgm:t>
    </dgm:pt>
    <dgm:pt modelId="{95523431-5350-4754-BDAC-D41CB980C798}" type="parTrans" cxnId="{F5327FB1-9DB6-4422-BC25-C94ECC999C78}">
      <dgm:prSet/>
      <dgm:spPr/>
      <dgm:t>
        <a:bodyPr/>
        <a:lstStyle/>
        <a:p>
          <a:endParaRPr lang="en-US"/>
        </a:p>
      </dgm:t>
    </dgm:pt>
    <dgm:pt modelId="{1AE8CEF1-8E01-453B-8827-89E494702F06}" type="sibTrans" cxnId="{F5327FB1-9DB6-4422-BC25-C94ECC999C78}">
      <dgm:prSet/>
      <dgm:spPr/>
      <dgm:t>
        <a:bodyPr/>
        <a:lstStyle/>
        <a:p>
          <a:endParaRPr lang="en-US"/>
        </a:p>
      </dgm:t>
    </dgm:pt>
    <dgm:pt modelId="{69754D47-1D14-468B-BD41-8561B4B6EA3B}">
      <dgm:prSet phldrT="[Text]" custT="1"/>
      <dgm:spPr/>
      <dgm:t>
        <a:bodyPr/>
        <a:lstStyle/>
        <a:p>
          <a:r>
            <a:rPr lang="en-US" sz="1050" u="sng" baseline="0" dirty="0" smtClean="0">
              <a:solidFill>
                <a:srgbClr val="C00000"/>
              </a:solidFill>
              <a:hlinkClick xmlns:r="http://schemas.openxmlformats.org/officeDocument/2006/relationships" r:id="rId6" action="ppaction://hlinksldjump"/>
            </a:rPr>
            <a:t>Non-</a:t>
          </a:r>
          <a:r>
            <a:rPr lang="en-US" sz="1050" u="sng" baseline="0" dirty="0" err="1" smtClean="0">
              <a:solidFill>
                <a:srgbClr val="C00000"/>
              </a:solidFill>
              <a:hlinkClick xmlns:r="http://schemas.openxmlformats.org/officeDocument/2006/relationships" r:id="rId6" action="ppaction://hlinksldjump"/>
            </a:rPr>
            <a:t>chromogens</a:t>
          </a:r>
          <a:endParaRPr lang="en-US" sz="1050" baseline="0" dirty="0"/>
        </a:p>
      </dgm:t>
    </dgm:pt>
    <dgm:pt modelId="{9F1FD389-2582-4D19-924B-BF757CFA6F18}" type="parTrans" cxnId="{C489FF24-535E-4497-BABD-47E1014FAE79}">
      <dgm:prSet/>
      <dgm:spPr/>
      <dgm:t>
        <a:bodyPr/>
        <a:lstStyle/>
        <a:p>
          <a:endParaRPr lang="en-US"/>
        </a:p>
      </dgm:t>
    </dgm:pt>
    <dgm:pt modelId="{4DDCACD2-4EBA-4BD9-8F8A-74717B8F3B28}" type="sibTrans" cxnId="{C489FF24-535E-4497-BABD-47E1014FAE79}">
      <dgm:prSet/>
      <dgm:spPr/>
      <dgm:t>
        <a:bodyPr/>
        <a:lstStyle/>
        <a:p>
          <a:endParaRPr lang="en-US"/>
        </a:p>
      </dgm:t>
    </dgm:pt>
    <dgm:pt modelId="{6E40A753-4666-44E7-B84C-3565EB058CC1}">
      <dgm:prSet phldrT="[Text]" custT="1"/>
      <dgm:spPr/>
      <dgm:t>
        <a:bodyPr/>
        <a:lstStyle/>
        <a:p>
          <a:r>
            <a:rPr lang="en-US" sz="1050" dirty="0" smtClean="0">
              <a:hlinkClick xmlns:r="http://schemas.openxmlformats.org/officeDocument/2006/relationships" r:id="rId7" action="ppaction://hlinksldjump"/>
            </a:rPr>
            <a:t>Rapid Growers</a:t>
          </a:r>
          <a:endParaRPr lang="en-US" sz="1050" dirty="0"/>
        </a:p>
      </dgm:t>
    </dgm:pt>
    <dgm:pt modelId="{07B6813F-EA35-486A-B1D5-E7611ED81E48}" type="sibTrans" cxnId="{9B5B25E5-A0DD-4CBB-8634-227B4861B41B}">
      <dgm:prSet/>
      <dgm:spPr/>
      <dgm:t>
        <a:bodyPr/>
        <a:lstStyle/>
        <a:p>
          <a:endParaRPr lang="en-US"/>
        </a:p>
      </dgm:t>
    </dgm:pt>
    <dgm:pt modelId="{A81AA8B0-C4F2-4CCE-8930-6B241C0A6FBD}" type="parTrans" cxnId="{9B5B25E5-A0DD-4CBB-8634-227B4861B41B}">
      <dgm:prSet/>
      <dgm:spPr/>
      <dgm:t>
        <a:bodyPr/>
        <a:lstStyle/>
        <a:p>
          <a:endParaRPr lang="en-US"/>
        </a:p>
      </dgm:t>
    </dgm:pt>
    <dgm:pt modelId="{C5B664E6-6458-449C-BE99-890E51FF9AA9}">
      <dgm:prSet phldrT="[Text]" custT="1"/>
      <dgm:spPr/>
      <dgm:t>
        <a:bodyPr/>
        <a:lstStyle/>
        <a:p>
          <a:r>
            <a:rPr lang="en-US" sz="1050" dirty="0" err="1" smtClean="0">
              <a:hlinkClick xmlns:r="http://schemas.openxmlformats.org/officeDocument/2006/relationships" r:id="rId8" action="ppaction://hlinksldjump"/>
            </a:rPr>
            <a:t>Scotochromogens</a:t>
          </a:r>
          <a:endParaRPr lang="en-US" sz="1050" dirty="0"/>
        </a:p>
      </dgm:t>
    </dgm:pt>
    <dgm:pt modelId="{D265C78C-01EF-441F-88BB-9FDEBAD63F3A}" type="parTrans" cxnId="{0A51ECFE-529F-4C9E-87E2-DBB189DA8F46}">
      <dgm:prSet/>
      <dgm:spPr/>
      <dgm:t>
        <a:bodyPr/>
        <a:lstStyle/>
        <a:p>
          <a:endParaRPr lang="en-US"/>
        </a:p>
      </dgm:t>
    </dgm:pt>
    <dgm:pt modelId="{A58D807A-16DC-482A-8DF8-A991A25A80E3}" type="sibTrans" cxnId="{0A51ECFE-529F-4C9E-87E2-DBB189DA8F46}">
      <dgm:prSet/>
      <dgm:spPr/>
      <dgm:t>
        <a:bodyPr/>
        <a:lstStyle/>
        <a:p>
          <a:endParaRPr lang="en-US"/>
        </a:p>
      </dgm:t>
    </dgm:pt>
    <dgm:pt modelId="{BAD908D2-782E-4835-91A2-B5077D3ADD14}">
      <dgm:prSet phldrT="[Text]" custT="1"/>
      <dgm:spPr/>
      <dgm:t>
        <a:bodyPr/>
        <a:lstStyle/>
        <a:p>
          <a:r>
            <a:rPr lang="en-US" sz="1000" dirty="0" err="1" smtClean="0">
              <a:hlinkClick xmlns:r="http://schemas.openxmlformats.org/officeDocument/2006/relationships" r:id="rId9" action="ppaction://hlinksldjump"/>
            </a:rPr>
            <a:t>Photochromogens</a:t>
          </a:r>
          <a:endParaRPr lang="en-US" sz="1000" dirty="0"/>
        </a:p>
      </dgm:t>
    </dgm:pt>
    <dgm:pt modelId="{48E4CEBB-69D3-4960-820D-605C687B9032}" type="parTrans" cxnId="{5856F5F4-67DC-4FAA-BA0F-9035F5E9DE36}">
      <dgm:prSet/>
      <dgm:spPr/>
      <dgm:t>
        <a:bodyPr/>
        <a:lstStyle/>
        <a:p>
          <a:endParaRPr lang="en-US"/>
        </a:p>
      </dgm:t>
    </dgm:pt>
    <dgm:pt modelId="{D41F1649-6A87-4092-BAEB-F8D925BC2F3A}" type="sibTrans" cxnId="{5856F5F4-67DC-4FAA-BA0F-9035F5E9DE36}">
      <dgm:prSet/>
      <dgm:spPr/>
      <dgm:t>
        <a:bodyPr/>
        <a:lstStyle/>
        <a:p>
          <a:endParaRPr lang="en-US"/>
        </a:p>
      </dgm:t>
    </dgm:pt>
    <dgm:pt modelId="{33949037-1656-4B32-AC25-1E6234FD79BE}">
      <dgm:prSet phldrT="[Text]" custT="1"/>
      <dgm:spPr/>
      <dgm:t>
        <a:bodyPr/>
        <a:lstStyle/>
        <a:p>
          <a:r>
            <a:rPr lang="en-US" sz="1050" dirty="0" smtClean="0">
              <a:hlinkClick xmlns:r="http://schemas.openxmlformats.org/officeDocument/2006/relationships" r:id="rId10" action="ppaction://hlinksldjump"/>
            </a:rPr>
            <a:t>Transmittance and Personal safety </a:t>
          </a:r>
          <a:endParaRPr lang="en-US" sz="1050" dirty="0"/>
        </a:p>
      </dgm:t>
    </dgm:pt>
    <dgm:pt modelId="{32D64998-E234-4716-A1BD-012F7F05D875}" type="parTrans" cxnId="{06B89EED-1F9A-43B0-ABF8-3E5791C56368}">
      <dgm:prSet/>
      <dgm:spPr/>
      <dgm:t>
        <a:bodyPr/>
        <a:lstStyle/>
        <a:p>
          <a:endParaRPr lang="en-US"/>
        </a:p>
      </dgm:t>
    </dgm:pt>
    <dgm:pt modelId="{F5173D37-B120-4197-A98D-BEE621B159BD}" type="sibTrans" cxnId="{06B89EED-1F9A-43B0-ABF8-3E5791C56368}">
      <dgm:prSet/>
      <dgm:spPr/>
      <dgm:t>
        <a:bodyPr/>
        <a:lstStyle/>
        <a:p>
          <a:endParaRPr lang="en-US"/>
        </a:p>
      </dgm:t>
    </dgm:pt>
    <dgm:pt modelId="{13E296E5-7168-4337-BACC-3D92CD803CCC}" type="pres">
      <dgm:prSet presAssocID="{EAABB38C-2A8D-4AB6-89AC-4ADD184E1B69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C1935F1-61AB-43D2-82A2-5A9B3382509A}" type="pres">
      <dgm:prSet presAssocID="{EAABB38C-2A8D-4AB6-89AC-4ADD184E1B69}" presName="radial" presStyleCnt="0">
        <dgm:presLayoutVars>
          <dgm:animLvl val="ctr"/>
        </dgm:presLayoutVars>
      </dgm:prSet>
      <dgm:spPr/>
    </dgm:pt>
    <dgm:pt modelId="{960896A7-A8D9-4F77-B7BE-2CA41399792F}" type="pres">
      <dgm:prSet presAssocID="{5F61B15D-6EE2-4CA0-97E2-4D78B0A8BDC9}" presName="centerShape" presStyleLbl="vennNode1" presStyleIdx="0" presStyleCnt="11" custLinFactNeighborX="2055" custLinFactNeighborY="-541"/>
      <dgm:spPr/>
      <dgm:t>
        <a:bodyPr/>
        <a:lstStyle/>
        <a:p>
          <a:endParaRPr lang="en-US"/>
        </a:p>
      </dgm:t>
    </dgm:pt>
    <dgm:pt modelId="{EBE44114-CD7B-4FE9-96D4-B6E89CE0F09F}" type="pres">
      <dgm:prSet presAssocID="{0B9D7B0D-5BD8-46A5-BC55-AA7D60CFF9C7}" presName="node" presStyleLbl="vennNode1" presStyleIdx="1" presStyleCnt="11" custRadScaleRad="106747" custRadScaleInc="1129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0842ED-33CF-4F2F-A44C-FF602960440D}" type="pres">
      <dgm:prSet presAssocID="{A8AFFE35-FE0D-4EF4-9579-95D8660FE686}" presName="node" presStyleLbl="vennNode1" presStyleIdx="2" presStyleCnt="11" custRadScaleRad="94865" custRadScaleInc="4496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BF0763-ADC9-4E81-A9DF-0D34BFA661D2}" type="pres">
      <dgm:prSet presAssocID="{868C4EBA-539A-41E2-8E95-589EE5364D92}" presName="node" presStyleLbl="vennNode1" presStyleIdx="3" presStyleCnt="11" custRadScaleRad="107945" custRadScaleInc="1423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7B41F1-C1FD-422B-9F5B-F59A98681697}" type="pres">
      <dgm:prSet presAssocID="{F43C2585-3D60-4060-A2BF-2C19EC090443}" presName="node" presStyleLbl="vennNode1" presStyleIdx="4" presStyleCnt="11" custRadScaleRad="96292" custRadScaleInc="-293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E25D70-04C5-4F8C-ADB2-5EFED1287A32}" type="pres">
      <dgm:prSet presAssocID="{93B2B4DA-9933-4A3B-B115-C8A75CBC15D1}" presName="node" presStyleLbl="vennNode1" presStyleIdx="5" presStyleCnt="11" custScaleX="102817" custRadScaleRad="98545" custRadScaleInc="344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F62C61-BC4A-41D4-B64F-4DAEC80CC742}" type="pres">
      <dgm:prSet presAssocID="{33949037-1656-4B32-AC25-1E6234FD79BE}" presName="node" presStyleLbl="vennNode1" presStyleIdx="6" presStyleCnt="11" custRadScaleRad="102015" custRadScaleInc="-4886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149F62-29CC-4EC6-9BFF-5C9EB194F410}" type="pres">
      <dgm:prSet presAssocID="{BAD908D2-782E-4835-91A2-B5077D3ADD14}" presName="node" presStyleLbl="vennNode1" presStyleIdx="7" presStyleCnt="11" custRadScaleRad="104090" custRadScaleInc="2294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7BA7E1-C491-4ABB-ABAF-A709F25087C1}" type="pres">
      <dgm:prSet presAssocID="{C5B664E6-6458-449C-BE99-890E51FF9AA9}" presName="node" presStyleLbl="vennNode1" presStyleIdx="8" presStyleCnt="11" custRadScaleRad="102015" custRadScaleInc="386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CA7724-4501-41BD-BDC9-67DE5DD058BD}" type="pres">
      <dgm:prSet presAssocID="{6E40A753-4666-44E7-B84C-3565EB058CC1}" presName="node" presStyleLbl="vennNode1" presStyleIdx="9" presStyleCnt="11" custRadScaleRad="100295" custRadScaleInc="-1503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A6233D-FEE2-4920-9532-9429E590266D}" type="pres">
      <dgm:prSet presAssocID="{69754D47-1D14-468B-BD41-8561B4B6EA3B}" presName="node" presStyleLbl="vennNode1" presStyleIdx="10" presStyleCnt="11" custRadScaleRad="104090" custRadScaleInc="205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B5B25E5-A0DD-4CBB-8634-227B4861B41B}" srcId="{5F61B15D-6EE2-4CA0-97E2-4D78B0A8BDC9}" destId="{6E40A753-4666-44E7-B84C-3565EB058CC1}" srcOrd="8" destOrd="0" parTransId="{A81AA8B0-C4F2-4CCE-8930-6B241C0A6FBD}" sibTransId="{07B6813F-EA35-486A-B1D5-E7611ED81E48}"/>
    <dgm:cxn modelId="{C57B9D01-1013-4D6C-A253-9FA5B7E1824D}" type="presOf" srcId="{6E40A753-4666-44E7-B84C-3565EB058CC1}" destId="{14CA7724-4501-41BD-BDC9-67DE5DD058BD}" srcOrd="0" destOrd="0" presId="urn:microsoft.com/office/officeart/2005/8/layout/radial3"/>
    <dgm:cxn modelId="{0A51ECFE-529F-4C9E-87E2-DBB189DA8F46}" srcId="{5F61B15D-6EE2-4CA0-97E2-4D78B0A8BDC9}" destId="{C5B664E6-6458-449C-BE99-890E51FF9AA9}" srcOrd="7" destOrd="0" parTransId="{D265C78C-01EF-441F-88BB-9FDEBAD63F3A}" sibTransId="{A58D807A-16DC-482A-8DF8-A991A25A80E3}"/>
    <dgm:cxn modelId="{41AE1C1D-4E54-487A-8860-B7519F9D6294}" type="presOf" srcId="{93B2B4DA-9933-4A3B-B115-C8A75CBC15D1}" destId="{64E25D70-04C5-4F8C-ADB2-5EFED1287A32}" srcOrd="0" destOrd="0" presId="urn:microsoft.com/office/officeart/2005/8/layout/radial3"/>
    <dgm:cxn modelId="{A9B3FBE5-C505-4E20-99E9-8712388A0044}" type="presOf" srcId="{BAD908D2-782E-4835-91A2-B5077D3ADD14}" destId="{DA149F62-29CC-4EC6-9BFF-5C9EB194F410}" srcOrd="0" destOrd="0" presId="urn:microsoft.com/office/officeart/2005/8/layout/radial3"/>
    <dgm:cxn modelId="{C3720671-1E57-4598-A96A-90EA3B48A711}" srcId="{5F61B15D-6EE2-4CA0-97E2-4D78B0A8BDC9}" destId="{93B2B4DA-9933-4A3B-B115-C8A75CBC15D1}" srcOrd="4" destOrd="0" parTransId="{4D858257-9C94-4254-9F92-49524A20B74C}" sibTransId="{80D4611D-569F-4C5E-B4E3-DE5A362D514A}"/>
    <dgm:cxn modelId="{1644483B-9A26-4FB5-83DC-303B1A77E979}" type="presOf" srcId="{F43C2585-3D60-4060-A2BF-2C19EC090443}" destId="{4B7B41F1-C1FD-422B-9F5B-F59A98681697}" srcOrd="0" destOrd="0" presId="urn:microsoft.com/office/officeart/2005/8/layout/radial3"/>
    <dgm:cxn modelId="{06B89EED-1F9A-43B0-ABF8-3E5791C56368}" srcId="{5F61B15D-6EE2-4CA0-97E2-4D78B0A8BDC9}" destId="{33949037-1656-4B32-AC25-1E6234FD79BE}" srcOrd="5" destOrd="0" parTransId="{32D64998-E234-4716-A1BD-012F7F05D875}" sibTransId="{F5173D37-B120-4197-A98D-BEE621B159BD}"/>
    <dgm:cxn modelId="{18DA2E06-45E1-44D8-9102-36889E1EDAF3}" type="presOf" srcId="{868C4EBA-539A-41E2-8E95-589EE5364D92}" destId="{C6BF0763-ADC9-4E81-A9DF-0D34BFA661D2}" srcOrd="0" destOrd="0" presId="urn:microsoft.com/office/officeart/2005/8/layout/radial3"/>
    <dgm:cxn modelId="{509F1E7F-EEDB-4F9B-ACB0-9905DF236B07}" srcId="{5F61B15D-6EE2-4CA0-97E2-4D78B0A8BDC9}" destId="{A8AFFE35-FE0D-4EF4-9579-95D8660FE686}" srcOrd="1" destOrd="0" parTransId="{2E67E46A-74BC-4FA9-B2F7-66D8D04C90A6}" sibTransId="{F1CB7C90-0194-4FFA-8F0A-D701BDD42365}"/>
    <dgm:cxn modelId="{E8C9A513-AEC2-4F69-8671-9682C6950D13}" type="presOf" srcId="{A8AFFE35-FE0D-4EF4-9579-95D8660FE686}" destId="{660842ED-33CF-4F2F-A44C-FF602960440D}" srcOrd="0" destOrd="0" presId="urn:microsoft.com/office/officeart/2005/8/layout/radial3"/>
    <dgm:cxn modelId="{CF64827F-693B-4114-A063-CE487E018505}" type="presOf" srcId="{69754D47-1D14-468B-BD41-8561B4B6EA3B}" destId="{E1A6233D-FEE2-4920-9532-9429E590266D}" srcOrd="0" destOrd="0" presId="urn:microsoft.com/office/officeart/2005/8/layout/radial3"/>
    <dgm:cxn modelId="{2F1B13EA-6124-456D-9923-D2B2120BC801}" type="presOf" srcId="{EAABB38C-2A8D-4AB6-89AC-4ADD184E1B69}" destId="{13E296E5-7168-4337-BACC-3D92CD803CCC}" srcOrd="0" destOrd="0" presId="urn:microsoft.com/office/officeart/2005/8/layout/radial3"/>
    <dgm:cxn modelId="{8F921C4E-DA4F-4C8D-86C7-4D345C2BF9F5}" type="presOf" srcId="{C5B664E6-6458-449C-BE99-890E51FF9AA9}" destId="{9F7BA7E1-C491-4ABB-ABAF-A709F25087C1}" srcOrd="0" destOrd="0" presId="urn:microsoft.com/office/officeart/2005/8/layout/radial3"/>
    <dgm:cxn modelId="{4A1D6206-E261-491E-84AE-6ED3C1F1E7B0}" type="presOf" srcId="{33949037-1656-4B32-AC25-1E6234FD79BE}" destId="{D8F62C61-BC4A-41D4-B64F-4DAEC80CC742}" srcOrd="0" destOrd="0" presId="urn:microsoft.com/office/officeart/2005/8/layout/radial3"/>
    <dgm:cxn modelId="{C489FF24-535E-4497-BABD-47E1014FAE79}" srcId="{5F61B15D-6EE2-4CA0-97E2-4D78B0A8BDC9}" destId="{69754D47-1D14-468B-BD41-8561B4B6EA3B}" srcOrd="9" destOrd="0" parTransId="{9F1FD389-2582-4D19-924B-BF757CFA6F18}" sibTransId="{4DDCACD2-4EBA-4BD9-8F8A-74717B8F3B28}"/>
    <dgm:cxn modelId="{55758FB1-884D-4E94-B6E5-1933A0993CE6}" type="presOf" srcId="{5F61B15D-6EE2-4CA0-97E2-4D78B0A8BDC9}" destId="{960896A7-A8D9-4F77-B7BE-2CA41399792F}" srcOrd="0" destOrd="0" presId="urn:microsoft.com/office/officeart/2005/8/layout/radial3"/>
    <dgm:cxn modelId="{8507B8A0-8F14-49FA-814F-50496801C0F0}" srcId="{5F61B15D-6EE2-4CA0-97E2-4D78B0A8BDC9}" destId="{868C4EBA-539A-41E2-8E95-589EE5364D92}" srcOrd="2" destOrd="0" parTransId="{36BB529E-9995-4349-8B8A-0F9DB6D33BCC}" sibTransId="{71C8ACD9-EBBA-43C8-B05A-C826481CA02D}"/>
    <dgm:cxn modelId="{27A7AD54-FFF1-4D2C-8DAD-9C1403B9F453}" srcId="{5F61B15D-6EE2-4CA0-97E2-4D78B0A8BDC9}" destId="{F43C2585-3D60-4060-A2BF-2C19EC090443}" srcOrd="3" destOrd="0" parTransId="{50BF7EB7-A6C9-4827-9EA4-0871A65A8525}" sibTransId="{859617FA-742F-4E29-AA07-8916DCF74BCB}"/>
    <dgm:cxn modelId="{5856F5F4-67DC-4FAA-BA0F-9035F5E9DE36}" srcId="{5F61B15D-6EE2-4CA0-97E2-4D78B0A8BDC9}" destId="{BAD908D2-782E-4835-91A2-B5077D3ADD14}" srcOrd="6" destOrd="0" parTransId="{48E4CEBB-69D3-4960-820D-605C687B9032}" sibTransId="{D41F1649-6A87-4092-BAEB-F8D925BC2F3A}"/>
    <dgm:cxn modelId="{8B82E825-5D52-4B7B-A7AE-E7E2757C0432}" srcId="{EAABB38C-2A8D-4AB6-89AC-4ADD184E1B69}" destId="{5F61B15D-6EE2-4CA0-97E2-4D78B0A8BDC9}" srcOrd="0" destOrd="0" parTransId="{99030479-4B7D-4142-874C-763E13E18F2D}" sibTransId="{C3D16853-F833-498C-A8CC-47073A819E08}"/>
    <dgm:cxn modelId="{6DC43840-7BDC-46C6-ADD8-BD5139D0E88C}" type="presOf" srcId="{0B9D7B0D-5BD8-46A5-BC55-AA7D60CFF9C7}" destId="{EBE44114-CD7B-4FE9-96D4-B6E89CE0F09F}" srcOrd="0" destOrd="0" presId="urn:microsoft.com/office/officeart/2005/8/layout/radial3"/>
    <dgm:cxn modelId="{F5327FB1-9DB6-4422-BC25-C94ECC999C78}" srcId="{5F61B15D-6EE2-4CA0-97E2-4D78B0A8BDC9}" destId="{0B9D7B0D-5BD8-46A5-BC55-AA7D60CFF9C7}" srcOrd="0" destOrd="0" parTransId="{95523431-5350-4754-BDAC-D41CB980C798}" sibTransId="{1AE8CEF1-8E01-453B-8827-89E494702F06}"/>
    <dgm:cxn modelId="{E022DC66-8198-413D-9E67-A5F29FA195D1}" type="presParOf" srcId="{13E296E5-7168-4337-BACC-3D92CD803CCC}" destId="{AC1935F1-61AB-43D2-82A2-5A9B3382509A}" srcOrd="0" destOrd="0" presId="urn:microsoft.com/office/officeart/2005/8/layout/radial3"/>
    <dgm:cxn modelId="{412C6476-05D9-40CC-AD4A-BC8102D4C438}" type="presParOf" srcId="{AC1935F1-61AB-43D2-82A2-5A9B3382509A}" destId="{960896A7-A8D9-4F77-B7BE-2CA41399792F}" srcOrd="0" destOrd="0" presId="urn:microsoft.com/office/officeart/2005/8/layout/radial3"/>
    <dgm:cxn modelId="{1B8D3CB9-B8F4-47D0-8740-85F798CAE34F}" type="presParOf" srcId="{AC1935F1-61AB-43D2-82A2-5A9B3382509A}" destId="{EBE44114-CD7B-4FE9-96D4-B6E89CE0F09F}" srcOrd="1" destOrd="0" presId="urn:microsoft.com/office/officeart/2005/8/layout/radial3"/>
    <dgm:cxn modelId="{0EFD9A86-6194-4012-A665-E21B52E687D2}" type="presParOf" srcId="{AC1935F1-61AB-43D2-82A2-5A9B3382509A}" destId="{660842ED-33CF-4F2F-A44C-FF602960440D}" srcOrd="2" destOrd="0" presId="urn:microsoft.com/office/officeart/2005/8/layout/radial3"/>
    <dgm:cxn modelId="{9C1DA00F-65A9-4BED-8233-8C927FEAD518}" type="presParOf" srcId="{AC1935F1-61AB-43D2-82A2-5A9B3382509A}" destId="{C6BF0763-ADC9-4E81-A9DF-0D34BFA661D2}" srcOrd="3" destOrd="0" presId="urn:microsoft.com/office/officeart/2005/8/layout/radial3"/>
    <dgm:cxn modelId="{32ACDF8C-838B-4765-A454-3103C171940D}" type="presParOf" srcId="{AC1935F1-61AB-43D2-82A2-5A9B3382509A}" destId="{4B7B41F1-C1FD-422B-9F5B-F59A98681697}" srcOrd="4" destOrd="0" presId="urn:microsoft.com/office/officeart/2005/8/layout/radial3"/>
    <dgm:cxn modelId="{21A815E0-4071-4E1E-9163-FFBF94DCA7C1}" type="presParOf" srcId="{AC1935F1-61AB-43D2-82A2-5A9B3382509A}" destId="{64E25D70-04C5-4F8C-ADB2-5EFED1287A32}" srcOrd="5" destOrd="0" presId="urn:microsoft.com/office/officeart/2005/8/layout/radial3"/>
    <dgm:cxn modelId="{293ED9B8-963F-41E7-B7A8-28F7922137A2}" type="presParOf" srcId="{AC1935F1-61AB-43D2-82A2-5A9B3382509A}" destId="{D8F62C61-BC4A-41D4-B64F-4DAEC80CC742}" srcOrd="6" destOrd="0" presId="urn:microsoft.com/office/officeart/2005/8/layout/radial3"/>
    <dgm:cxn modelId="{22DB26ED-09BE-4951-A971-29E8480C512D}" type="presParOf" srcId="{AC1935F1-61AB-43D2-82A2-5A9B3382509A}" destId="{DA149F62-29CC-4EC6-9BFF-5C9EB194F410}" srcOrd="7" destOrd="0" presId="urn:microsoft.com/office/officeart/2005/8/layout/radial3"/>
    <dgm:cxn modelId="{FF9A9512-6210-4398-8F09-BCBC782C4F86}" type="presParOf" srcId="{AC1935F1-61AB-43D2-82A2-5A9B3382509A}" destId="{9F7BA7E1-C491-4ABB-ABAF-A709F25087C1}" srcOrd="8" destOrd="0" presId="urn:microsoft.com/office/officeart/2005/8/layout/radial3"/>
    <dgm:cxn modelId="{89E7F68B-B807-4C2A-A38A-2AC8E9F325A3}" type="presParOf" srcId="{AC1935F1-61AB-43D2-82A2-5A9B3382509A}" destId="{14CA7724-4501-41BD-BDC9-67DE5DD058BD}" srcOrd="9" destOrd="0" presId="urn:microsoft.com/office/officeart/2005/8/layout/radial3"/>
    <dgm:cxn modelId="{19F65930-43EE-406F-9303-8BF672A9756E}" type="presParOf" srcId="{AC1935F1-61AB-43D2-82A2-5A9B3382509A}" destId="{E1A6233D-FEE2-4920-9532-9429E590266D}" srcOrd="1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60896A7-A8D9-4F77-B7BE-2CA41399792F}">
      <dsp:nvSpPr>
        <dsp:cNvPr id="0" name=""/>
        <dsp:cNvSpPr/>
      </dsp:nvSpPr>
      <dsp:spPr>
        <a:xfrm>
          <a:off x="1981211" y="888990"/>
          <a:ext cx="2254249" cy="225424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1981211" y="888990"/>
        <a:ext cx="2254249" cy="2254249"/>
      </dsp:txXfrm>
    </dsp:sp>
    <dsp:sp modelId="{EBE44114-CD7B-4FE9-96D4-B6E89CE0F09F}">
      <dsp:nvSpPr>
        <dsp:cNvPr id="0" name=""/>
        <dsp:cNvSpPr/>
      </dsp:nvSpPr>
      <dsp:spPr>
        <a:xfrm>
          <a:off x="3505198" y="279405"/>
          <a:ext cx="1127124" cy="112712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hlinkClick xmlns:r="http://schemas.openxmlformats.org/officeDocument/2006/relationships" r:id="" action="ppaction://hlinksldjump"/>
            </a:rPr>
            <a:t>Vaccine and </a:t>
          </a:r>
          <a:r>
            <a:rPr lang="en-US" sz="1100" kern="1200" dirty="0" smtClean="0">
              <a:hlinkClick xmlns:r="http://schemas.openxmlformats.org/officeDocument/2006/relationships" r:id="" action="ppaction://hlinksldjump"/>
            </a:rPr>
            <a:t>Treatments</a:t>
          </a:r>
          <a:endParaRPr lang="en-US" sz="1100" kern="1200" dirty="0"/>
        </a:p>
      </dsp:txBody>
      <dsp:txXfrm>
        <a:off x="3505198" y="279405"/>
        <a:ext cx="1127124" cy="1127124"/>
      </dsp:txXfrm>
    </dsp:sp>
    <dsp:sp modelId="{660842ED-33CF-4F2F-A44C-FF602960440D}">
      <dsp:nvSpPr>
        <dsp:cNvPr id="0" name=""/>
        <dsp:cNvSpPr/>
      </dsp:nvSpPr>
      <dsp:spPr>
        <a:xfrm>
          <a:off x="2057398" y="2793999"/>
          <a:ext cx="1127124" cy="112712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>
              <a:hlinkClick xmlns:r="http://schemas.openxmlformats.org/officeDocument/2006/relationships" r:id="" action="ppaction://hlinksldjump"/>
            </a:rPr>
            <a:t>Key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>
              <a:hlinkClick xmlns:r="http://schemas.openxmlformats.org/officeDocument/2006/relationships" r:id="" action="ppaction://hlinksldjump"/>
            </a:rPr>
            <a:t>Identification</a:t>
          </a:r>
          <a:endParaRPr lang="en-US" sz="1050" kern="1200" dirty="0"/>
        </a:p>
      </dsp:txBody>
      <dsp:txXfrm>
        <a:off x="2057398" y="2793999"/>
        <a:ext cx="1127124" cy="1127124"/>
      </dsp:txXfrm>
    </dsp:sp>
    <dsp:sp modelId="{C6BF0763-ADC9-4E81-A9DF-0D34BFA661D2}">
      <dsp:nvSpPr>
        <dsp:cNvPr id="0" name=""/>
        <dsp:cNvSpPr/>
      </dsp:nvSpPr>
      <dsp:spPr>
        <a:xfrm>
          <a:off x="3810003" y="2336801"/>
          <a:ext cx="1127124" cy="112712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>
              <a:hlinkClick xmlns:r="http://schemas.openxmlformats.org/officeDocument/2006/relationships" r:id="" action="ppaction://noaction"/>
            </a:rPr>
            <a:t>Isolation technique</a:t>
          </a:r>
          <a:endParaRPr lang="en-US" sz="1050" kern="1200" dirty="0"/>
        </a:p>
      </dsp:txBody>
      <dsp:txXfrm>
        <a:off x="3810003" y="2336801"/>
        <a:ext cx="1127124" cy="1127124"/>
      </dsp:txXfrm>
    </dsp:sp>
    <dsp:sp modelId="{4B7B41F1-C1FD-422B-9F5B-F59A98681697}">
      <dsp:nvSpPr>
        <dsp:cNvPr id="0" name=""/>
        <dsp:cNvSpPr/>
      </dsp:nvSpPr>
      <dsp:spPr>
        <a:xfrm>
          <a:off x="3886199" y="1651000"/>
          <a:ext cx="1127124" cy="112712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>
              <a:hlinkClick xmlns:r="http://schemas.openxmlformats.org/officeDocument/2006/relationships" r:id="" action="ppaction://hlinksldjump"/>
            </a:rPr>
            <a:t>Staining method</a:t>
          </a:r>
          <a:endParaRPr lang="en-US" sz="1000" kern="1200" dirty="0"/>
        </a:p>
      </dsp:txBody>
      <dsp:txXfrm>
        <a:off x="3886199" y="1651000"/>
        <a:ext cx="1127124" cy="1127124"/>
      </dsp:txXfrm>
    </dsp:sp>
    <dsp:sp modelId="{64E25D70-04C5-4F8C-ADB2-5EFED1287A32}">
      <dsp:nvSpPr>
        <dsp:cNvPr id="0" name=""/>
        <dsp:cNvSpPr/>
      </dsp:nvSpPr>
      <dsp:spPr>
        <a:xfrm>
          <a:off x="3047998" y="2794002"/>
          <a:ext cx="1158876" cy="112712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>
              <a:hlinkClick xmlns:r="http://schemas.openxmlformats.org/officeDocument/2006/relationships" r:id="" action="ppaction://hlinksldjump"/>
            </a:rPr>
            <a:t>Specimen Collection </a:t>
          </a:r>
          <a:endParaRPr lang="en-US" sz="1050" kern="1200" dirty="0"/>
        </a:p>
      </dsp:txBody>
      <dsp:txXfrm>
        <a:off x="3047998" y="2794002"/>
        <a:ext cx="1158876" cy="1127124"/>
      </dsp:txXfrm>
    </dsp:sp>
    <dsp:sp modelId="{D8F62C61-BC4A-41D4-B64F-4DAEC80CC742}">
      <dsp:nvSpPr>
        <dsp:cNvPr id="0" name=""/>
        <dsp:cNvSpPr/>
      </dsp:nvSpPr>
      <dsp:spPr>
        <a:xfrm>
          <a:off x="2590800" y="0"/>
          <a:ext cx="1127124" cy="112712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>
              <a:hlinkClick xmlns:r="http://schemas.openxmlformats.org/officeDocument/2006/relationships" r:id="" action="ppaction://hlinksldjump"/>
            </a:rPr>
            <a:t>Transmittance and Personal safety </a:t>
          </a:r>
          <a:endParaRPr lang="en-US" sz="1050" kern="1200" dirty="0"/>
        </a:p>
      </dsp:txBody>
      <dsp:txXfrm>
        <a:off x="2590800" y="0"/>
        <a:ext cx="1127124" cy="1127124"/>
      </dsp:txXfrm>
    </dsp:sp>
    <dsp:sp modelId="{DA149F62-29CC-4EC6-9BFF-5C9EB194F410}">
      <dsp:nvSpPr>
        <dsp:cNvPr id="0" name=""/>
        <dsp:cNvSpPr/>
      </dsp:nvSpPr>
      <dsp:spPr>
        <a:xfrm>
          <a:off x="1143006" y="736600"/>
          <a:ext cx="1127124" cy="112712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err="1" smtClean="0">
              <a:hlinkClick xmlns:r="http://schemas.openxmlformats.org/officeDocument/2006/relationships" r:id="" action="ppaction://hlinksldjump"/>
            </a:rPr>
            <a:t>Photochromogens</a:t>
          </a:r>
          <a:endParaRPr lang="en-US" sz="1000" kern="1200" dirty="0"/>
        </a:p>
      </dsp:txBody>
      <dsp:txXfrm>
        <a:off x="1143006" y="736600"/>
        <a:ext cx="1127124" cy="1127124"/>
      </dsp:txXfrm>
    </dsp:sp>
    <dsp:sp modelId="{9F7BA7E1-C491-4ABB-ABAF-A709F25087C1}">
      <dsp:nvSpPr>
        <dsp:cNvPr id="0" name=""/>
        <dsp:cNvSpPr/>
      </dsp:nvSpPr>
      <dsp:spPr>
        <a:xfrm>
          <a:off x="990603" y="1574800"/>
          <a:ext cx="1127124" cy="112712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err="1" smtClean="0">
              <a:hlinkClick xmlns:r="http://schemas.openxmlformats.org/officeDocument/2006/relationships" r:id="" action="ppaction://hlinksldjump"/>
            </a:rPr>
            <a:t>Scotochromogens</a:t>
          </a:r>
          <a:endParaRPr lang="en-US" sz="1050" kern="1200" dirty="0"/>
        </a:p>
      </dsp:txBody>
      <dsp:txXfrm>
        <a:off x="990603" y="1574800"/>
        <a:ext cx="1127124" cy="1127124"/>
      </dsp:txXfrm>
    </dsp:sp>
    <dsp:sp modelId="{14CA7724-4501-41BD-BDC9-67DE5DD058BD}">
      <dsp:nvSpPr>
        <dsp:cNvPr id="0" name=""/>
        <dsp:cNvSpPr/>
      </dsp:nvSpPr>
      <dsp:spPr>
        <a:xfrm>
          <a:off x="1295403" y="2336803"/>
          <a:ext cx="1127124" cy="112712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>
              <a:hlinkClick xmlns:r="http://schemas.openxmlformats.org/officeDocument/2006/relationships" r:id="" action="ppaction://hlinksldjump"/>
            </a:rPr>
            <a:t>Rapid Growers</a:t>
          </a:r>
          <a:endParaRPr lang="en-US" sz="1050" kern="1200" dirty="0"/>
        </a:p>
      </dsp:txBody>
      <dsp:txXfrm>
        <a:off x="1295403" y="2336803"/>
        <a:ext cx="1127124" cy="1127124"/>
      </dsp:txXfrm>
    </dsp:sp>
    <dsp:sp modelId="{E1A6233D-FEE2-4920-9532-9429E590266D}">
      <dsp:nvSpPr>
        <dsp:cNvPr id="0" name=""/>
        <dsp:cNvSpPr/>
      </dsp:nvSpPr>
      <dsp:spPr>
        <a:xfrm>
          <a:off x="1752600" y="127006"/>
          <a:ext cx="1127124" cy="112712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u="sng" kern="1200" baseline="0" dirty="0" smtClean="0">
              <a:solidFill>
                <a:srgbClr val="C00000"/>
              </a:solidFill>
              <a:hlinkClick xmlns:r="http://schemas.openxmlformats.org/officeDocument/2006/relationships" r:id="" action="ppaction://hlinksldjump"/>
            </a:rPr>
            <a:t>Non-</a:t>
          </a:r>
          <a:r>
            <a:rPr lang="en-US" sz="1050" u="sng" kern="1200" baseline="0" dirty="0" err="1" smtClean="0">
              <a:solidFill>
                <a:srgbClr val="C00000"/>
              </a:solidFill>
              <a:hlinkClick xmlns:r="http://schemas.openxmlformats.org/officeDocument/2006/relationships" r:id="" action="ppaction://hlinksldjump"/>
            </a:rPr>
            <a:t>chromogens</a:t>
          </a:r>
          <a:endParaRPr lang="en-US" sz="1050" kern="1200" baseline="0" dirty="0"/>
        </a:p>
      </dsp:txBody>
      <dsp:txXfrm>
        <a:off x="1752600" y="127006"/>
        <a:ext cx="1127124" cy="11271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D131D6-5DAD-4FC6-9C7A-ACC1C57AE774}" type="datetimeFigureOut">
              <a:rPr lang="en-US" smtClean="0"/>
              <a:pPr/>
              <a:t>12/22/2009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642464-320C-46CF-8615-5836BC6EBE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42464-320C-46CF-8615-5836BC6EBE1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42464-320C-46CF-8615-5836BC6EBE1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1127-659D-4A18-BB74-505BB210199E}" type="datetimeFigureOut">
              <a:rPr lang="en-US" smtClean="0"/>
              <a:pPr/>
              <a:t>12/22/2009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EB1984D-03F0-4A0A-9C40-8BD07F0C9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1127-659D-4A18-BB74-505BB210199E}" type="datetimeFigureOut">
              <a:rPr lang="en-US" smtClean="0"/>
              <a:pPr/>
              <a:t>12/22/2009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984D-03F0-4A0A-9C40-8BD07F0C9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1127-659D-4A18-BB74-505BB210199E}" type="datetimeFigureOut">
              <a:rPr lang="en-US" smtClean="0"/>
              <a:pPr/>
              <a:t>12/22/2009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984D-03F0-4A0A-9C40-8BD07F0C9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1127-659D-4A18-BB74-505BB210199E}" type="datetimeFigureOut">
              <a:rPr lang="en-US" smtClean="0"/>
              <a:pPr/>
              <a:t>12/22/2009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EB1984D-03F0-4A0A-9C40-8BD07F0C9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1127-659D-4A18-BB74-505BB210199E}" type="datetimeFigureOut">
              <a:rPr lang="en-US" smtClean="0"/>
              <a:pPr/>
              <a:t>12/22/2009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984D-03F0-4A0A-9C40-8BD07F0C94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1127-659D-4A18-BB74-505BB210199E}" type="datetimeFigureOut">
              <a:rPr lang="en-US" smtClean="0"/>
              <a:pPr/>
              <a:t>12/22/2009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984D-03F0-4A0A-9C40-8BD07F0C9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1127-659D-4A18-BB74-505BB210199E}" type="datetimeFigureOut">
              <a:rPr lang="en-US" smtClean="0"/>
              <a:pPr/>
              <a:t>12/22/2009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EB1984D-03F0-4A0A-9C40-8BD07F0C94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1127-659D-4A18-BB74-505BB210199E}" type="datetimeFigureOut">
              <a:rPr lang="en-US" smtClean="0"/>
              <a:pPr/>
              <a:t>12/22/2009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984D-03F0-4A0A-9C40-8BD07F0C9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1127-659D-4A18-BB74-505BB210199E}" type="datetimeFigureOut">
              <a:rPr lang="en-US" smtClean="0"/>
              <a:pPr/>
              <a:t>12/22/2009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984D-03F0-4A0A-9C40-8BD07F0C9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1127-659D-4A18-BB74-505BB210199E}" type="datetimeFigureOut">
              <a:rPr lang="en-US" smtClean="0"/>
              <a:pPr/>
              <a:t>12/22/2009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984D-03F0-4A0A-9C40-8BD07F0C9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1127-659D-4A18-BB74-505BB210199E}" type="datetimeFigureOut">
              <a:rPr lang="en-US" smtClean="0"/>
              <a:pPr/>
              <a:t>12/22/2009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984D-03F0-4A0A-9C40-8BD07F0C94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5F91127-659D-4A18-BB74-505BB210199E}" type="datetimeFigureOut">
              <a:rPr lang="en-US" smtClean="0"/>
              <a:pPr/>
              <a:t>12/22/2009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EB1984D-03F0-4A0A-9C40-8BD07F0C94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8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/>
          <a:lstStyle/>
          <a:p>
            <a:pPr algn="ctr"/>
            <a:r>
              <a:rPr lang="en-US" dirty="0" err="1" smtClean="0"/>
              <a:t>Mycobacteriology</a:t>
            </a:r>
            <a:r>
              <a:rPr lang="en-US" dirty="0" smtClean="0"/>
              <a:t> 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267200" y="2362200"/>
            <a:ext cx="2287622" cy="1770099"/>
            <a:chOff x="4127463" y="1223963"/>
            <a:chExt cx="2287622" cy="1770099"/>
          </a:xfrm>
        </p:grpSpPr>
        <p:sp>
          <p:nvSpPr>
            <p:cNvPr id="7" name="Oval 6"/>
            <p:cNvSpPr/>
            <p:nvPr/>
          </p:nvSpPr>
          <p:spPr>
            <a:xfrm>
              <a:off x="5287961" y="1223963"/>
              <a:ext cx="1127124" cy="1127124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sz="1100" dirty="0" smtClean="0"/>
            </a:p>
            <a:p>
              <a:endParaRPr lang="en-US" sz="1100" dirty="0" smtClean="0"/>
            </a:p>
            <a:p>
              <a:pPr algn="ctr"/>
              <a:r>
                <a:rPr lang="en-US" sz="1100" dirty="0" smtClean="0">
                  <a:hlinkClick r:id="rId8" action="ppaction://hlinksldjump"/>
                </a:rPr>
                <a:t>Leprosy</a:t>
              </a:r>
              <a:endParaRPr lang="en-US" sz="1100" dirty="0"/>
            </a:p>
          </p:txBody>
        </p:sp>
        <p:sp>
          <p:nvSpPr>
            <p:cNvPr id="8" name="Oval 4"/>
            <p:cNvSpPr/>
            <p:nvPr/>
          </p:nvSpPr>
          <p:spPr>
            <a:xfrm>
              <a:off x="4127463" y="2197064"/>
              <a:ext cx="796996" cy="79699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050" kern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Specimen collection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Culture media</a:t>
            </a:r>
          </a:p>
          <a:p>
            <a:pPr lvl="2"/>
            <a:r>
              <a:rPr lang="en-US" u="sng" dirty="0" smtClean="0"/>
              <a:t>Egg based media </a:t>
            </a:r>
            <a:r>
              <a:rPr lang="en-US" dirty="0" smtClean="0"/>
              <a:t>(</a:t>
            </a:r>
            <a:r>
              <a:rPr lang="en-US" b="1" dirty="0" smtClean="0"/>
              <a:t>Lowenstein Jensen</a:t>
            </a:r>
            <a:r>
              <a:rPr lang="en-US" dirty="0" smtClean="0"/>
              <a:t>)- </a:t>
            </a:r>
          </a:p>
          <a:p>
            <a:pPr lvl="3"/>
            <a:r>
              <a:rPr lang="en-US" sz="1400" b="1" dirty="0" smtClean="0"/>
              <a:t>classical TB medium. </a:t>
            </a:r>
            <a:r>
              <a:rPr lang="en-US" sz="1400" dirty="0" smtClean="0"/>
              <a:t>Contains malachite green which suppresses the growth of gram positive bacteria </a:t>
            </a:r>
          </a:p>
          <a:p>
            <a:pPr lvl="2"/>
            <a:endParaRPr lang="en-US" dirty="0" smtClean="0"/>
          </a:p>
          <a:p>
            <a:pPr lvl="2"/>
            <a:r>
              <a:rPr lang="en-US" u="sng" dirty="0" smtClean="0"/>
              <a:t>Agar based media </a:t>
            </a:r>
            <a:r>
              <a:rPr lang="en-US" dirty="0" smtClean="0"/>
              <a:t>(</a:t>
            </a:r>
            <a:r>
              <a:rPr lang="en-US" b="1" dirty="0" err="1" smtClean="0"/>
              <a:t>Middlebrook</a:t>
            </a:r>
            <a:r>
              <a:rPr lang="en-US" b="1" dirty="0" smtClean="0"/>
              <a:t> 7H10</a:t>
            </a:r>
            <a:r>
              <a:rPr lang="en-US" dirty="0" smtClean="0"/>
              <a:t>) – </a:t>
            </a:r>
          </a:p>
          <a:p>
            <a:pPr lvl="3"/>
            <a:r>
              <a:rPr lang="en-US" sz="1400" dirty="0" smtClean="0"/>
              <a:t>contains casein hydrolysate (helps isolate isoniazid resistant stains), biotin and catalase (helps revive damaged bacilli); and  albumin (binds toxins) </a:t>
            </a:r>
          </a:p>
        </p:txBody>
      </p:sp>
      <p:sp>
        <p:nvSpPr>
          <p:cNvPr id="4" name="Action Button: Back or Previous 3">
            <a:hlinkClick r:id="" action="ppaction://hlinkshowjump?jump=previousslide" highlightClick="1"/>
          </p:cNvPr>
          <p:cNvSpPr/>
          <p:nvPr/>
        </p:nvSpPr>
        <p:spPr>
          <a:xfrm>
            <a:off x="7391400" y="6172200"/>
            <a:ext cx="838200" cy="685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3100" b="1" dirty="0" smtClean="0"/>
              <a:t>isolation technique</a:t>
            </a:r>
            <a:r>
              <a:rPr lang="en-US" sz="1800" dirty="0" smtClean="0"/>
              <a:t>: Digestion, Decontamination and Concentration</a:t>
            </a:r>
            <a:br>
              <a:rPr lang="en-US" sz="18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</a:t>
            </a:r>
            <a:r>
              <a:rPr lang="en-US" sz="3000" dirty="0" smtClean="0"/>
              <a:t>. </a:t>
            </a:r>
            <a:r>
              <a:rPr lang="en-US" sz="3000" u="sng" dirty="0" smtClean="0"/>
              <a:t>Digestion</a:t>
            </a:r>
            <a:r>
              <a:rPr lang="en-US" sz="3000" dirty="0" smtClean="0"/>
              <a:t>:</a:t>
            </a:r>
          </a:p>
          <a:p>
            <a:pPr lvl="2"/>
            <a:r>
              <a:rPr lang="en-US" sz="2200" dirty="0" smtClean="0"/>
              <a:t>N-acetyl-L-</a:t>
            </a:r>
            <a:r>
              <a:rPr lang="en-US" sz="2200" dirty="0" err="1" smtClean="0"/>
              <a:t>cysteine</a:t>
            </a:r>
            <a:r>
              <a:rPr lang="en-US" sz="2200" dirty="0" smtClean="0"/>
              <a:t> </a:t>
            </a:r>
            <a:r>
              <a:rPr lang="en-US" sz="2200" b="1" dirty="0" smtClean="0"/>
              <a:t>(NALC)</a:t>
            </a:r>
            <a:r>
              <a:rPr lang="en-US" sz="2200" dirty="0" smtClean="0"/>
              <a:t> disrupts disulfide bonds of mucus, releasing organism</a:t>
            </a:r>
          </a:p>
          <a:p>
            <a:pPr lvl="2"/>
            <a:endParaRPr lang="en-US" sz="2200" dirty="0" smtClean="0"/>
          </a:p>
          <a:p>
            <a:r>
              <a:rPr lang="en-US" sz="3000" dirty="0" smtClean="0"/>
              <a:t>2.</a:t>
            </a:r>
            <a:r>
              <a:rPr lang="en-US" sz="3000" u="sng" dirty="0" smtClean="0"/>
              <a:t>Decontamination</a:t>
            </a:r>
            <a:r>
              <a:rPr lang="en-US" sz="3000" dirty="0" smtClean="0"/>
              <a:t> </a:t>
            </a:r>
          </a:p>
          <a:p>
            <a:pPr lvl="2"/>
            <a:r>
              <a:rPr lang="en-US" sz="2200" b="1" dirty="0" smtClean="0"/>
              <a:t>4% sodium hydroxide (</a:t>
            </a:r>
            <a:r>
              <a:rPr lang="en-US" sz="2200" b="1" dirty="0" err="1" smtClean="0"/>
              <a:t>NaOH</a:t>
            </a:r>
            <a:r>
              <a:rPr lang="en-US" sz="2200" b="1" dirty="0" smtClean="0"/>
              <a:t>) </a:t>
            </a:r>
            <a:r>
              <a:rPr lang="en-US" sz="2200" dirty="0" smtClean="0"/>
              <a:t>equally mixed with </a:t>
            </a:r>
            <a:r>
              <a:rPr lang="en-US" sz="2200" b="1" dirty="0" smtClean="0"/>
              <a:t>NALC </a:t>
            </a:r>
            <a:r>
              <a:rPr lang="en-US" sz="2200" dirty="0" smtClean="0"/>
              <a:t>destroys bacterial species (i.e. normal flora) other than mycobacterium</a:t>
            </a:r>
          </a:p>
          <a:p>
            <a:pPr lvl="2"/>
            <a:endParaRPr lang="en-US" sz="2200" dirty="0" smtClean="0"/>
          </a:p>
          <a:p>
            <a:r>
              <a:rPr lang="en-US" sz="3000" u="sng" dirty="0" smtClean="0"/>
              <a:t>Concentration</a:t>
            </a:r>
          </a:p>
          <a:p>
            <a:pPr lvl="2"/>
            <a:r>
              <a:rPr lang="en-US" sz="2200" u="sng" dirty="0" smtClean="0"/>
              <a:t>Neutralization</a:t>
            </a:r>
            <a:r>
              <a:rPr lang="en-US" sz="2200" dirty="0" smtClean="0"/>
              <a:t>: </a:t>
            </a:r>
            <a:r>
              <a:rPr lang="en-US" sz="2200" b="1" dirty="0" smtClean="0"/>
              <a:t>Phosphate buffer of low specific gravity </a:t>
            </a:r>
            <a:r>
              <a:rPr lang="en-US" sz="2200" dirty="0" smtClean="0"/>
              <a:t>is added to mixture, and centrifuged at a high rate to concentrate the organism</a:t>
            </a:r>
          </a:p>
          <a:p>
            <a:pPr lvl="2"/>
            <a:r>
              <a:rPr lang="en-US" sz="2200" dirty="0" smtClean="0"/>
              <a:t>Albumin dilutes the mixture and heal the damaged cells   </a:t>
            </a:r>
            <a:endParaRPr lang="en-US" sz="2200" dirty="0"/>
          </a:p>
        </p:txBody>
      </p:sp>
      <p:sp>
        <p:nvSpPr>
          <p:cNvPr id="4" name="Action Button: Back or Previous 3">
            <a:hlinkClick r:id="" action="ppaction://hlinkshowjump?jump=previousslide" highlightClick="1"/>
          </p:cNvPr>
          <p:cNvSpPr/>
          <p:nvPr/>
        </p:nvSpPr>
        <p:spPr>
          <a:xfrm>
            <a:off x="7391400" y="6172200"/>
            <a:ext cx="838200" cy="685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Staining method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Gram stains poorly due to high lipid content (mycolic acid) in cell wall</a:t>
            </a:r>
          </a:p>
          <a:p>
            <a:endParaRPr lang="en-US" dirty="0" smtClean="0"/>
          </a:p>
          <a:p>
            <a:r>
              <a:rPr lang="en-US" dirty="0" smtClean="0"/>
              <a:t>Fluorescence or Carbolfuschin technique (i.e. Ziel Neelson or Kinyoun stain)</a:t>
            </a:r>
          </a:p>
        </p:txBody>
      </p:sp>
      <p:sp>
        <p:nvSpPr>
          <p:cNvPr id="4" name="Action Button: Back or Previous 3">
            <a:hlinkClick r:id="" action="ppaction://hlinkshowjump?jump=previousslide" highlightClick="1"/>
          </p:cNvPr>
          <p:cNvSpPr/>
          <p:nvPr/>
        </p:nvSpPr>
        <p:spPr>
          <a:xfrm>
            <a:off x="7391400" y="6172200"/>
            <a:ext cx="838200" cy="685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Detection methods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600" u="sng" dirty="0" err="1" smtClean="0"/>
              <a:t>Mantoux</a:t>
            </a:r>
            <a:r>
              <a:rPr lang="en-US" sz="2600" u="sng" dirty="0" smtClean="0"/>
              <a:t> screening (tuberculin skin test)</a:t>
            </a:r>
          </a:p>
          <a:p>
            <a:pPr lvl="2"/>
            <a:r>
              <a:rPr lang="en-US" sz="1800" dirty="0" smtClean="0"/>
              <a:t>Read 48 hours later</a:t>
            </a:r>
          </a:p>
          <a:p>
            <a:pPr lvl="2"/>
            <a:r>
              <a:rPr lang="en-US" sz="1800" b="1" u="sng" dirty="0" smtClean="0"/>
              <a:t>Positive skin test  due to</a:t>
            </a:r>
            <a:r>
              <a:rPr lang="en-US" sz="1900" dirty="0" smtClean="0"/>
              <a:t>: </a:t>
            </a:r>
          </a:p>
          <a:p>
            <a:pPr lvl="5"/>
            <a:r>
              <a:rPr lang="en-US" dirty="0" smtClean="0"/>
              <a:t>1) </a:t>
            </a:r>
            <a:r>
              <a:rPr lang="en-US" sz="1500" dirty="0" smtClean="0"/>
              <a:t>exposure to the antigen</a:t>
            </a:r>
          </a:p>
          <a:p>
            <a:pPr lvl="5"/>
            <a:endParaRPr lang="en-US" sz="1500" dirty="0" smtClean="0"/>
          </a:p>
          <a:p>
            <a:pPr lvl="5"/>
            <a:r>
              <a:rPr lang="en-US" sz="1500" dirty="0" smtClean="0"/>
              <a:t>2)  Recovery from past infection(delayed type (</a:t>
            </a:r>
            <a:r>
              <a:rPr lang="en-US" sz="1500" b="1" dirty="0" smtClean="0"/>
              <a:t>IV</a:t>
            </a:r>
            <a:r>
              <a:rPr lang="en-US" sz="1500" dirty="0" smtClean="0"/>
              <a:t>)  </a:t>
            </a:r>
          </a:p>
          <a:p>
            <a:pPr lvl="5">
              <a:buNone/>
            </a:pPr>
            <a:r>
              <a:rPr lang="en-US" sz="1500" dirty="0" smtClean="0"/>
              <a:t>          hypersensitivity)</a:t>
            </a:r>
          </a:p>
          <a:p>
            <a:r>
              <a:rPr lang="en-US" sz="1800" b="1" u="sng" dirty="0" smtClean="0"/>
              <a:t>Reading the test</a:t>
            </a:r>
            <a:r>
              <a:rPr lang="en-US" sz="1800" b="1" dirty="0" smtClean="0"/>
              <a:t>: </a:t>
            </a:r>
          </a:p>
          <a:p>
            <a:pPr lvl="3"/>
            <a:r>
              <a:rPr lang="en-US" sz="1500" dirty="0" smtClean="0"/>
              <a:t>Healthy individuals – Induration (raised hardened area) of   </a:t>
            </a:r>
          </a:p>
          <a:p>
            <a:pPr lvl="3">
              <a:buNone/>
            </a:pPr>
            <a:r>
              <a:rPr lang="en-US" sz="1500" dirty="0" smtClean="0"/>
              <a:t>                                       15mm or greater is positive result </a:t>
            </a:r>
          </a:p>
          <a:p>
            <a:pPr lvl="3"/>
            <a:endParaRPr lang="en-US" sz="1500" dirty="0" smtClean="0"/>
          </a:p>
          <a:p>
            <a:pPr lvl="3"/>
            <a:r>
              <a:rPr lang="en-US" sz="1500" dirty="0" smtClean="0"/>
              <a:t>Immunocompromised individuals–</a:t>
            </a:r>
            <a:r>
              <a:rPr lang="en-US" sz="1500" dirty="0" err="1" smtClean="0"/>
              <a:t>Induration</a:t>
            </a:r>
            <a:r>
              <a:rPr lang="en-US" sz="1500" dirty="0" smtClean="0"/>
              <a:t> greater than or </a:t>
            </a:r>
          </a:p>
          <a:p>
            <a:pPr lvl="3">
              <a:buNone/>
            </a:pPr>
            <a:r>
              <a:rPr lang="en-US" sz="1500" dirty="0" smtClean="0"/>
              <a:t>                                                         equal to 5 mm is a positive result</a:t>
            </a:r>
          </a:p>
          <a:p>
            <a:r>
              <a:rPr lang="en-US" sz="2700" u="sng" dirty="0" err="1" smtClean="0"/>
              <a:t>Quantiferon</a:t>
            </a:r>
            <a:r>
              <a:rPr lang="en-US" sz="2700" u="sng" dirty="0" smtClean="0"/>
              <a:t>-TB gold </a:t>
            </a:r>
          </a:p>
          <a:p>
            <a:pPr lvl="4">
              <a:buNone/>
            </a:pPr>
            <a:r>
              <a:rPr lang="en-US" sz="1300" dirty="0" smtClean="0"/>
              <a:t>Use whole blood</a:t>
            </a:r>
          </a:p>
          <a:p>
            <a:pPr lvl="4">
              <a:buNone/>
            </a:pPr>
            <a:r>
              <a:rPr lang="en-US" sz="1300" dirty="0" smtClean="0"/>
              <a:t>Latent or active TB will stimulate interferon-gamma release from leukocytes</a:t>
            </a:r>
          </a:p>
          <a:p>
            <a:pPr lvl="4">
              <a:buNone/>
            </a:pPr>
            <a:r>
              <a:rPr lang="en-US" sz="1300" dirty="0" smtClean="0"/>
              <a:t>Measured with ELISA</a:t>
            </a:r>
            <a:endParaRPr lang="en-US" sz="1300" dirty="0"/>
          </a:p>
        </p:txBody>
      </p:sp>
      <p:sp>
        <p:nvSpPr>
          <p:cNvPr id="4" name="Action Button: Back or Previous 3">
            <a:hlinkClick r:id="" action="ppaction://hlinkshowjump?jump=previousslide" highlightClick="1"/>
          </p:cNvPr>
          <p:cNvSpPr/>
          <p:nvPr/>
        </p:nvSpPr>
        <p:spPr>
          <a:xfrm>
            <a:off x="7391400" y="6172200"/>
            <a:ext cx="838200" cy="685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Leprosy (</a:t>
            </a:r>
            <a:r>
              <a:rPr lang="en-US" dirty="0" err="1" smtClean="0"/>
              <a:t>hansen’s</a:t>
            </a:r>
            <a:r>
              <a:rPr lang="en-US" dirty="0" smtClean="0"/>
              <a:t> bacillus)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Spread through direct contact or by inhalation via aerosols  </a:t>
            </a:r>
          </a:p>
          <a:p>
            <a:endParaRPr lang="en-US" sz="2400" dirty="0" smtClean="0"/>
          </a:p>
          <a:p>
            <a:r>
              <a:rPr lang="en-US" sz="2400" dirty="0" smtClean="0"/>
              <a:t>Slow growth (very difficult to culture in routine lab)</a:t>
            </a:r>
          </a:p>
          <a:p>
            <a:endParaRPr lang="en-US" sz="2400" dirty="0" smtClean="0"/>
          </a:p>
          <a:p>
            <a:r>
              <a:rPr lang="en-US" sz="2400" dirty="0" smtClean="0"/>
              <a:t>Acid fast positive </a:t>
            </a:r>
          </a:p>
          <a:p>
            <a:endParaRPr lang="en-US" sz="2400" dirty="0" smtClean="0"/>
          </a:p>
          <a:p>
            <a:r>
              <a:rPr lang="en-US" sz="2400" u="sng" dirty="0" smtClean="0"/>
              <a:t>Two forms: </a:t>
            </a:r>
          </a:p>
          <a:p>
            <a:pPr lvl="4"/>
            <a:r>
              <a:rPr lang="en-US" b="1" u="sng" dirty="0" smtClean="0"/>
              <a:t>Tuberculoid form </a:t>
            </a:r>
            <a:r>
              <a:rPr lang="en-US" dirty="0" smtClean="0"/>
              <a:t>– </a:t>
            </a:r>
            <a:r>
              <a:rPr lang="en-US" sz="1600" dirty="0" smtClean="0"/>
              <a:t>non-contagious hypo-pigmented skin macules with </a:t>
            </a:r>
          </a:p>
          <a:p>
            <a:pPr lvl="4">
              <a:buNone/>
            </a:pPr>
            <a:r>
              <a:rPr lang="en-US" sz="1600" dirty="0" smtClean="0"/>
              <a:t>                                         underlying nerve involvement causing loss of feeling</a:t>
            </a:r>
          </a:p>
          <a:p>
            <a:pPr lvl="4"/>
            <a:endParaRPr lang="en-US" b="1" u="sng" dirty="0" smtClean="0"/>
          </a:p>
          <a:p>
            <a:pPr lvl="4"/>
            <a:r>
              <a:rPr lang="en-US" b="1" u="sng" dirty="0" smtClean="0"/>
              <a:t>Lepromatous form </a:t>
            </a:r>
            <a:r>
              <a:rPr lang="en-US" dirty="0" smtClean="0"/>
              <a:t>-  </a:t>
            </a:r>
            <a:r>
              <a:rPr lang="en-US" sz="1600" dirty="0" smtClean="0"/>
              <a:t>highly contagious. Cell mediated immunity absent </a:t>
            </a:r>
          </a:p>
          <a:p>
            <a:pPr lvl="4">
              <a:buNone/>
            </a:pPr>
            <a:r>
              <a:rPr lang="en-US" sz="1600" dirty="0" smtClean="0"/>
              <a:t>                                           causing an increase development of the organism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Vaccines and treatment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B.C.G </a:t>
            </a:r>
            <a:r>
              <a:rPr lang="en-US" sz="2400" b="1" dirty="0" smtClean="0"/>
              <a:t>NOT</a:t>
            </a:r>
            <a:r>
              <a:rPr lang="en-US" sz="2400" dirty="0" smtClean="0"/>
              <a:t> used as a vaccine for TB due to: </a:t>
            </a:r>
          </a:p>
          <a:p>
            <a:pPr lvl="4"/>
            <a:r>
              <a:rPr lang="en-US" dirty="0" smtClean="0"/>
              <a:t>Interference with skin test </a:t>
            </a:r>
          </a:p>
          <a:p>
            <a:pPr lvl="4"/>
            <a:r>
              <a:rPr lang="en-US" dirty="0" smtClean="0"/>
              <a:t>U.S. is a low risk population</a:t>
            </a:r>
          </a:p>
          <a:p>
            <a:pPr lvl="4"/>
            <a:r>
              <a:rPr lang="en-US" dirty="0" smtClean="0"/>
              <a:t>Varies in its ability to trigger immunity</a:t>
            </a:r>
          </a:p>
          <a:p>
            <a:r>
              <a:rPr lang="en-US" sz="2400" dirty="0" err="1" smtClean="0"/>
              <a:t>Dapsone</a:t>
            </a:r>
            <a:r>
              <a:rPr lang="en-US" sz="2400" dirty="0" smtClean="0"/>
              <a:t> + </a:t>
            </a:r>
            <a:r>
              <a:rPr lang="en-US" sz="2400" dirty="0" err="1" smtClean="0"/>
              <a:t>Rifampin</a:t>
            </a:r>
            <a:r>
              <a:rPr lang="en-US" sz="2400" dirty="0" smtClean="0"/>
              <a:t> + </a:t>
            </a:r>
            <a:r>
              <a:rPr lang="en-US" sz="2400" dirty="0" err="1" smtClean="0"/>
              <a:t>Clofazimine</a:t>
            </a:r>
            <a:r>
              <a:rPr lang="en-US" dirty="0" smtClean="0"/>
              <a:t>        </a:t>
            </a:r>
            <a:r>
              <a:rPr lang="en-US" sz="1600" dirty="0" smtClean="0"/>
              <a:t>multidrug therapy which </a:t>
            </a:r>
          </a:p>
          <a:p>
            <a:pPr>
              <a:buNone/>
            </a:pPr>
            <a:r>
              <a:rPr lang="en-US" sz="1600" dirty="0" smtClean="0"/>
              <a:t>                                                                                                     effectively treats both TB and leprosy </a:t>
            </a:r>
          </a:p>
          <a:p>
            <a:pPr>
              <a:buNone/>
            </a:pPr>
            <a:r>
              <a:rPr lang="en-US" sz="1600" dirty="0" smtClean="0"/>
              <a:t>                                                    </a:t>
            </a:r>
            <a:r>
              <a:rPr lang="en-US" sz="1400" b="1" dirty="0" smtClean="0"/>
              <a:t>(must be used in combination to prevent development of resistant organisms)</a:t>
            </a:r>
            <a:endParaRPr lang="en-US" sz="1400" b="1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257800" y="33528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Transmittance and personal safety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u="sng" dirty="0" smtClean="0"/>
              <a:t>Transmitted via</a:t>
            </a:r>
            <a:r>
              <a:rPr lang="en-US" sz="2000" dirty="0" smtClean="0"/>
              <a:t>:</a:t>
            </a:r>
          </a:p>
          <a:p>
            <a:pPr lvl="1"/>
            <a:r>
              <a:rPr lang="en-US" sz="1600" dirty="0" smtClean="0"/>
              <a:t>Airborne droplets (e.g. coughing )</a:t>
            </a:r>
          </a:p>
          <a:p>
            <a:pPr lvl="1"/>
            <a:r>
              <a:rPr lang="en-US" sz="1600" dirty="0" smtClean="0"/>
              <a:t>In a confined space (e.g. jail, at home, school, work etc) </a:t>
            </a:r>
          </a:p>
          <a:p>
            <a:pPr lvl="1">
              <a:buNone/>
            </a:pPr>
            <a:endParaRPr lang="en-US" sz="2000" u="sng" dirty="0" smtClean="0"/>
          </a:p>
          <a:p>
            <a:r>
              <a:rPr lang="en-US" sz="2000" u="sng" dirty="0" smtClean="0"/>
              <a:t>General safety</a:t>
            </a:r>
            <a:r>
              <a:rPr lang="en-US" sz="2000" dirty="0" smtClean="0"/>
              <a:t>:</a:t>
            </a:r>
          </a:p>
          <a:p>
            <a:pPr lvl="2"/>
            <a:r>
              <a:rPr lang="en-US" sz="1600" dirty="0" smtClean="0"/>
              <a:t>Adequate ventilation; wear masks; early detection and treatment</a:t>
            </a:r>
          </a:p>
          <a:p>
            <a:endParaRPr lang="en-US" sz="2000" u="sng" dirty="0" smtClean="0"/>
          </a:p>
          <a:p>
            <a:r>
              <a:rPr lang="en-US" sz="2000" u="sng" dirty="0" smtClean="0"/>
              <a:t>Lab safety:</a:t>
            </a:r>
          </a:p>
          <a:p>
            <a:pPr lvl="2"/>
            <a:r>
              <a:rPr lang="en-US" sz="1600" dirty="0" smtClean="0"/>
              <a:t>Use biosafety level 3 cabinets with directional airflow; aerosol free centrifuges; protective coverings, UV light; periodic TB testing, etc.</a:t>
            </a:r>
          </a:p>
          <a:p>
            <a:pPr lvl="2"/>
            <a:endParaRPr lang="en-US" sz="1600" dirty="0" smtClean="0"/>
          </a:p>
          <a:p>
            <a:r>
              <a:rPr lang="en-US" sz="2000" u="sng" dirty="0" smtClean="0"/>
              <a:t>Symptoms:</a:t>
            </a:r>
          </a:p>
          <a:p>
            <a:pPr lvl="1"/>
            <a:r>
              <a:rPr lang="en-US" sz="1600" dirty="0" smtClean="0"/>
              <a:t>Fatigue, weight loss, cough, fever, night sweats. </a:t>
            </a:r>
            <a:r>
              <a:rPr lang="en-US" sz="1600" b="1" dirty="0" smtClean="0"/>
              <a:t>X-ray</a:t>
            </a:r>
            <a:r>
              <a:rPr lang="en-US" sz="1600" dirty="0" smtClean="0"/>
              <a:t> illustrates </a:t>
            </a:r>
            <a:r>
              <a:rPr lang="en-US" sz="1600" dirty="0" err="1" smtClean="0"/>
              <a:t>cavitary</a:t>
            </a:r>
            <a:r>
              <a:rPr lang="en-US" sz="1600" dirty="0" smtClean="0"/>
              <a:t> disease of solitary nodules </a:t>
            </a:r>
          </a:p>
          <a:p>
            <a:endParaRPr lang="en-US" dirty="0"/>
          </a:p>
        </p:txBody>
      </p:sp>
      <p:sp>
        <p:nvSpPr>
          <p:cNvPr id="5" name="Action Button: Home 4">
            <a:hlinkClick r:id="" action="ppaction://hlinkshowjump?jump=firstslide" highlightClick="1"/>
          </p:cNvPr>
          <p:cNvSpPr/>
          <p:nvPr/>
        </p:nvSpPr>
        <p:spPr>
          <a:xfrm>
            <a:off x="7848600" y="5791200"/>
            <a:ext cx="7620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Non-</a:t>
            </a:r>
            <a:r>
              <a:rPr lang="en-US" dirty="0" err="1" smtClean="0">
                <a:hlinkClick r:id="rId2" action="ppaction://hlinksldjump"/>
              </a:rPr>
              <a:t>chromogens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>
          <a:xfrm>
            <a:off x="281444" y="838201"/>
            <a:ext cx="4290556" cy="4419600"/>
          </a:xfrm>
        </p:spPr>
        <p:txBody>
          <a:bodyPr>
            <a:normAutofit/>
          </a:bodyPr>
          <a:lstStyle/>
          <a:p>
            <a:r>
              <a:rPr lang="en-US" sz="1600" b="1" u="sng" dirty="0" smtClean="0"/>
              <a:t>M. tuberculosis</a:t>
            </a:r>
          </a:p>
          <a:p>
            <a:pPr lvl="1"/>
            <a:r>
              <a:rPr lang="en-US" sz="1400" dirty="0" smtClean="0"/>
              <a:t>Rough, buff, about 21 days</a:t>
            </a:r>
          </a:p>
          <a:p>
            <a:pPr lvl="1"/>
            <a:r>
              <a:rPr lang="en-US" sz="1400" u="sng" dirty="0" smtClean="0"/>
              <a:t>Key reactions</a:t>
            </a:r>
            <a:r>
              <a:rPr lang="en-US" sz="1400" dirty="0" smtClean="0"/>
              <a:t>:  </a:t>
            </a:r>
            <a:r>
              <a:rPr lang="en-US" sz="1400" b="1" dirty="0" smtClean="0"/>
              <a:t>Niacin and Nitrate</a:t>
            </a:r>
          </a:p>
          <a:p>
            <a:pPr lvl="1"/>
            <a:r>
              <a:rPr lang="en-US" sz="1400" dirty="0" smtClean="0"/>
              <a:t>Confirmation:  Nucleic acid probes or HPLC (high performance liquid chromatography). </a:t>
            </a:r>
          </a:p>
          <a:p>
            <a:pPr lvl="1"/>
            <a:r>
              <a:rPr lang="en-US" sz="1400" dirty="0" smtClean="0"/>
              <a:t>Mainly causes pulmonary illness but can be anywhere.</a:t>
            </a:r>
          </a:p>
          <a:p>
            <a:pPr>
              <a:buNone/>
            </a:pPr>
            <a:endParaRPr lang="en-US" dirty="0" smtClean="0"/>
          </a:p>
          <a:p>
            <a:r>
              <a:rPr lang="en-US" sz="1600" b="1" u="sng" dirty="0" smtClean="0"/>
              <a:t>M. </a:t>
            </a:r>
            <a:r>
              <a:rPr lang="en-US" sz="1600" b="1" u="sng" dirty="0" err="1" smtClean="0"/>
              <a:t>avium-intracelluare</a:t>
            </a:r>
            <a:r>
              <a:rPr lang="en-US" sz="1600" b="1" u="sng" dirty="0" smtClean="0"/>
              <a:t> (M.A.C)</a:t>
            </a:r>
          </a:p>
          <a:p>
            <a:pPr lvl="1"/>
            <a:r>
              <a:rPr lang="en-US" sz="1400" dirty="0" smtClean="0"/>
              <a:t>Rough or smooth, slow</a:t>
            </a:r>
          </a:p>
          <a:p>
            <a:pPr lvl="1"/>
            <a:r>
              <a:rPr lang="en-US" sz="1400" dirty="0" smtClean="0"/>
              <a:t>Can be other Runyoun groups</a:t>
            </a:r>
          </a:p>
          <a:p>
            <a:pPr lvl="1"/>
            <a:r>
              <a:rPr lang="en-US" sz="1400" u="sng" dirty="0" smtClean="0"/>
              <a:t>Key reactions</a:t>
            </a:r>
            <a:r>
              <a:rPr lang="en-US" sz="1400" b="1" dirty="0" smtClean="0"/>
              <a:t>:  lack of niacin and nitrate, growth in NAP and TCH.  </a:t>
            </a:r>
            <a:r>
              <a:rPr lang="en-US" sz="1400" dirty="0" smtClean="0"/>
              <a:t>Semi-quant cat and </a:t>
            </a:r>
            <a:r>
              <a:rPr lang="en-US" sz="1400" b="1" dirty="0" smtClean="0"/>
              <a:t>tellurite are positive</a:t>
            </a:r>
          </a:p>
          <a:p>
            <a:pPr lvl="1"/>
            <a:r>
              <a:rPr lang="en-US" sz="1400" dirty="0" smtClean="0"/>
              <a:t>Pulmonary, disseminated</a:t>
            </a:r>
          </a:p>
          <a:p>
            <a:pPr>
              <a:buNone/>
            </a:pPr>
            <a:endParaRPr lang="en-US" sz="150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lvl="1"/>
            <a:endParaRPr lang="en-US" sz="1400" dirty="0" smtClean="0"/>
          </a:p>
          <a:p>
            <a:r>
              <a:rPr lang="en-US" sz="1600" b="1" u="sng" dirty="0" smtClean="0"/>
              <a:t>M. </a:t>
            </a:r>
            <a:r>
              <a:rPr lang="en-US" sz="1600" b="1" u="sng" dirty="0" err="1" smtClean="0"/>
              <a:t>bovis</a:t>
            </a:r>
            <a:endParaRPr lang="en-US" sz="1600" b="1" u="sng" dirty="0" smtClean="0"/>
          </a:p>
          <a:p>
            <a:pPr lvl="1"/>
            <a:r>
              <a:rPr lang="en-US" sz="1500" dirty="0" smtClean="0"/>
              <a:t>Generally smooth, buff colonies with irregular margins seen after 21 days of incubation at 37ºC.</a:t>
            </a:r>
          </a:p>
          <a:p>
            <a:pPr lvl="1"/>
            <a:r>
              <a:rPr lang="en-US" sz="1500" u="sng" dirty="0" smtClean="0"/>
              <a:t>Key reactions</a:t>
            </a:r>
            <a:r>
              <a:rPr lang="en-US" sz="1500" dirty="0" smtClean="0"/>
              <a:t>: </a:t>
            </a:r>
            <a:r>
              <a:rPr lang="en-US" sz="1500" b="1" dirty="0" smtClean="0"/>
              <a:t>Urease positive, sensitive to TCH </a:t>
            </a:r>
          </a:p>
          <a:p>
            <a:pPr lvl="1"/>
            <a:r>
              <a:rPr lang="en-US" sz="1500" dirty="0" smtClean="0"/>
              <a:t> Causes pulmonary illness mainly in livestock but can be transmitted from cattle to humans. </a:t>
            </a:r>
          </a:p>
          <a:p>
            <a:pPr lvl="1"/>
            <a:endParaRPr lang="en-US" sz="1400" dirty="0" smtClean="0"/>
          </a:p>
        </p:txBody>
      </p:sp>
      <p:sp>
        <p:nvSpPr>
          <p:cNvPr id="5" name="Action Button: Home 4">
            <a:hlinkClick r:id="" action="ppaction://hlinkshowjump?jump=firstslide" highlightClick="1"/>
          </p:cNvPr>
          <p:cNvSpPr/>
          <p:nvPr/>
        </p:nvSpPr>
        <p:spPr>
          <a:xfrm>
            <a:off x="7848600" y="5638800"/>
            <a:ext cx="7620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ction Button: Information 11">
            <a:hlinkClick r:id="rId3" action="ppaction://hlinksldjump" highlightClick="1"/>
          </p:cNvPr>
          <p:cNvSpPr/>
          <p:nvPr/>
        </p:nvSpPr>
        <p:spPr>
          <a:xfrm>
            <a:off x="6781800" y="5638800"/>
            <a:ext cx="762000" cy="838200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</a:t>
            </a:r>
            <a:r>
              <a:rPr lang="en-US" dirty="0" err="1" smtClean="0"/>
              <a:t>chromogens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4170363"/>
          </a:xfrm>
        </p:spPr>
        <p:txBody>
          <a:bodyPr>
            <a:normAutofit fontScale="92500" lnSpcReduction="10000"/>
          </a:bodyPr>
          <a:lstStyle/>
          <a:p>
            <a:r>
              <a:rPr lang="en-US" sz="1700" b="1" u="sng" dirty="0" smtClean="0"/>
              <a:t>M. </a:t>
            </a:r>
            <a:r>
              <a:rPr lang="en-US" sz="1700" b="1" u="sng" dirty="0" err="1" smtClean="0"/>
              <a:t>xenopi</a:t>
            </a:r>
            <a:endParaRPr lang="en-US" sz="1700" b="1" u="sng" dirty="0" smtClean="0"/>
          </a:p>
          <a:p>
            <a:pPr lvl="1"/>
            <a:r>
              <a:rPr lang="en-US" sz="1400" dirty="0" smtClean="0"/>
              <a:t>Recovered from water, hot and cold taps </a:t>
            </a:r>
          </a:p>
          <a:p>
            <a:pPr lvl="1"/>
            <a:r>
              <a:rPr lang="en-US" sz="1400" dirty="0" smtClean="0"/>
              <a:t>Can be scotochromogenic </a:t>
            </a:r>
          </a:p>
          <a:p>
            <a:pPr lvl="1"/>
            <a:r>
              <a:rPr lang="en-US" sz="1400" dirty="0" smtClean="0"/>
              <a:t>Small, slow growing colonies with dense centers and filamentous edges </a:t>
            </a:r>
          </a:p>
          <a:p>
            <a:pPr lvl="1"/>
            <a:r>
              <a:rPr lang="en-US" sz="1400" b="1" dirty="0" smtClean="0"/>
              <a:t>Optimum growth at 42 degrees Celsius</a:t>
            </a:r>
          </a:p>
          <a:p>
            <a:pPr lvl="1"/>
            <a:r>
              <a:rPr lang="en-US" sz="1400" u="sng" dirty="0" smtClean="0"/>
              <a:t>Key reactions</a:t>
            </a:r>
            <a:r>
              <a:rPr lang="en-US" sz="1400" dirty="0" smtClean="0"/>
              <a:t>: </a:t>
            </a:r>
            <a:r>
              <a:rPr lang="en-US" sz="1400" b="1" dirty="0" smtClean="0"/>
              <a:t>Niacin negative, nitrate negative</a:t>
            </a:r>
            <a:r>
              <a:rPr lang="en-US" sz="1400" dirty="0" smtClean="0"/>
              <a:t>, Catalase positive, </a:t>
            </a:r>
            <a:r>
              <a:rPr lang="en-US" sz="1400" b="1" dirty="0" smtClean="0"/>
              <a:t>arylsulfatase positive, PZA positive </a:t>
            </a:r>
          </a:p>
          <a:p>
            <a:pPr lvl="1"/>
            <a:r>
              <a:rPr lang="en-US" sz="1400" dirty="0" smtClean="0"/>
              <a:t>Slow progressive pulmonary infection </a:t>
            </a:r>
          </a:p>
          <a:p>
            <a:endParaRPr lang="en-US" sz="1400" dirty="0" smtClean="0"/>
          </a:p>
          <a:p>
            <a:r>
              <a:rPr lang="en-US" sz="1700" b="1" u="sng" dirty="0" smtClean="0"/>
              <a:t>M. </a:t>
            </a:r>
            <a:r>
              <a:rPr lang="en-US" sz="1700" b="1" u="sng" dirty="0" err="1" smtClean="0"/>
              <a:t>haemophilum</a:t>
            </a:r>
            <a:r>
              <a:rPr lang="en-US" sz="1700" b="1" u="sng" dirty="0" smtClean="0"/>
              <a:t> </a:t>
            </a:r>
          </a:p>
          <a:p>
            <a:pPr lvl="1"/>
            <a:r>
              <a:rPr lang="en-US" sz="1400" dirty="0" smtClean="0"/>
              <a:t>Rough to smooth buff colonies </a:t>
            </a:r>
          </a:p>
          <a:p>
            <a:pPr lvl="1"/>
            <a:r>
              <a:rPr lang="en-US" sz="1400" b="1" dirty="0" smtClean="0"/>
              <a:t>Optimum growth at 28-32oC</a:t>
            </a:r>
          </a:p>
          <a:p>
            <a:pPr lvl="1"/>
            <a:r>
              <a:rPr lang="en-US" sz="1400" b="1" dirty="0" smtClean="0"/>
              <a:t>Requires heme</a:t>
            </a:r>
            <a:r>
              <a:rPr lang="en-US" sz="1400" dirty="0" smtClean="0"/>
              <a:t>/hemoglobin for growth</a:t>
            </a:r>
          </a:p>
          <a:p>
            <a:pPr lvl="1"/>
            <a:r>
              <a:rPr lang="en-US" sz="1400" dirty="0" smtClean="0"/>
              <a:t>Cause lymphadenitis, abscesses, draining fistulas (but mostly in immunocompromised patients)</a:t>
            </a:r>
            <a:endParaRPr lang="en-US" sz="14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z="1600" b="1" u="sng" dirty="0" smtClean="0"/>
              <a:t>M. </a:t>
            </a:r>
            <a:r>
              <a:rPr lang="en-US" sz="1600" b="1" u="sng" dirty="0" err="1" smtClean="0"/>
              <a:t>ulcerans</a:t>
            </a:r>
            <a:endParaRPr lang="en-US" sz="1600" b="1" u="sng" dirty="0" smtClean="0"/>
          </a:p>
          <a:p>
            <a:pPr lvl="1"/>
            <a:r>
              <a:rPr lang="en-US" sz="1400" dirty="0" smtClean="0"/>
              <a:t>Slow growth,  buff smooth and rough colonies</a:t>
            </a:r>
          </a:p>
          <a:p>
            <a:pPr lvl="1"/>
            <a:r>
              <a:rPr lang="en-US" sz="1400" dirty="0" smtClean="0"/>
              <a:t> </a:t>
            </a:r>
            <a:r>
              <a:rPr lang="en-US" sz="1400" b="1" dirty="0" smtClean="0"/>
              <a:t>Optimum growth 30-33oC , 6-12 weeks incubation</a:t>
            </a:r>
          </a:p>
          <a:p>
            <a:pPr lvl="1"/>
            <a:r>
              <a:rPr lang="en-US" sz="1400" dirty="0" smtClean="0"/>
              <a:t>Key reactions:  Biochemically    inert</a:t>
            </a:r>
          </a:p>
          <a:p>
            <a:pPr lvl="1"/>
            <a:r>
              <a:rPr lang="en-US" sz="1400" b="1" dirty="0" smtClean="0"/>
              <a:t>Bairnsdale ulcer, </a:t>
            </a:r>
            <a:r>
              <a:rPr lang="en-US" sz="1400" dirty="0" smtClean="0"/>
              <a:t>cutaneous lesions in tropical regions following soil disturbances</a:t>
            </a:r>
            <a:r>
              <a:rPr lang="en-US" dirty="0" smtClean="0"/>
              <a:t>.</a:t>
            </a:r>
          </a:p>
        </p:txBody>
      </p:sp>
      <p:sp>
        <p:nvSpPr>
          <p:cNvPr id="7" name="Action Button: Back or Previous 6">
            <a:hlinkClick r:id="" action="ppaction://hlinkshowjump?jump=previousslide" highlightClick="1"/>
          </p:cNvPr>
          <p:cNvSpPr/>
          <p:nvPr/>
        </p:nvSpPr>
        <p:spPr>
          <a:xfrm>
            <a:off x="7467600" y="5715000"/>
            <a:ext cx="838200" cy="685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hlinkClick r:id="rId3" action="ppaction://hlinksldjump"/>
              </a:rPr>
              <a:t>Photochromogens</a:t>
            </a:r>
            <a:endParaRPr lang="en-US" sz="36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4170363"/>
          </a:xfrm>
        </p:spPr>
        <p:txBody>
          <a:bodyPr>
            <a:normAutofit fontScale="85000" lnSpcReduction="20000"/>
          </a:bodyPr>
          <a:lstStyle/>
          <a:p>
            <a:r>
              <a:rPr lang="en-US" sz="1900" b="1" u="sng" dirty="0" smtClean="0"/>
              <a:t>M. </a:t>
            </a:r>
            <a:r>
              <a:rPr lang="en-US" sz="1900" b="1" u="sng" dirty="0" err="1" smtClean="0"/>
              <a:t>kansasii</a:t>
            </a:r>
            <a:endParaRPr lang="en-US" sz="1900" b="1" u="sng" dirty="0" smtClean="0"/>
          </a:p>
          <a:p>
            <a:pPr lvl="1"/>
            <a:r>
              <a:rPr lang="en-US" sz="1400" dirty="0" smtClean="0"/>
              <a:t>Yellow carotene pigment when exposed to light</a:t>
            </a:r>
          </a:p>
          <a:p>
            <a:pPr lvl="1"/>
            <a:endParaRPr lang="en-US" sz="1400" dirty="0" smtClean="0"/>
          </a:p>
          <a:p>
            <a:pPr lvl="1"/>
            <a:r>
              <a:rPr lang="en-US" sz="1400" dirty="0" smtClean="0"/>
              <a:t>Rough colonies with wavy edges and dark centers ,  slow growth at 37 degrees C                                                       </a:t>
            </a:r>
          </a:p>
          <a:p>
            <a:pPr lvl="1"/>
            <a:endParaRPr lang="en-US" sz="1400" u="sng" dirty="0" smtClean="0"/>
          </a:p>
          <a:p>
            <a:pPr lvl="1"/>
            <a:r>
              <a:rPr lang="en-US" sz="1400" u="sng" dirty="0" smtClean="0"/>
              <a:t>Key reaction</a:t>
            </a:r>
            <a:r>
              <a:rPr lang="en-US" sz="1400" dirty="0" smtClean="0"/>
              <a:t>: Niacin negative, </a:t>
            </a:r>
            <a:r>
              <a:rPr lang="en-US" sz="1400" b="1" dirty="0" smtClean="0"/>
              <a:t>strongly positive for </a:t>
            </a:r>
          </a:p>
          <a:p>
            <a:pPr lvl="1">
              <a:buNone/>
            </a:pPr>
            <a:r>
              <a:rPr lang="en-US" sz="1400" b="1" dirty="0" smtClean="0"/>
              <a:t>                             nitrate and catalase, </a:t>
            </a:r>
            <a:r>
              <a:rPr lang="en-US" sz="1400" dirty="0" smtClean="0"/>
              <a:t>PZA and Tween  </a:t>
            </a:r>
          </a:p>
          <a:p>
            <a:pPr lvl="1">
              <a:buNone/>
            </a:pPr>
            <a:r>
              <a:rPr lang="en-US" sz="1400" dirty="0" smtClean="0"/>
              <a:t>                               80 positive </a:t>
            </a:r>
          </a:p>
          <a:p>
            <a:pPr lvl="1"/>
            <a:endParaRPr lang="en-US" sz="1400" dirty="0" smtClean="0"/>
          </a:p>
          <a:p>
            <a:pPr lvl="1"/>
            <a:r>
              <a:rPr lang="en-US" sz="1400" dirty="0" smtClean="0"/>
              <a:t>Chronic pulmonary disease </a:t>
            </a:r>
            <a:endParaRPr lang="en-US" sz="1500" dirty="0" smtClean="0"/>
          </a:p>
          <a:p>
            <a:endParaRPr lang="en-US" sz="1400" dirty="0" smtClean="0"/>
          </a:p>
          <a:p>
            <a:r>
              <a:rPr lang="en-US" sz="1900" b="1" u="sng" dirty="0" smtClean="0"/>
              <a:t>M. </a:t>
            </a:r>
            <a:r>
              <a:rPr lang="en-US" sz="1900" b="1" u="sng" dirty="0" err="1" smtClean="0"/>
              <a:t>simiae</a:t>
            </a:r>
            <a:r>
              <a:rPr lang="en-US" sz="1900" b="1" u="sng" dirty="0" smtClean="0"/>
              <a:t> </a:t>
            </a:r>
          </a:p>
          <a:p>
            <a:pPr lvl="1"/>
            <a:r>
              <a:rPr lang="en-US" sz="1500" dirty="0" smtClean="0"/>
              <a:t>Smooth, slow growing colonies, 10-21 days  at 37 degrees C</a:t>
            </a:r>
          </a:p>
          <a:p>
            <a:pPr lvl="1"/>
            <a:endParaRPr lang="en-US" sz="1500" dirty="0" smtClean="0"/>
          </a:p>
          <a:p>
            <a:pPr lvl="1"/>
            <a:r>
              <a:rPr lang="en-US" sz="1500" u="sng" dirty="0" smtClean="0"/>
              <a:t>Key reactions </a:t>
            </a:r>
            <a:r>
              <a:rPr lang="en-US" sz="1500" dirty="0" smtClean="0"/>
              <a:t>: Niacin positive (can easily be mistake n for M. tuberculosis), Nitrate negative , catalase positive </a:t>
            </a:r>
          </a:p>
          <a:p>
            <a:pPr lvl="1"/>
            <a:endParaRPr lang="en-US" sz="1500" dirty="0" smtClean="0"/>
          </a:p>
          <a:p>
            <a:pPr lvl="1"/>
            <a:r>
              <a:rPr lang="en-US" sz="1500" dirty="0" smtClean="0"/>
              <a:t>Pulmonary disease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4322763"/>
          </a:xfrm>
        </p:spPr>
        <p:txBody>
          <a:bodyPr>
            <a:normAutofit fontScale="92500" lnSpcReduction="10000"/>
          </a:bodyPr>
          <a:lstStyle/>
          <a:p>
            <a:r>
              <a:rPr lang="en-US" sz="1700" b="1" u="sng" dirty="0" smtClean="0"/>
              <a:t>M. </a:t>
            </a:r>
            <a:r>
              <a:rPr lang="en-US" sz="1700" b="1" u="sng" dirty="0" err="1" smtClean="0"/>
              <a:t>marinuum</a:t>
            </a:r>
            <a:r>
              <a:rPr lang="en-US" sz="1700" b="1" u="sng" dirty="0" smtClean="0"/>
              <a:t> </a:t>
            </a:r>
          </a:p>
          <a:p>
            <a:pPr lvl="1"/>
            <a:r>
              <a:rPr lang="en-US" sz="1400" b="1" dirty="0" smtClean="0"/>
              <a:t>Optimum growth at 28oC-32oC </a:t>
            </a:r>
          </a:p>
          <a:p>
            <a:pPr lvl="1"/>
            <a:r>
              <a:rPr lang="en-US" sz="1400" dirty="0" smtClean="0"/>
              <a:t>Buff colonies seen in the dark, yellow when exposed to light</a:t>
            </a:r>
          </a:p>
          <a:p>
            <a:pPr lvl="1"/>
            <a:r>
              <a:rPr lang="en-US" sz="1400" dirty="0" smtClean="0"/>
              <a:t>Slow growing, smooth to rough colonies.</a:t>
            </a:r>
          </a:p>
          <a:p>
            <a:pPr lvl="1"/>
            <a:r>
              <a:rPr lang="en-US" sz="1400" u="sng" dirty="0" smtClean="0"/>
              <a:t>Key reactions</a:t>
            </a:r>
            <a:r>
              <a:rPr lang="en-US" sz="1400" dirty="0" smtClean="0"/>
              <a:t>: Niacin and nitrate negative, </a:t>
            </a:r>
          </a:p>
          <a:p>
            <a:pPr lvl="1">
              <a:buNone/>
            </a:pPr>
            <a:r>
              <a:rPr lang="en-US" sz="1400" dirty="0" smtClean="0"/>
              <a:t>                                catalase negative, </a:t>
            </a:r>
            <a:r>
              <a:rPr lang="en-US" sz="1400" b="1" dirty="0" smtClean="0"/>
              <a:t> PZA   </a:t>
            </a:r>
          </a:p>
          <a:p>
            <a:pPr lvl="1">
              <a:buNone/>
            </a:pPr>
            <a:r>
              <a:rPr lang="en-US" sz="1400" b="1" dirty="0" smtClean="0"/>
              <a:t>                               positive </a:t>
            </a:r>
          </a:p>
          <a:p>
            <a:pPr lvl="1"/>
            <a:r>
              <a:rPr lang="en-US" sz="1400" dirty="0" smtClean="0"/>
              <a:t>Cutaneous infections after trauma in water</a:t>
            </a:r>
          </a:p>
          <a:p>
            <a:pPr lvl="1">
              <a:buNone/>
            </a:pPr>
            <a:endParaRPr lang="en-US" sz="1400" dirty="0" smtClean="0"/>
          </a:p>
          <a:p>
            <a:r>
              <a:rPr lang="en-US" sz="1700" b="1" u="sng" dirty="0" smtClean="0"/>
              <a:t>M. </a:t>
            </a:r>
            <a:r>
              <a:rPr lang="en-US" sz="1700" b="1" u="sng" dirty="0" err="1" smtClean="0"/>
              <a:t>asiaticum</a:t>
            </a:r>
            <a:endParaRPr lang="en-US" sz="1700" b="1" u="sng" dirty="0" smtClean="0"/>
          </a:p>
          <a:p>
            <a:pPr lvl="1"/>
            <a:r>
              <a:rPr lang="en-US" sz="1400" dirty="0" smtClean="0"/>
              <a:t>Dysgenic and smooth</a:t>
            </a:r>
          </a:p>
          <a:p>
            <a:pPr lvl="1"/>
            <a:r>
              <a:rPr lang="en-US" sz="1400" dirty="0" smtClean="0"/>
              <a:t>Growth after 15 to 21 days at 37oC</a:t>
            </a:r>
          </a:p>
          <a:p>
            <a:pPr lvl="1"/>
            <a:r>
              <a:rPr lang="en-US" sz="1400" u="sng" dirty="0" smtClean="0"/>
              <a:t>Key reactions:</a:t>
            </a:r>
            <a:r>
              <a:rPr lang="en-US" sz="1400" dirty="0" smtClean="0"/>
              <a:t> Niacin negative, Nitrate </a:t>
            </a:r>
          </a:p>
          <a:p>
            <a:pPr lvl="1">
              <a:buNone/>
            </a:pPr>
            <a:r>
              <a:rPr lang="en-US" sz="1400" dirty="0" smtClean="0"/>
              <a:t>                                 negative, </a:t>
            </a:r>
            <a:r>
              <a:rPr lang="en-US" sz="1400" b="1" dirty="0" smtClean="0"/>
              <a:t>Catalase positive,  </a:t>
            </a:r>
          </a:p>
          <a:p>
            <a:pPr lvl="1">
              <a:buNone/>
            </a:pPr>
            <a:r>
              <a:rPr lang="en-US" sz="1400" b="1" dirty="0" smtClean="0"/>
              <a:t>                                Tween 80 positive </a:t>
            </a:r>
          </a:p>
          <a:p>
            <a:pPr lvl="1"/>
            <a:endParaRPr lang="en-US" sz="1400" b="1" dirty="0" smtClean="0"/>
          </a:p>
          <a:p>
            <a:pPr lvl="1"/>
            <a:r>
              <a:rPr lang="en-US" sz="1400" b="1" dirty="0" smtClean="0"/>
              <a:t>Rarely causes human infection  </a:t>
            </a:r>
          </a:p>
          <a:p>
            <a:pPr lvl="1"/>
            <a:endParaRPr lang="en-US" sz="1400" dirty="0" smtClean="0"/>
          </a:p>
          <a:p>
            <a:pPr lvl="1">
              <a:buNone/>
            </a:pPr>
            <a:endParaRPr lang="en-US" sz="1400" dirty="0" smtClean="0"/>
          </a:p>
        </p:txBody>
      </p:sp>
      <p:sp>
        <p:nvSpPr>
          <p:cNvPr id="5" name="Action Button: Home 4">
            <a:hlinkClick r:id="" action="ppaction://hlinkshowjump?jump=firstslide" highlightClick="1"/>
          </p:cNvPr>
          <p:cNvSpPr/>
          <p:nvPr/>
        </p:nvSpPr>
        <p:spPr>
          <a:xfrm>
            <a:off x="7848600" y="5638800"/>
            <a:ext cx="7620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ction Button: Back or Previous 10">
            <a:hlinkClick r:id="" action="ppaction://hlinkshowjump?jump=previousslide" highlightClick="1"/>
          </p:cNvPr>
          <p:cNvSpPr/>
          <p:nvPr/>
        </p:nvSpPr>
        <p:spPr>
          <a:xfrm>
            <a:off x="6477000" y="5791200"/>
            <a:ext cx="838200" cy="685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Scotochromogens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700" b="1" u="sng" dirty="0" smtClean="0"/>
              <a:t>M. </a:t>
            </a:r>
            <a:r>
              <a:rPr lang="en-US" sz="1700" b="1" u="sng" dirty="0" err="1" smtClean="0"/>
              <a:t>gordonae</a:t>
            </a:r>
            <a:endParaRPr lang="en-US" sz="1700" b="1" u="sng" dirty="0" smtClean="0"/>
          </a:p>
          <a:p>
            <a:pPr lvl="1"/>
            <a:r>
              <a:rPr lang="en-US" sz="1400" dirty="0" smtClean="0"/>
              <a:t>Smooth yellow-orange colonies , 10-14 days </a:t>
            </a:r>
          </a:p>
          <a:p>
            <a:pPr lvl="1"/>
            <a:r>
              <a:rPr lang="en-US" sz="1400" dirty="0" smtClean="0"/>
              <a:t>Optimum temperature: 22-37oC</a:t>
            </a:r>
          </a:p>
          <a:p>
            <a:pPr lvl="1"/>
            <a:r>
              <a:rPr lang="en-US" sz="1400" u="sng" dirty="0" smtClean="0"/>
              <a:t>Key reactions</a:t>
            </a:r>
            <a:r>
              <a:rPr lang="en-US" sz="1400" dirty="0" smtClean="0"/>
              <a:t>: Nitrate negative, catalase positive, </a:t>
            </a:r>
            <a:r>
              <a:rPr lang="en-US" sz="1400" b="1" dirty="0" smtClean="0"/>
              <a:t>Tween 80 positive, urea positive </a:t>
            </a:r>
          </a:p>
          <a:p>
            <a:pPr lvl="1"/>
            <a:r>
              <a:rPr lang="en-US" sz="1400" dirty="0" smtClean="0"/>
              <a:t>Rarely causes infection</a:t>
            </a:r>
          </a:p>
          <a:p>
            <a:pPr lvl="1"/>
            <a:r>
              <a:rPr lang="en-US" sz="1400" b="1" dirty="0" smtClean="0"/>
              <a:t>Contaminant from tap water (referred to as “tap-water bacillus”)</a:t>
            </a:r>
          </a:p>
          <a:p>
            <a:pPr lvl="1">
              <a:buNone/>
            </a:pPr>
            <a:endParaRPr lang="en-US" sz="1400" dirty="0" smtClean="0"/>
          </a:p>
          <a:p>
            <a:r>
              <a:rPr lang="en-US" sz="1700" b="1" u="sng" dirty="0" smtClean="0"/>
              <a:t>M. </a:t>
            </a:r>
            <a:r>
              <a:rPr lang="en-US" sz="1700" b="1" u="sng" dirty="0" err="1" smtClean="0"/>
              <a:t>szulgai</a:t>
            </a:r>
            <a:endParaRPr lang="en-US" sz="1700" b="1" u="sng" dirty="0" smtClean="0"/>
          </a:p>
          <a:p>
            <a:pPr lvl="1"/>
            <a:r>
              <a:rPr lang="en-US" sz="1400" dirty="0" smtClean="0"/>
              <a:t>Pigment production is temperature dependent </a:t>
            </a:r>
          </a:p>
          <a:p>
            <a:pPr lvl="1"/>
            <a:r>
              <a:rPr lang="en-US" sz="1400" dirty="0" smtClean="0"/>
              <a:t>Photochromogen at 22oC </a:t>
            </a:r>
          </a:p>
          <a:p>
            <a:pPr lvl="1"/>
            <a:r>
              <a:rPr lang="en-US" sz="1400" dirty="0" smtClean="0"/>
              <a:t>Smooth and rough colonies </a:t>
            </a:r>
          </a:p>
          <a:p>
            <a:pPr lvl="1"/>
            <a:r>
              <a:rPr lang="en-US" sz="1400" b="1" u="sng" dirty="0" smtClean="0"/>
              <a:t>Key reactions</a:t>
            </a:r>
            <a:r>
              <a:rPr lang="en-US" sz="1400" dirty="0" smtClean="0"/>
              <a:t>: slow hydrolysis of Tween 80, nitrate positive, inability to grow in the presence of 5% NaCl</a:t>
            </a:r>
          </a:p>
          <a:p>
            <a:pPr lvl="1"/>
            <a:r>
              <a:rPr lang="en-US" sz="1400" dirty="0" smtClean="0"/>
              <a:t>Pulmonary  disease  </a:t>
            </a:r>
          </a:p>
          <a:p>
            <a:pPr>
              <a:buNone/>
            </a:pPr>
            <a:r>
              <a:rPr lang="en-US" sz="1400" dirty="0" smtClean="0"/>
              <a:t>	</a:t>
            </a:r>
            <a:endParaRPr lang="en-US" sz="14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1600" b="1" u="sng" dirty="0" smtClean="0"/>
              <a:t>M. </a:t>
            </a:r>
            <a:r>
              <a:rPr lang="en-US" sz="1600" b="1" u="sng" dirty="0" err="1" smtClean="0"/>
              <a:t>scrofulaceum</a:t>
            </a:r>
            <a:endParaRPr lang="en-US" sz="1600" b="1" u="sng" dirty="0" smtClean="0"/>
          </a:p>
          <a:p>
            <a:pPr lvl="1"/>
            <a:r>
              <a:rPr lang="en-US" sz="1500" dirty="0" smtClean="0"/>
              <a:t> 4-6 weeks growth at  25-37 degrees Celsius </a:t>
            </a:r>
          </a:p>
          <a:p>
            <a:pPr lvl="1"/>
            <a:r>
              <a:rPr lang="en-US" sz="1500" dirty="0" smtClean="0"/>
              <a:t>Smooth light yellow to deep orange colonies with dense centers </a:t>
            </a:r>
          </a:p>
          <a:p>
            <a:pPr lvl="1"/>
            <a:r>
              <a:rPr lang="en-US" sz="1500" b="1" u="sng" dirty="0" smtClean="0"/>
              <a:t>Key reactions: </a:t>
            </a:r>
            <a:r>
              <a:rPr lang="en-US" sz="1500" dirty="0" smtClean="0"/>
              <a:t>Nitrate negative, catalase positive, Tween 80 negative, urea positive </a:t>
            </a:r>
          </a:p>
          <a:p>
            <a:pPr lvl="1"/>
            <a:r>
              <a:rPr lang="en-US" sz="1500" b="1" dirty="0" smtClean="0"/>
              <a:t>Associated with cervical lymphadenitis in children </a:t>
            </a:r>
          </a:p>
          <a:p>
            <a:pPr lvl="1"/>
            <a:endParaRPr lang="en-US" dirty="0"/>
          </a:p>
        </p:txBody>
      </p:sp>
      <p:sp>
        <p:nvSpPr>
          <p:cNvPr id="6" name="Action Button: Home 5">
            <a:hlinkClick r:id="" action="ppaction://hlinkshowjump?jump=firstslide" highlightClick="1"/>
          </p:cNvPr>
          <p:cNvSpPr/>
          <p:nvPr/>
        </p:nvSpPr>
        <p:spPr>
          <a:xfrm>
            <a:off x="7848600" y="5638800"/>
            <a:ext cx="7620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ction Button: Back or Previous 8">
            <a:hlinkClick r:id="" action="ppaction://hlinkshowjump?jump=previousslide" highlightClick="1"/>
          </p:cNvPr>
          <p:cNvSpPr/>
          <p:nvPr/>
        </p:nvSpPr>
        <p:spPr>
          <a:xfrm>
            <a:off x="6629400" y="5791200"/>
            <a:ext cx="838200" cy="685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Rapid Growers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700" b="1" u="sng" dirty="0" smtClean="0"/>
              <a:t>M. </a:t>
            </a:r>
            <a:r>
              <a:rPr lang="en-US" sz="1700" b="1" u="sng" dirty="0" err="1" smtClean="0"/>
              <a:t>fortuitum</a:t>
            </a:r>
            <a:r>
              <a:rPr lang="en-US" sz="1700" b="1" u="sng" dirty="0" smtClean="0"/>
              <a:t> </a:t>
            </a:r>
            <a:r>
              <a:rPr lang="en-US" sz="1400" dirty="0" smtClean="0"/>
              <a:t>		</a:t>
            </a:r>
          </a:p>
          <a:p>
            <a:pPr lvl="1"/>
            <a:r>
              <a:rPr lang="en-US" sz="1400" b="1" dirty="0" smtClean="0"/>
              <a:t>Growth in 3-5 days </a:t>
            </a:r>
            <a:r>
              <a:rPr lang="en-US" sz="1400" dirty="0" smtClean="0"/>
              <a:t>of incubation at 37oC</a:t>
            </a:r>
          </a:p>
          <a:p>
            <a:pPr lvl="1"/>
            <a:r>
              <a:rPr lang="en-US" sz="1400" dirty="0" smtClean="0"/>
              <a:t>Buff rough or smooth colonies </a:t>
            </a:r>
          </a:p>
          <a:p>
            <a:pPr lvl="1"/>
            <a:r>
              <a:rPr lang="en-US" sz="1400" b="1" u="sng" dirty="0" smtClean="0"/>
              <a:t>Key reactions</a:t>
            </a:r>
            <a:r>
              <a:rPr lang="en-US" sz="1400" dirty="0" smtClean="0"/>
              <a:t>: Positive 3-day arylsulfatase test, nitrate positive, NaCl positive, iron positive </a:t>
            </a:r>
          </a:p>
          <a:p>
            <a:pPr lvl="1"/>
            <a:r>
              <a:rPr lang="en-US" sz="1400" dirty="0" smtClean="0"/>
              <a:t>Skin and soft tissue , </a:t>
            </a:r>
            <a:r>
              <a:rPr lang="en-US" sz="1400" b="1" dirty="0" smtClean="0"/>
              <a:t>“whirlpool footbath” infections</a:t>
            </a:r>
          </a:p>
          <a:p>
            <a:pPr lvl="1">
              <a:buNone/>
            </a:pPr>
            <a:endParaRPr lang="en-US" sz="1400" u="sng" dirty="0" smtClean="0"/>
          </a:p>
          <a:p>
            <a:r>
              <a:rPr lang="en-US" sz="1700" b="1" u="sng" dirty="0" smtClean="0"/>
              <a:t>M. chelonae</a:t>
            </a:r>
          </a:p>
          <a:p>
            <a:pPr lvl="1"/>
            <a:r>
              <a:rPr lang="en-US" sz="1400" dirty="0" smtClean="0"/>
              <a:t>Related to M. abscessus</a:t>
            </a:r>
          </a:p>
          <a:p>
            <a:pPr lvl="1"/>
            <a:r>
              <a:rPr lang="en-US" sz="1400" b="1" dirty="0" smtClean="0"/>
              <a:t>Most commonly isolated rapid grower</a:t>
            </a:r>
          </a:p>
          <a:p>
            <a:pPr lvl="1"/>
            <a:r>
              <a:rPr lang="en-US" sz="1400" dirty="0" smtClean="0"/>
              <a:t>Rough or smooth buff colonies</a:t>
            </a:r>
          </a:p>
          <a:p>
            <a:pPr lvl="1"/>
            <a:r>
              <a:rPr lang="en-US" sz="1400" b="1" dirty="0" smtClean="0"/>
              <a:t>Growth within 3-5 days </a:t>
            </a:r>
            <a:r>
              <a:rPr lang="en-US" sz="1400" dirty="0" smtClean="0"/>
              <a:t>of incubation at 37oC</a:t>
            </a:r>
          </a:p>
          <a:p>
            <a:pPr lvl="1"/>
            <a:r>
              <a:rPr lang="en-US" sz="1400" b="1" u="sng" dirty="0" smtClean="0"/>
              <a:t>Key reactions</a:t>
            </a:r>
            <a:r>
              <a:rPr lang="en-US" sz="1400" b="1" dirty="0" smtClean="0"/>
              <a:t>: </a:t>
            </a:r>
            <a:r>
              <a:rPr lang="en-US" sz="1400" dirty="0" smtClean="0"/>
              <a:t>Positive 3-day arylsulfatase, nitrate negative, iron negative, NaCl negative </a:t>
            </a:r>
          </a:p>
          <a:p>
            <a:pPr lvl="1"/>
            <a:endParaRPr lang="en-US" sz="1400" dirty="0" smtClean="0"/>
          </a:p>
          <a:p>
            <a:pPr lvl="1"/>
            <a:r>
              <a:rPr lang="en-US" sz="1400" dirty="0" smtClean="0"/>
              <a:t> Disseminated nodular disease in immunocompromised patients </a:t>
            </a:r>
            <a:endParaRPr lang="en-US" sz="14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4856163"/>
          </a:xfrm>
        </p:spPr>
        <p:txBody>
          <a:bodyPr>
            <a:normAutofit fontScale="62500" lnSpcReduction="20000"/>
          </a:bodyPr>
          <a:lstStyle/>
          <a:p>
            <a:r>
              <a:rPr lang="en-US" sz="2600" b="1" u="sng" dirty="0" smtClean="0"/>
              <a:t>M. </a:t>
            </a:r>
            <a:r>
              <a:rPr lang="en-US" sz="2600" b="1" u="sng" dirty="0" err="1" smtClean="0"/>
              <a:t>smegmatis</a:t>
            </a:r>
            <a:r>
              <a:rPr lang="en-US" sz="2600" b="1" u="sng" dirty="0" smtClean="0"/>
              <a:t> complex</a:t>
            </a:r>
          </a:p>
          <a:p>
            <a:pPr lvl="1"/>
            <a:endParaRPr lang="en-US" sz="1700" dirty="0" smtClean="0"/>
          </a:p>
          <a:p>
            <a:pPr lvl="1"/>
            <a:r>
              <a:rPr lang="en-US" sz="1700" dirty="0" smtClean="0"/>
              <a:t>Buff, rough, wrinkled or coarsely folded growth after 2-4 days</a:t>
            </a:r>
          </a:p>
          <a:p>
            <a:pPr lvl="1"/>
            <a:r>
              <a:rPr lang="en-US" sz="1700" b="1" u="sng" dirty="0" smtClean="0"/>
              <a:t>Key reactions</a:t>
            </a:r>
            <a:r>
              <a:rPr lang="en-US" sz="1700" dirty="0" smtClean="0"/>
              <a:t>: negative arylsulfatase, iron positive, nitrate positive, positive growth in NaCl</a:t>
            </a:r>
          </a:p>
          <a:p>
            <a:pPr lvl="1"/>
            <a:endParaRPr lang="en-US" sz="1700" dirty="0" smtClean="0"/>
          </a:p>
          <a:p>
            <a:pPr lvl="1"/>
            <a:r>
              <a:rPr lang="en-US" sz="1700" dirty="0" smtClean="0"/>
              <a:t>Pulmonary, skin, soft tissue and bone infections  </a:t>
            </a:r>
          </a:p>
          <a:p>
            <a:endParaRPr lang="en-US" sz="1700" dirty="0" smtClean="0"/>
          </a:p>
          <a:p>
            <a:r>
              <a:rPr lang="en-US" sz="2600" b="1" u="sng" dirty="0" smtClean="0"/>
              <a:t>M. </a:t>
            </a:r>
            <a:r>
              <a:rPr lang="en-US" sz="2600" b="1" u="sng" dirty="0" err="1" smtClean="0"/>
              <a:t>phlei</a:t>
            </a:r>
            <a:endParaRPr lang="en-US" sz="2600" b="1" u="sng" dirty="0" smtClean="0"/>
          </a:p>
          <a:p>
            <a:pPr lvl="1"/>
            <a:endParaRPr lang="en-US" sz="1700" dirty="0" smtClean="0"/>
          </a:p>
          <a:p>
            <a:pPr lvl="1"/>
            <a:r>
              <a:rPr lang="en-US" sz="1700" dirty="0" smtClean="0"/>
              <a:t>3-5 days growth; optimum temperature 30oC</a:t>
            </a:r>
          </a:p>
          <a:p>
            <a:pPr lvl="1"/>
            <a:r>
              <a:rPr lang="en-US" sz="1700" dirty="0" smtClean="0"/>
              <a:t>Coarsely wrinkled with deep yellow to orange pigment</a:t>
            </a:r>
          </a:p>
          <a:p>
            <a:pPr lvl="1"/>
            <a:r>
              <a:rPr lang="en-US" sz="1700" b="1" u="sng" dirty="0" smtClean="0"/>
              <a:t>Key reactions</a:t>
            </a:r>
            <a:r>
              <a:rPr lang="en-US" sz="1700" dirty="0" smtClean="0"/>
              <a:t>: negative arylsulfatase, iron positive, NaCl negative</a:t>
            </a:r>
          </a:p>
          <a:p>
            <a:pPr lvl="1"/>
            <a:r>
              <a:rPr lang="en-US" sz="1700" dirty="0" smtClean="0"/>
              <a:t>Rare cause of pulmonary and soft tissue infections</a:t>
            </a:r>
          </a:p>
          <a:p>
            <a:endParaRPr lang="en-US" sz="1700" u="sng" dirty="0" smtClean="0"/>
          </a:p>
          <a:p>
            <a:r>
              <a:rPr lang="en-US" sz="2600" b="1" u="sng" dirty="0" smtClean="0"/>
              <a:t>M. </a:t>
            </a:r>
            <a:r>
              <a:rPr lang="en-US" sz="2600" b="1" u="sng" dirty="0" err="1" smtClean="0"/>
              <a:t>thermoresistable</a:t>
            </a:r>
            <a:endParaRPr lang="en-US" sz="2600" b="1" u="sng" dirty="0" smtClean="0"/>
          </a:p>
          <a:p>
            <a:pPr lvl="1"/>
            <a:endParaRPr lang="en-US" sz="1700" dirty="0" smtClean="0"/>
          </a:p>
          <a:p>
            <a:pPr lvl="1"/>
            <a:r>
              <a:rPr lang="en-US" sz="1700" dirty="0" smtClean="0"/>
              <a:t>Rare</a:t>
            </a:r>
          </a:p>
          <a:p>
            <a:pPr lvl="1"/>
            <a:r>
              <a:rPr lang="en-US" sz="1700" dirty="0" smtClean="0"/>
              <a:t>Grows at 52oC</a:t>
            </a:r>
          </a:p>
          <a:p>
            <a:endParaRPr lang="en-US" sz="1700" dirty="0" smtClean="0"/>
          </a:p>
          <a:p>
            <a:r>
              <a:rPr lang="en-US" sz="2600" b="1" u="sng" dirty="0" smtClean="0"/>
              <a:t>M. abscessus</a:t>
            </a:r>
          </a:p>
          <a:p>
            <a:pPr lvl="1"/>
            <a:endParaRPr lang="en-US" sz="1700" dirty="0" smtClean="0"/>
          </a:p>
          <a:p>
            <a:pPr lvl="1"/>
            <a:r>
              <a:rPr lang="en-US" sz="1700" dirty="0" smtClean="0"/>
              <a:t>Subspecies of M. chelonae</a:t>
            </a:r>
          </a:p>
          <a:p>
            <a:pPr lvl="1"/>
            <a:r>
              <a:rPr lang="en-US" sz="1700" dirty="0" smtClean="0"/>
              <a:t>Chronic lung disease, otitis media  following tympanostomy, disseminated cutaneous infections </a:t>
            </a:r>
          </a:p>
          <a:p>
            <a:endParaRPr lang="en-US" sz="18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Action Button: Home 4">
            <a:hlinkClick r:id="" action="ppaction://hlinkshowjump?jump=firstslide" highlightClick="1"/>
          </p:cNvPr>
          <p:cNvSpPr/>
          <p:nvPr/>
        </p:nvSpPr>
        <p:spPr>
          <a:xfrm>
            <a:off x="8153400" y="6019800"/>
            <a:ext cx="7620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ction Button: Back or Previous 7">
            <a:hlinkClick r:id="" action="ppaction://hlinkshowjump?jump=previousslide" highlightClick="1"/>
          </p:cNvPr>
          <p:cNvSpPr/>
          <p:nvPr/>
        </p:nvSpPr>
        <p:spPr>
          <a:xfrm>
            <a:off x="7086600" y="6172200"/>
            <a:ext cx="838200" cy="685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itle 15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6" name="Content Placeholder 135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sz="1400" u="sng" dirty="0" smtClean="0"/>
              <a:t>Rapid Growers </a:t>
            </a:r>
            <a:r>
              <a:rPr lang="en-US" sz="1400" dirty="0" smtClean="0"/>
              <a:t>: </a:t>
            </a:r>
            <a:r>
              <a:rPr lang="en-US" sz="1400" b="1" dirty="0" smtClean="0"/>
              <a:t>M. chelonae -  </a:t>
            </a:r>
            <a:r>
              <a:rPr lang="en-US" sz="1400" dirty="0" smtClean="0"/>
              <a:t>Arylsulfatase (+);  5% NaCl, iron uptake and Nitrate </a:t>
            </a:r>
            <a:r>
              <a:rPr lang="en-US" sz="1400" b="1" dirty="0" smtClean="0"/>
              <a:t>(-)                                              </a:t>
            </a:r>
          </a:p>
          <a:p>
            <a:pPr>
              <a:buNone/>
            </a:pPr>
            <a:r>
              <a:rPr lang="en-US" sz="1400" b="1" dirty="0" smtClean="0"/>
              <a:t>                                  M. </a:t>
            </a:r>
            <a:r>
              <a:rPr lang="en-US" sz="1400" b="1" dirty="0" err="1" smtClean="0"/>
              <a:t>fortuitum</a:t>
            </a:r>
            <a:r>
              <a:rPr lang="en-US" sz="1400" b="1" dirty="0" smtClean="0"/>
              <a:t> -  </a:t>
            </a:r>
            <a:r>
              <a:rPr lang="en-US" sz="1400" dirty="0" smtClean="0"/>
              <a:t>Arylsulfatase (+) ;  5% NaCl, iron uptake and nitrate </a:t>
            </a:r>
            <a:r>
              <a:rPr lang="en-US" sz="1400" b="1" dirty="0" smtClean="0"/>
              <a:t>(+)</a:t>
            </a:r>
            <a:endParaRPr lang="en-US" sz="1400" b="1" dirty="0"/>
          </a:p>
        </p:txBody>
      </p:sp>
      <p:cxnSp>
        <p:nvCxnSpPr>
          <p:cNvPr id="52" name="Straight Connector 51"/>
          <p:cNvCxnSpPr>
            <a:endCxn id="48" idx="2"/>
          </p:cNvCxnSpPr>
          <p:nvPr/>
        </p:nvCxnSpPr>
        <p:spPr>
          <a:xfrm rot="5400000">
            <a:off x="952500" y="23622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152400" y="1295400"/>
            <a:ext cx="1567160" cy="685800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sz="1200" dirty="0" smtClean="0"/>
          </a:p>
          <a:p>
            <a:r>
              <a:rPr lang="en-US" sz="1400" b="1" dirty="0" smtClean="0"/>
              <a:t>Photochromogen</a:t>
            </a:r>
            <a:endParaRPr lang="en-US" sz="1400" b="1" dirty="0"/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4191000" y="175260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1295400" y="2590800"/>
            <a:ext cx="914400" cy="762000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sz="1400" dirty="0" smtClean="0"/>
          </a:p>
          <a:p>
            <a:r>
              <a:rPr lang="en-US" sz="1400" dirty="0" smtClean="0"/>
              <a:t>Nitrate </a:t>
            </a:r>
          </a:p>
          <a:p>
            <a:r>
              <a:rPr lang="en-US" sz="1400" dirty="0" smtClean="0"/>
              <a:t>negative</a:t>
            </a:r>
            <a:endParaRPr lang="en-US" sz="1400" dirty="0"/>
          </a:p>
        </p:txBody>
      </p:sp>
      <p:sp>
        <p:nvSpPr>
          <p:cNvPr id="19" name="Rounded Rectangle 18"/>
          <p:cNvSpPr/>
          <p:nvPr/>
        </p:nvSpPr>
        <p:spPr>
          <a:xfrm>
            <a:off x="0" y="2590800"/>
            <a:ext cx="914400" cy="762000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sz="1400" b="1" dirty="0" smtClean="0"/>
              <a:t>Strong</a:t>
            </a:r>
          </a:p>
          <a:p>
            <a:r>
              <a:rPr lang="en-US" sz="1400" b="1" dirty="0" smtClean="0"/>
              <a:t>Nitrate</a:t>
            </a:r>
          </a:p>
          <a:p>
            <a:r>
              <a:rPr lang="en-US" sz="1400" b="1" dirty="0" smtClean="0"/>
              <a:t>Positive</a:t>
            </a:r>
            <a:endParaRPr lang="en-US" sz="1400" b="1" dirty="0"/>
          </a:p>
        </p:txBody>
      </p:sp>
      <p:sp>
        <p:nvSpPr>
          <p:cNvPr id="20" name="Rounded Rectangle 19"/>
          <p:cNvSpPr/>
          <p:nvPr/>
        </p:nvSpPr>
        <p:spPr>
          <a:xfrm>
            <a:off x="0" y="3733800"/>
            <a:ext cx="1143000" cy="842746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sz="1400" dirty="0" smtClean="0"/>
          </a:p>
          <a:p>
            <a:r>
              <a:rPr lang="en-US" sz="1400" b="1" dirty="0" smtClean="0"/>
              <a:t>M. </a:t>
            </a:r>
            <a:r>
              <a:rPr lang="en-US" sz="1400" b="1" dirty="0" err="1" smtClean="0"/>
              <a:t>kansaii</a:t>
            </a:r>
            <a:r>
              <a:rPr lang="en-US" sz="1400" b="1" dirty="0" smtClean="0"/>
              <a:t> </a:t>
            </a:r>
          </a:p>
          <a:p>
            <a:r>
              <a:rPr lang="en-US" sz="1400" dirty="0" smtClean="0"/>
              <a:t>Cat (+) </a:t>
            </a:r>
            <a:endParaRPr lang="en-US" sz="1400" dirty="0"/>
          </a:p>
        </p:txBody>
      </p:sp>
      <p:sp>
        <p:nvSpPr>
          <p:cNvPr id="21" name="Rounded Rectangle 20"/>
          <p:cNvSpPr/>
          <p:nvPr/>
        </p:nvSpPr>
        <p:spPr>
          <a:xfrm>
            <a:off x="1295400" y="3733800"/>
            <a:ext cx="1143000" cy="842746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sz="1400" dirty="0" smtClean="0"/>
          </a:p>
          <a:p>
            <a:r>
              <a:rPr lang="en-US" sz="1400" b="1" dirty="0" smtClean="0"/>
              <a:t>M. </a:t>
            </a:r>
            <a:r>
              <a:rPr lang="en-US" sz="1400" b="1" dirty="0" err="1" smtClean="0"/>
              <a:t>marinum</a:t>
            </a:r>
            <a:endParaRPr lang="en-US" sz="1400" b="1" dirty="0"/>
          </a:p>
        </p:txBody>
      </p:sp>
      <p:sp>
        <p:nvSpPr>
          <p:cNvPr id="22" name="Rounded Rectangle 21"/>
          <p:cNvSpPr/>
          <p:nvPr/>
        </p:nvSpPr>
        <p:spPr>
          <a:xfrm>
            <a:off x="8153400" y="2286000"/>
            <a:ext cx="990600" cy="614146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1400" dirty="0" smtClean="0"/>
              <a:t>Tween 80 negative </a:t>
            </a:r>
            <a:endParaRPr lang="en-US" sz="1400" dirty="0"/>
          </a:p>
        </p:txBody>
      </p:sp>
      <p:sp>
        <p:nvSpPr>
          <p:cNvPr id="23" name="Rounded Rectangle 22"/>
          <p:cNvSpPr/>
          <p:nvPr/>
        </p:nvSpPr>
        <p:spPr>
          <a:xfrm>
            <a:off x="8001000" y="3276600"/>
            <a:ext cx="1143000" cy="914400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1200" dirty="0" smtClean="0"/>
              <a:t>M. </a:t>
            </a:r>
            <a:r>
              <a:rPr lang="en-US" sz="1200" dirty="0" err="1" smtClean="0"/>
              <a:t>scrofulaceum</a:t>
            </a:r>
            <a:r>
              <a:rPr lang="en-US" sz="1200" dirty="0" smtClean="0"/>
              <a:t> </a:t>
            </a:r>
          </a:p>
          <a:p>
            <a:pPr algn="ctr"/>
            <a:endParaRPr lang="en-US" sz="1200" dirty="0" smtClean="0"/>
          </a:p>
          <a:p>
            <a:pPr algn="ctr"/>
            <a:r>
              <a:rPr lang="en-US" sz="1200" b="1" dirty="0" smtClean="0"/>
              <a:t>Urease (+)</a:t>
            </a:r>
            <a:endParaRPr lang="en-US" sz="1200" b="1" dirty="0"/>
          </a:p>
        </p:txBody>
      </p:sp>
      <p:sp>
        <p:nvSpPr>
          <p:cNvPr id="24" name="Rounded Rectangle 23"/>
          <p:cNvSpPr/>
          <p:nvPr/>
        </p:nvSpPr>
        <p:spPr>
          <a:xfrm>
            <a:off x="6705600" y="3429000"/>
            <a:ext cx="1066800" cy="762000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1200" dirty="0" smtClean="0"/>
              <a:t>M. </a:t>
            </a:r>
            <a:r>
              <a:rPr lang="en-US" sz="1200" dirty="0" err="1" smtClean="0"/>
              <a:t>gordonae</a:t>
            </a:r>
            <a:r>
              <a:rPr lang="en-US" sz="1200" dirty="0" smtClean="0"/>
              <a:t> </a:t>
            </a:r>
          </a:p>
          <a:p>
            <a:pPr algn="ctr"/>
            <a:endParaRPr lang="en-US" sz="1200" b="1" dirty="0" smtClean="0"/>
          </a:p>
          <a:p>
            <a:pPr algn="ctr"/>
            <a:r>
              <a:rPr lang="en-US" sz="1200" b="1" dirty="0" smtClean="0"/>
              <a:t>Urease (-)</a:t>
            </a:r>
            <a:endParaRPr lang="en-US" sz="1200" b="1" dirty="0"/>
          </a:p>
        </p:txBody>
      </p:sp>
      <p:sp>
        <p:nvSpPr>
          <p:cNvPr id="25" name="Rounded Rectangle 24"/>
          <p:cNvSpPr/>
          <p:nvPr/>
        </p:nvSpPr>
        <p:spPr>
          <a:xfrm rot="10800000" flipV="1">
            <a:off x="3429000" y="1066800"/>
            <a:ext cx="19812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Pigment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4152900" y="14097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0800000">
            <a:off x="1676400" y="1600200"/>
            <a:ext cx="2667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267200" y="1600200"/>
            <a:ext cx="2514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37"/>
          <p:cNvSpPr/>
          <p:nvPr/>
        </p:nvSpPr>
        <p:spPr>
          <a:xfrm>
            <a:off x="6705600" y="1371600"/>
            <a:ext cx="1752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/>
              <a:t>Scotochromogen</a:t>
            </a:r>
            <a:endParaRPr lang="en-US" sz="1400" b="1" dirty="0"/>
          </a:p>
        </p:txBody>
      </p:sp>
      <p:sp>
        <p:nvSpPr>
          <p:cNvPr id="41" name="Rounded Rectangle 40"/>
          <p:cNvSpPr/>
          <p:nvPr/>
        </p:nvSpPr>
        <p:spPr>
          <a:xfrm>
            <a:off x="3581400" y="1905000"/>
            <a:ext cx="16764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Non-</a:t>
            </a:r>
            <a:r>
              <a:rPr lang="en-US" sz="1400" b="1" dirty="0" err="1" smtClean="0"/>
              <a:t>chromogen</a:t>
            </a:r>
            <a:endParaRPr lang="en-US" sz="1400" b="1" dirty="0"/>
          </a:p>
        </p:txBody>
      </p:sp>
      <p:cxnSp>
        <p:nvCxnSpPr>
          <p:cNvPr id="43" name="Straight Connector 42"/>
          <p:cNvCxnSpPr>
            <a:stCxn id="12" idx="2"/>
          </p:cNvCxnSpPr>
          <p:nvPr/>
        </p:nvCxnSpPr>
        <p:spPr>
          <a:xfrm rot="5400000">
            <a:off x="772790" y="2122810"/>
            <a:ext cx="304800" cy="215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41" idx="2"/>
          </p:cNvCxnSpPr>
          <p:nvPr/>
        </p:nvCxnSpPr>
        <p:spPr>
          <a:xfrm rot="5400000">
            <a:off x="4343400" y="24384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>
            <a:off x="7543800" y="198120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10800000">
            <a:off x="381000" y="22860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914400" y="22860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5400000">
            <a:off x="228600" y="243840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5400000">
            <a:off x="1524000" y="25146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3124200" y="2438400"/>
            <a:ext cx="137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4495800" y="2438400"/>
            <a:ext cx="114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ounded Rectangle 89"/>
          <p:cNvSpPr/>
          <p:nvPr/>
        </p:nvSpPr>
        <p:spPr>
          <a:xfrm>
            <a:off x="2590800" y="2667000"/>
            <a:ext cx="1066800" cy="5029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Niacin positive </a:t>
            </a:r>
            <a:endParaRPr lang="en-US" sz="1400" b="1" dirty="0"/>
          </a:p>
        </p:txBody>
      </p:sp>
      <p:sp>
        <p:nvSpPr>
          <p:cNvPr id="91" name="Rounded Rectangle 90"/>
          <p:cNvSpPr/>
          <p:nvPr/>
        </p:nvSpPr>
        <p:spPr>
          <a:xfrm>
            <a:off x="5257800" y="2590800"/>
            <a:ext cx="10668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Niacin negative </a:t>
            </a:r>
            <a:endParaRPr lang="en-US" sz="1400" dirty="0"/>
          </a:p>
        </p:txBody>
      </p:sp>
      <p:sp>
        <p:nvSpPr>
          <p:cNvPr id="92" name="Rounded Rectangle 91"/>
          <p:cNvSpPr/>
          <p:nvPr/>
        </p:nvSpPr>
        <p:spPr>
          <a:xfrm>
            <a:off x="2590800" y="3657600"/>
            <a:ext cx="12954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M. Tuberculosis</a:t>
            </a:r>
          </a:p>
          <a:p>
            <a:pPr algn="ctr"/>
            <a:r>
              <a:rPr lang="en-US" sz="1200" b="1" dirty="0" smtClean="0"/>
              <a:t>Nitrate (+) , </a:t>
            </a:r>
            <a:r>
              <a:rPr lang="en-US" sz="1200" dirty="0" smtClean="0"/>
              <a:t>TCH (+) cat (-) NAP (-)</a:t>
            </a:r>
            <a:endParaRPr lang="en-US" sz="1200" dirty="0"/>
          </a:p>
        </p:txBody>
      </p:sp>
      <p:sp>
        <p:nvSpPr>
          <p:cNvPr id="93" name="Rounded Rectangle 92"/>
          <p:cNvSpPr/>
          <p:nvPr/>
        </p:nvSpPr>
        <p:spPr>
          <a:xfrm>
            <a:off x="4038600" y="3352800"/>
            <a:ext cx="1219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TCH (+)/</a:t>
            </a:r>
          </a:p>
          <a:p>
            <a:pPr algn="ctr"/>
            <a:r>
              <a:rPr lang="en-US" sz="1400" dirty="0" smtClean="0"/>
              <a:t>PZA (+)</a:t>
            </a:r>
            <a:endParaRPr lang="en-US" sz="1400" dirty="0"/>
          </a:p>
        </p:txBody>
      </p:sp>
      <p:sp>
        <p:nvSpPr>
          <p:cNvPr id="94" name="Rounded Rectangle 93"/>
          <p:cNvSpPr/>
          <p:nvPr/>
        </p:nvSpPr>
        <p:spPr>
          <a:xfrm>
            <a:off x="5486400" y="3352800"/>
            <a:ext cx="10668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TCH (-)/ PZA (-)</a:t>
            </a:r>
            <a:endParaRPr lang="en-US" sz="1400" dirty="0"/>
          </a:p>
        </p:txBody>
      </p:sp>
      <p:sp>
        <p:nvSpPr>
          <p:cNvPr id="98" name="Down Arrow 97"/>
          <p:cNvSpPr/>
          <p:nvPr/>
        </p:nvSpPr>
        <p:spPr>
          <a:xfrm>
            <a:off x="304800" y="3352800"/>
            <a:ext cx="3048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Down Arrow 98"/>
          <p:cNvSpPr/>
          <p:nvPr/>
        </p:nvSpPr>
        <p:spPr>
          <a:xfrm>
            <a:off x="1600200" y="3352800"/>
            <a:ext cx="3810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Down Arrow 100"/>
          <p:cNvSpPr/>
          <p:nvPr/>
        </p:nvSpPr>
        <p:spPr>
          <a:xfrm>
            <a:off x="3048000" y="3200400"/>
            <a:ext cx="3048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ounded Rectangle 101"/>
          <p:cNvSpPr/>
          <p:nvPr/>
        </p:nvSpPr>
        <p:spPr>
          <a:xfrm>
            <a:off x="3962400" y="4800600"/>
            <a:ext cx="12954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u="sng" dirty="0" smtClean="0"/>
              <a:t>M.</a:t>
            </a:r>
            <a:r>
              <a:rPr lang="en-US" b="1" u="sng" dirty="0" smtClean="0"/>
              <a:t> </a:t>
            </a:r>
            <a:r>
              <a:rPr lang="en-US" sz="1400" b="1" u="sng" dirty="0" err="1" smtClean="0"/>
              <a:t>Avium</a:t>
            </a:r>
            <a:r>
              <a:rPr lang="en-US" sz="1400" b="1" u="sng" dirty="0" smtClean="0"/>
              <a:t> complex </a:t>
            </a:r>
          </a:p>
          <a:p>
            <a:pPr algn="ctr"/>
            <a:r>
              <a:rPr lang="en-US" sz="1400" b="1" dirty="0" smtClean="0"/>
              <a:t>Tellurite and cat (+)</a:t>
            </a:r>
            <a:endParaRPr lang="en-US" sz="1400" b="1" dirty="0"/>
          </a:p>
        </p:txBody>
      </p:sp>
      <p:sp>
        <p:nvSpPr>
          <p:cNvPr id="103" name="Rounded Rectangle 102"/>
          <p:cNvSpPr/>
          <p:nvPr/>
        </p:nvSpPr>
        <p:spPr>
          <a:xfrm>
            <a:off x="5410200" y="4876800"/>
            <a:ext cx="12192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M. </a:t>
            </a:r>
            <a:r>
              <a:rPr lang="en-US" sz="1400" b="1" dirty="0" err="1" smtClean="0"/>
              <a:t>bovis</a:t>
            </a:r>
            <a:endParaRPr lang="en-US" sz="1400" b="1" dirty="0"/>
          </a:p>
        </p:txBody>
      </p:sp>
      <p:sp>
        <p:nvSpPr>
          <p:cNvPr id="104" name="Down Arrow 103"/>
          <p:cNvSpPr/>
          <p:nvPr/>
        </p:nvSpPr>
        <p:spPr>
          <a:xfrm>
            <a:off x="4419600" y="3962400"/>
            <a:ext cx="381000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Down Arrow 104"/>
          <p:cNvSpPr/>
          <p:nvPr/>
        </p:nvSpPr>
        <p:spPr>
          <a:xfrm>
            <a:off x="5867400" y="3962400"/>
            <a:ext cx="304800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7" name="Straight Connector 106"/>
          <p:cNvCxnSpPr/>
          <p:nvPr/>
        </p:nvCxnSpPr>
        <p:spPr>
          <a:xfrm rot="10800000" flipV="1">
            <a:off x="4800600" y="3048000"/>
            <a:ext cx="4572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rot="16200000" flipH="1">
            <a:off x="6096000" y="3200400"/>
            <a:ext cx="228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endCxn id="90" idx="0"/>
          </p:cNvCxnSpPr>
          <p:nvPr/>
        </p:nvCxnSpPr>
        <p:spPr>
          <a:xfrm rot="5400000">
            <a:off x="3009900" y="2552700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rot="5400000">
            <a:off x="5562600" y="25146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ounded Rectangle 126"/>
          <p:cNvSpPr/>
          <p:nvPr/>
        </p:nvSpPr>
        <p:spPr>
          <a:xfrm>
            <a:off x="6705600" y="2286000"/>
            <a:ext cx="990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Tween 80 </a:t>
            </a:r>
            <a:r>
              <a:rPr lang="en-US" sz="1400" dirty="0" err="1" smtClean="0"/>
              <a:t>posistive</a:t>
            </a:r>
            <a:endParaRPr lang="en-US" sz="1400" dirty="0"/>
          </a:p>
        </p:txBody>
      </p:sp>
      <p:sp>
        <p:nvSpPr>
          <p:cNvPr id="133" name="Down Arrow 132"/>
          <p:cNvSpPr/>
          <p:nvPr/>
        </p:nvSpPr>
        <p:spPr>
          <a:xfrm>
            <a:off x="7010400" y="28956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Down Arrow 133"/>
          <p:cNvSpPr/>
          <p:nvPr/>
        </p:nvSpPr>
        <p:spPr>
          <a:xfrm>
            <a:off x="8534400" y="2895600"/>
            <a:ext cx="381000" cy="3688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5" name="Straight Connector 144"/>
          <p:cNvCxnSpPr>
            <a:endCxn id="127" idx="0"/>
          </p:cNvCxnSpPr>
          <p:nvPr/>
        </p:nvCxnSpPr>
        <p:spPr>
          <a:xfrm rot="10800000" flipV="1">
            <a:off x="7200900" y="2133600"/>
            <a:ext cx="4953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 rot="10800000">
            <a:off x="7696200" y="2133600"/>
            <a:ext cx="6096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Action Button: Home 153">
            <a:hlinkClick r:id="" action="ppaction://hlinkshowjump?jump=firstslide" highlightClick="1"/>
          </p:cNvPr>
          <p:cNvSpPr/>
          <p:nvPr/>
        </p:nvSpPr>
        <p:spPr>
          <a:xfrm>
            <a:off x="8382000" y="6019800"/>
            <a:ext cx="7620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Action Button: Back or Previous 154">
            <a:hlinkClick r:id="" action="ppaction://hlinkshowjump?jump=previousslide" highlightClick="1"/>
          </p:cNvPr>
          <p:cNvSpPr/>
          <p:nvPr/>
        </p:nvSpPr>
        <p:spPr>
          <a:xfrm>
            <a:off x="7391400" y="6172200"/>
            <a:ext cx="838200" cy="685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38" grpId="0" animBg="1"/>
      <p:bldP spid="41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8" grpId="0" animBg="1"/>
      <p:bldP spid="99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27" grpId="0" animBg="1"/>
      <p:bldP spid="133" grpId="0" animBg="1"/>
      <p:bldP spid="13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Specimen collection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Sterile wide mouth cup with tightly fitted lid</a:t>
            </a:r>
          </a:p>
          <a:p>
            <a:r>
              <a:rPr lang="en-US" sz="2800" dirty="0" smtClean="0"/>
              <a:t>Respiratory</a:t>
            </a:r>
            <a:r>
              <a:rPr lang="en-US" dirty="0" smtClean="0"/>
              <a:t>:</a:t>
            </a:r>
          </a:p>
          <a:p>
            <a:pPr lvl="2"/>
            <a:r>
              <a:rPr lang="en-US" sz="2000" dirty="0" smtClean="0"/>
              <a:t>First morning deep cough sputum, bronchial wash or brushing, BAL or bronchial lavage</a:t>
            </a:r>
          </a:p>
          <a:p>
            <a:r>
              <a:rPr lang="en-US" sz="2800" dirty="0" smtClean="0"/>
              <a:t>Cutanaeous lesions </a:t>
            </a:r>
          </a:p>
          <a:p>
            <a:r>
              <a:rPr lang="en-US" sz="2800" dirty="0" smtClean="0"/>
              <a:t>Body Fluids </a:t>
            </a:r>
          </a:p>
          <a:p>
            <a:pPr lvl="2"/>
            <a:r>
              <a:rPr lang="en-US" sz="2000" dirty="0" smtClean="0"/>
              <a:t>Pleural, ascitic pericardial, gastric, CSF, urine, joint aspirate, feces, etc.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1753</TotalTime>
  <Words>1296</Words>
  <Application>Microsoft Office PowerPoint</Application>
  <PresentationFormat>On-screen Show (4:3)</PresentationFormat>
  <Paragraphs>270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Trek</vt:lpstr>
      <vt:lpstr>Mycobacteriology </vt:lpstr>
      <vt:lpstr>Transmittance and personal safety</vt:lpstr>
      <vt:lpstr>Non-chromogens</vt:lpstr>
      <vt:lpstr>Non-chromogens </vt:lpstr>
      <vt:lpstr>Photochromogens</vt:lpstr>
      <vt:lpstr>Scotochromogens</vt:lpstr>
      <vt:lpstr>Rapid Growers</vt:lpstr>
      <vt:lpstr>Slide 8</vt:lpstr>
      <vt:lpstr>Specimen collection </vt:lpstr>
      <vt:lpstr>Specimen collection </vt:lpstr>
      <vt:lpstr>   isolation technique: Digestion, Decontamination and Concentration  </vt:lpstr>
      <vt:lpstr>Staining method </vt:lpstr>
      <vt:lpstr>Detection methods </vt:lpstr>
      <vt:lpstr>Leprosy (hansen’s bacillus)</vt:lpstr>
      <vt:lpstr>Vaccines and treatment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Mycobacteriology</dc:title>
  <dc:creator>Owner</dc:creator>
  <cp:lastModifiedBy>Patty Liddell</cp:lastModifiedBy>
  <cp:revision>151</cp:revision>
  <dcterms:created xsi:type="dcterms:W3CDTF">2009-10-10T01:24:47Z</dcterms:created>
  <dcterms:modified xsi:type="dcterms:W3CDTF">2009-12-22T16:58:15Z</dcterms:modified>
</cp:coreProperties>
</file>