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6" r:id="rId3"/>
    <p:sldId id="290" r:id="rId4"/>
    <p:sldId id="272" r:id="rId5"/>
    <p:sldId id="273" r:id="rId6"/>
    <p:sldId id="291" r:id="rId7"/>
    <p:sldId id="268" r:id="rId8"/>
    <p:sldId id="282" r:id="rId9"/>
    <p:sldId id="283" r:id="rId10"/>
    <p:sldId id="284" r:id="rId11"/>
    <p:sldId id="285" r:id="rId12"/>
    <p:sldId id="286" r:id="rId13"/>
    <p:sldId id="280" r:id="rId14"/>
    <p:sldId id="278" r:id="rId15"/>
    <p:sldId id="292" r:id="rId16"/>
    <p:sldId id="267" r:id="rId17"/>
    <p:sldId id="279" r:id="rId18"/>
    <p:sldId id="269" r:id="rId19"/>
    <p:sldId id="270" r:id="rId20"/>
    <p:sldId id="274" r:id="rId21"/>
    <p:sldId id="287" r:id="rId22"/>
    <p:sldId id="296" r:id="rId23"/>
    <p:sldId id="29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14" autoAdjust="0"/>
  </p:normalViewPr>
  <p:slideViewPr>
    <p:cSldViewPr>
      <p:cViewPr>
        <p:scale>
          <a:sx n="78" d="100"/>
          <a:sy n="78" d="100"/>
        </p:scale>
        <p:origin x="-7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1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slide" Target="../slides/slide2.xml"/><Relationship Id="rId1" Type="http://schemas.openxmlformats.org/officeDocument/2006/relationships/slide" Target="../slides/slide21.xml"/><Relationship Id="rId6" Type="http://schemas.openxmlformats.org/officeDocument/2006/relationships/slide" Target="../slides/slide15.xml"/><Relationship Id="rId5" Type="http://schemas.openxmlformats.org/officeDocument/2006/relationships/slide" Target="../slides/slide3.xml"/><Relationship Id="rId4" Type="http://schemas.openxmlformats.org/officeDocument/2006/relationships/slide" Target="../slides/slide2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ECD0D-62E7-45A0-8B94-2980BDABE550}" type="doc">
      <dgm:prSet loTypeId="urn:microsoft.com/office/officeart/2005/8/layout/cycle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B852787-DA6D-4FC5-93DA-4DEA97E6B9A5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1" action="ppaction://hlinksldjump"/>
            </a:rPr>
            <a:t>Specimen transport and processing  </a:t>
          </a:r>
          <a:endParaRPr lang="en-US" dirty="0"/>
        </a:p>
      </dgm:t>
    </dgm:pt>
    <dgm:pt modelId="{767095E2-C564-4A60-8959-7D303CDE1578}" type="parTrans" cxnId="{A1DC8672-CB62-4F25-B184-2732144B59D5}">
      <dgm:prSet/>
      <dgm:spPr/>
      <dgm:t>
        <a:bodyPr/>
        <a:lstStyle/>
        <a:p>
          <a:endParaRPr lang="en-US"/>
        </a:p>
      </dgm:t>
    </dgm:pt>
    <dgm:pt modelId="{784FA8E1-004C-43B0-9793-FCF50BBD4AF8}" type="sibTrans" cxnId="{A1DC8672-CB62-4F25-B184-2732144B59D5}">
      <dgm:prSet/>
      <dgm:spPr/>
      <dgm:t>
        <a:bodyPr/>
        <a:lstStyle/>
        <a:p>
          <a:endParaRPr lang="en-US"/>
        </a:p>
      </dgm:t>
    </dgm:pt>
    <dgm:pt modelId="{01227328-0811-483A-8DE0-D65E8221B278}">
      <dgm:prSet/>
      <dgm:spPr/>
      <dgm:t>
        <a:bodyPr/>
        <a:lstStyle/>
        <a:p>
          <a:r>
            <a:rPr lang="en-US" dirty="0" smtClean="0">
              <a:hlinkClick xmlns:r="http://schemas.openxmlformats.org/officeDocument/2006/relationships" r:id="rId2" action="ppaction://hlinksldjump"/>
            </a:rPr>
            <a:t>Environmental</a:t>
          </a:r>
          <a:r>
            <a:rPr lang="en-US" dirty="0" smtClean="0"/>
            <a:t> </a:t>
          </a:r>
        </a:p>
        <a:p>
          <a:r>
            <a:rPr lang="en-US" dirty="0" smtClean="0"/>
            <a:t>Conditions  </a:t>
          </a:r>
        </a:p>
      </dgm:t>
    </dgm:pt>
    <dgm:pt modelId="{42FF77C9-42FE-498A-B635-4CD2EA32C6DF}" type="parTrans" cxnId="{78F4DE05-8BD2-4E7F-8A6E-B5C28B50C1C0}">
      <dgm:prSet/>
      <dgm:spPr/>
      <dgm:t>
        <a:bodyPr/>
        <a:lstStyle/>
        <a:p>
          <a:endParaRPr lang="en-US"/>
        </a:p>
      </dgm:t>
    </dgm:pt>
    <dgm:pt modelId="{100CBBF0-8181-4F5F-BC5D-2223E969605E}" type="sibTrans" cxnId="{78F4DE05-8BD2-4E7F-8A6E-B5C28B50C1C0}">
      <dgm:prSet/>
      <dgm:spPr/>
      <dgm:t>
        <a:bodyPr/>
        <a:lstStyle/>
        <a:p>
          <a:endParaRPr lang="en-US"/>
        </a:p>
      </dgm:t>
    </dgm:pt>
    <dgm:pt modelId="{EE1E87FC-5EBA-469A-A08F-9D997F6B8884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3" action="ppaction://hlinksldjump"/>
            </a:rPr>
            <a:t>Positive</a:t>
          </a:r>
          <a:r>
            <a:rPr lang="en-US" dirty="0" smtClean="0"/>
            <a:t> Bacilli</a:t>
          </a:r>
          <a:endParaRPr lang="en-US" dirty="0"/>
        </a:p>
      </dgm:t>
    </dgm:pt>
    <dgm:pt modelId="{38398F3B-7AE8-474B-9050-8888B6BF2DA9}" type="parTrans" cxnId="{B7931480-6468-4CD0-BA00-5748004454CA}">
      <dgm:prSet/>
      <dgm:spPr/>
      <dgm:t>
        <a:bodyPr/>
        <a:lstStyle/>
        <a:p>
          <a:endParaRPr lang="en-US"/>
        </a:p>
      </dgm:t>
    </dgm:pt>
    <dgm:pt modelId="{63CA72AA-7C9C-40C3-B043-FAAB75F4A552}" type="sibTrans" cxnId="{B7931480-6468-4CD0-BA00-5748004454CA}">
      <dgm:prSet/>
      <dgm:spPr/>
      <dgm:t>
        <a:bodyPr/>
        <a:lstStyle/>
        <a:p>
          <a:endParaRPr lang="en-US"/>
        </a:p>
      </dgm:t>
    </dgm:pt>
    <dgm:pt modelId="{6176CDF8-CE5B-4BC1-AD01-5D9E900F38AC}">
      <dgm:prSet phldrT="[Text]" custT="1"/>
      <dgm:spPr/>
      <dgm:t>
        <a:bodyPr/>
        <a:lstStyle/>
        <a:p>
          <a:r>
            <a:rPr lang="en-US" sz="1400" dirty="0" smtClean="0">
              <a:hlinkClick xmlns:r="http://schemas.openxmlformats.org/officeDocument/2006/relationships" r:id="rId4" action="ppaction://hlinksldjump"/>
            </a:rPr>
            <a:t>Clinical </a:t>
          </a:r>
          <a:r>
            <a:rPr lang="en-US" sz="1400" dirty="0" smtClean="0"/>
            <a:t>Treatment</a:t>
          </a:r>
          <a:r>
            <a:rPr lang="en-US" sz="1400" dirty="0" smtClean="0">
              <a:hlinkClick xmlns:r="http://schemas.openxmlformats.org/officeDocument/2006/relationships" r:id="rId4" action="ppaction://hlinksldjump"/>
            </a:rPr>
            <a:t> </a:t>
          </a:r>
          <a:endParaRPr lang="en-US" sz="1400" dirty="0"/>
        </a:p>
      </dgm:t>
    </dgm:pt>
    <dgm:pt modelId="{E1350CA6-5C59-406D-8BF7-BC18E8BB1C12}" type="parTrans" cxnId="{4BC23B74-5C6B-46FA-A393-B3EADE577AD6}">
      <dgm:prSet/>
      <dgm:spPr/>
      <dgm:t>
        <a:bodyPr/>
        <a:lstStyle/>
        <a:p>
          <a:endParaRPr lang="en-US"/>
        </a:p>
      </dgm:t>
    </dgm:pt>
    <dgm:pt modelId="{1001CDB9-EC12-4664-B608-503F3BC125FC}" type="sibTrans" cxnId="{4BC23B74-5C6B-46FA-A393-B3EADE577AD6}">
      <dgm:prSet/>
      <dgm:spPr/>
      <dgm:t>
        <a:bodyPr/>
        <a:lstStyle/>
        <a:p>
          <a:endParaRPr lang="en-US"/>
        </a:p>
      </dgm:t>
    </dgm:pt>
    <dgm:pt modelId="{DAC89153-29FD-42AD-B945-93C1F5A7E451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5" action="ppaction://hlinksldjump"/>
            </a:rPr>
            <a:t>Anaerobic</a:t>
          </a:r>
          <a:r>
            <a:rPr lang="en-US" dirty="0" smtClean="0"/>
            <a:t> </a:t>
          </a:r>
          <a:r>
            <a:rPr lang="en-US" dirty="0" err="1" smtClean="0"/>
            <a:t>cocci</a:t>
          </a:r>
          <a:endParaRPr lang="en-US" dirty="0"/>
        </a:p>
      </dgm:t>
    </dgm:pt>
    <dgm:pt modelId="{96FFC870-8FB5-4FA2-8176-C7A5C13666CA}" type="parTrans" cxnId="{6CE4854E-627D-4C8F-8E7C-DD0806880B67}">
      <dgm:prSet/>
      <dgm:spPr/>
      <dgm:t>
        <a:bodyPr/>
        <a:lstStyle/>
        <a:p>
          <a:endParaRPr lang="en-US"/>
        </a:p>
      </dgm:t>
    </dgm:pt>
    <dgm:pt modelId="{846A01EA-0984-43F8-8F4D-BCE8BE1B1C1B}" type="sibTrans" cxnId="{6CE4854E-627D-4C8F-8E7C-DD0806880B67}">
      <dgm:prSet/>
      <dgm:spPr/>
      <dgm:t>
        <a:bodyPr/>
        <a:lstStyle/>
        <a:p>
          <a:endParaRPr lang="en-US"/>
        </a:p>
      </dgm:t>
    </dgm:pt>
    <dgm:pt modelId="{99FE2DBF-6DD3-4F0E-9F0B-C309534BB271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6" action="ppaction://hlinksldjump"/>
            </a:rPr>
            <a:t>Negative</a:t>
          </a:r>
          <a:r>
            <a:rPr lang="en-US" dirty="0" smtClean="0"/>
            <a:t> Bacilli</a:t>
          </a:r>
          <a:endParaRPr lang="en-US" dirty="0"/>
        </a:p>
      </dgm:t>
    </dgm:pt>
    <dgm:pt modelId="{5B37C820-41A7-46DD-BDF4-842074246606}" type="parTrans" cxnId="{E9601FB6-3EF8-41D5-A913-927210AD0CF6}">
      <dgm:prSet/>
      <dgm:spPr/>
      <dgm:t>
        <a:bodyPr/>
        <a:lstStyle/>
        <a:p>
          <a:endParaRPr lang="en-US"/>
        </a:p>
      </dgm:t>
    </dgm:pt>
    <dgm:pt modelId="{287C115B-242A-4FEA-BE19-482C693A4DF0}" type="sibTrans" cxnId="{E9601FB6-3EF8-41D5-A913-927210AD0CF6}">
      <dgm:prSet/>
      <dgm:spPr/>
      <dgm:t>
        <a:bodyPr/>
        <a:lstStyle/>
        <a:p>
          <a:endParaRPr lang="en-US"/>
        </a:p>
      </dgm:t>
    </dgm:pt>
    <dgm:pt modelId="{2286B391-B124-4EFF-94C6-E463111C78F2}" type="pres">
      <dgm:prSet presAssocID="{F87ECD0D-62E7-45A0-8B94-2980BDABE55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714D31B-60D1-43B4-B3BE-03897CC04930}" type="pres">
      <dgm:prSet presAssocID="{6176CDF8-CE5B-4BC1-AD01-5D9E900F38AC}" presName="node" presStyleLbl="node1" presStyleIdx="0" presStyleCnt="6" custScaleX="98415" custScaleY="1151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DCCBB3-7F4B-451F-8C78-820DBF46CDB1}" type="pres">
      <dgm:prSet presAssocID="{6176CDF8-CE5B-4BC1-AD01-5D9E900F38AC}" presName="spNode" presStyleCnt="0"/>
      <dgm:spPr/>
      <dgm:t>
        <a:bodyPr/>
        <a:lstStyle/>
        <a:p>
          <a:endParaRPr lang="en-US"/>
        </a:p>
      </dgm:t>
    </dgm:pt>
    <dgm:pt modelId="{18FB53D5-2B17-45CF-991B-14CF19FB6C71}" type="pres">
      <dgm:prSet presAssocID="{1001CDB9-EC12-4664-B608-503F3BC125FC}" presName="sibTrans" presStyleLbl="sibTrans1D1" presStyleIdx="0" presStyleCnt="6"/>
      <dgm:spPr/>
      <dgm:t>
        <a:bodyPr/>
        <a:lstStyle/>
        <a:p>
          <a:endParaRPr lang="en-US"/>
        </a:p>
      </dgm:t>
    </dgm:pt>
    <dgm:pt modelId="{05617A49-EE29-49E1-80C3-9A162587A570}" type="pres">
      <dgm:prSet presAssocID="{3B852787-DA6D-4FC5-93DA-4DEA97E6B9A5}" presName="node" presStyleLbl="node1" presStyleIdx="1" presStyleCnt="6" custScaleX="91127" custScaleY="1045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784289-DB53-4858-AAE6-DCF0956D3CAB}" type="pres">
      <dgm:prSet presAssocID="{3B852787-DA6D-4FC5-93DA-4DEA97E6B9A5}" presName="spNode" presStyleCnt="0"/>
      <dgm:spPr/>
      <dgm:t>
        <a:bodyPr/>
        <a:lstStyle/>
        <a:p>
          <a:endParaRPr lang="en-US"/>
        </a:p>
      </dgm:t>
    </dgm:pt>
    <dgm:pt modelId="{EC81CA5E-D220-409C-A00E-B83E9A3D6A7C}" type="pres">
      <dgm:prSet presAssocID="{784FA8E1-004C-43B0-9793-FCF50BBD4AF8}" presName="sibTrans" presStyleLbl="sibTrans1D1" presStyleIdx="1" presStyleCnt="6"/>
      <dgm:spPr/>
      <dgm:t>
        <a:bodyPr/>
        <a:lstStyle/>
        <a:p>
          <a:endParaRPr lang="en-US"/>
        </a:p>
      </dgm:t>
    </dgm:pt>
    <dgm:pt modelId="{79FAA2A6-29F8-44D9-99D4-3D3E47D59141}" type="pres">
      <dgm:prSet presAssocID="{EE1E87FC-5EBA-469A-A08F-9D997F6B8884}" presName="node" presStyleLbl="node1" presStyleIdx="2" presStyleCnt="6" custScaleX="100013" custScaleY="114107" custRadScaleRad="104280" custRadScaleInc="17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221956-4F79-4D90-8319-4A4E74492FA0}" type="pres">
      <dgm:prSet presAssocID="{EE1E87FC-5EBA-469A-A08F-9D997F6B8884}" presName="spNode" presStyleCnt="0"/>
      <dgm:spPr/>
      <dgm:t>
        <a:bodyPr/>
        <a:lstStyle/>
        <a:p>
          <a:endParaRPr lang="en-US"/>
        </a:p>
      </dgm:t>
    </dgm:pt>
    <dgm:pt modelId="{B9E99231-1D76-44D2-A241-5050A80C3B33}" type="pres">
      <dgm:prSet presAssocID="{63CA72AA-7C9C-40C3-B043-FAAB75F4A552}" presName="sibTrans" presStyleLbl="sibTrans1D1" presStyleIdx="2" presStyleCnt="6"/>
      <dgm:spPr/>
      <dgm:t>
        <a:bodyPr/>
        <a:lstStyle/>
        <a:p>
          <a:endParaRPr lang="en-US"/>
        </a:p>
      </dgm:t>
    </dgm:pt>
    <dgm:pt modelId="{DDC93A6C-1C77-489D-90AD-DEF2DC1ECC22}" type="pres">
      <dgm:prSet presAssocID="{DAC89153-29FD-42AD-B945-93C1F5A7E45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92A3E3-7B00-478A-A9C2-4A710DA6675A}" type="pres">
      <dgm:prSet presAssocID="{DAC89153-29FD-42AD-B945-93C1F5A7E451}" presName="spNode" presStyleCnt="0"/>
      <dgm:spPr/>
      <dgm:t>
        <a:bodyPr/>
        <a:lstStyle/>
        <a:p>
          <a:endParaRPr lang="en-US"/>
        </a:p>
      </dgm:t>
    </dgm:pt>
    <dgm:pt modelId="{FCA68ADF-C365-460C-BA35-E0400271D85B}" type="pres">
      <dgm:prSet presAssocID="{846A01EA-0984-43F8-8F4D-BCE8BE1B1C1B}" presName="sibTrans" presStyleLbl="sibTrans1D1" presStyleIdx="3" presStyleCnt="6"/>
      <dgm:spPr/>
      <dgm:t>
        <a:bodyPr/>
        <a:lstStyle/>
        <a:p>
          <a:endParaRPr lang="en-US"/>
        </a:p>
      </dgm:t>
    </dgm:pt>
    <dgm:pt modelId="{8FFA740C-6846-4745-A85D-DCA25F1EAA1F}" type="pres">
      <dgm:prSet presAssocID="{99FE2DBF-6DD3-4F0E-9F0B-C309534BB27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50B108-E506-4C29-85CF-E1CE81B2F15B}" type="pres">
      <dgm:prSet presAssocID="{99FE2DBF-6DD3-4F0E-9F0B-C309534BB271}" presName="spNode" presStyleCnt="0"/>
      <dgm:spPr/>
      <dgm:t>
        <a:bodyPr/>
        <a:lstStyle/>
        <a:p>
          <a:endParaRPr lang="en-US"/>
        </a:p>
      </dgm:t>
    </dgm:pt>
    <dgm:pt modelId="{5F9C08C8-85F6-4C73-9D4C-E4A3DCABD4AA}" type="pres">
      <dgm:prSet presAssocID="{287C115B-242A-4FEA-BE19-482C693A4DF0}" presName="sibTrans" presStyleLbl="sibTrans1D1" presStyleIdx="4" presStyleCnt="6"/>
      <dgm:spPr/>
      <dgm:t>
        <a:bodyPr/>
        <a:lstStyle/>
        <a:p>
          <a:endParaRPr lang="en-US"/>
        </a:p>
      </dgm:t>
    </dgm:pt>
    <dgm:pt modelId="{9BD17D0D-856A-46BA-8BFA-FFF3F858199C}" type="pres">
      <dgm:prSet presAssocID="{01227328-0811-483A-8DE0-D65E8221B278}" presName="node" presStyleLbl="node1" presStyleIdx="5" presStyleCnt="6" custScaleX="88887" custScaleY="1101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BE92CB-0CFE-40A0-BBFB-DAAD94026FB5}" type="pres">
      <dgm:prSet presAssocID="{01227328-0811-483A-8DE0-D65E8221B278}" presName="spNode" presStyleCnt="0"/>
      <dgm:spPr/>
      <dgm:t>
        <a:bodyPr/>
        <a:lstStyle/>
        <a:p>
          <a:endParaRPr lang="en-US"/>
        </a:p>
      </dgm:t>
    </dgm:pt>
    <dgm:pt modelId="{AB039543-FC6A-47D8-9C6F-17E1F957AD6D}" type="pres">
      <dgm:prSet presAssocID="{100CBBF0-8181-4F5F-BC5D-2223E969605E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D6DF6009-F889-49D9-AFA5-B3519E57F103}" type="presOf" srcId="{F87ECD0D-62E7-45A0-8B94-2980BDABE550}" destId="{2286B391-B124-4EFF-94C6-E463111C78F2}" srcOrd="0" destOrd="0" presId="urn:microsoft.com/office/officeart/2005/8/layout/cycle6"/>
    <dgm:cxn modelId="{E9601FB6-3EF8-41D5-A913-927210AD0CF6}" srcId="{F87ECD0D-62E7-45A0-8B94-2980BDABE550}" destId="{99FE2DBF-6DD3-4F0E-9F0B-C309534BB271}" srcOrd="4" destOrd="0" parTransId="{5B37C820-41A7-46DD-BDF4-842074246606}" sibTransId="{287C115B-242A-4FEA-BE19-482C693A4DF0}"/>
    <dgm:cxn modelId="{B6F8518C-982B-42DB-AAF8-B5171D5BD523}" type="presOf" srcId="{63CA72AA-7C9C-40C3-B043-FAAB75F4A552}" destId="{B9E99231-1D76-44D2-A241-5050A80C3B33}" srcOrd="0" destOrd="0" presId="urn:microsoft.com/office/officeart/2005/8/layout/cycle6"/>
    <dgm:cxn modelId="{99A6FB5F-92FD-4811-AC32-FD1F471B8115}" type="presOf" srcId="{01227328-0811-483A-8DE0-D65E8221B278}" destId="{9BD17D0D-856A-46BA-8BFA-FFF3F858199C}" srcOrd="0" destOrd="0" presId="urn:microsoft.com/office/officeart/2005/8/layout/cycle6"/>
    <dgm:cxn modelId="{B4D0B166-A198-4890-8A6A-55FB9706727E}" type="presOf" srcId="{DAC89153-29FD-42AD-B945-93C1F5A7E451}" destId="{DDC93A6C-1C77-489D-90AD-DEF2DC1ECC22}" srcOrd="0" destOrd="0" presId="urn:microsoft.com/office/officeart/2005/8/layout/cycle6"/>
    <dgm:cxn modelId="{78F4DE05-8BD2-4E7F-8A6E-B5C28B50C1C0}" srcId="{F87ECD0D-62E7-45A0-8B94-2980BDABE550}" destId="{01227328-0811-483A-8DE0-D65E8221B278}" srcOrd="5" destOrd="0" parTransId="{42FF77C9-42FE-498A-B635-4CD2EA32C6DF}" sibTransId="{100CBBF0-8181-4F5F-BC5D-2223E969605E}"/>
    <dgm:cxn modelId="{CF00694D-98BE-41E3-8493-C90E4F11CFE1}" type="presOf" srcId="{EE1E87FC-5EBA-469A-A08F-9D997F6B8884}" destId="{79FAA2A6-29F8-44D9-99D4-3D3E47D59141}" srcOrd="0" destOrd="0" presId="urn:microsoft.com/office/officeart/2005/8/layout/cycle6"/>
    <dgm:cxn modelId="{5CF3FFE3-11AA-4A01-AE93-5736F3E22FB4}" type="presOf" srcId="{6176CDF8-CE5B-4BC1-AD01-5D9E900F38AC}" destId="{6714D31B-60D1-43B4-B3BE-03897CC04930}" srcOrd="0" destOrd="0" presId="urn:microsoft.com/office/officeart/2005/8/layout/cycle6"/>
    <dgm:cxn modelId="{CA0FD14F-481D-4243-B58D-5EFB9EAA6B1E}" type="presOf" srcId="{99FE2DBF-6DD3-4F0E-9F0B-C309534BB271}" destId="{8FFA740C-6846-4745-A85D-DCA25F1EAA1F}" srcOrd="0" destOrd="0" presId="urn:microsoft.com/office/officeart/2005/8/layout/cycle6"/>
    <dgm:cxn modelId="{5762D3D2-0BD0-4209-8F9F-C638998EC3C6}" type="presOf" srcId="{784FA8E1-004C-43B0-9793-FCF50BBD4AF8}" destId="{EC81CA5E-D220-409C-A00E-B83E9A3D6A7C}" srcOrd="0" destOrd="0" presId="urn:microsoft.com/office/officeart/2005/8/layout/cycle6"/>
    <dgm:cxn modelId="{DA0A43C4-CF81-4994-B092-207449D12798}" type="presOf" srcId="{1001CDB9-EC12-4664-B608-503F3BC125FC}" destId="{18FB53D5-2B17-45CF-991B-14CF19FB6C71}" srcOrd="0" destOrd="0" presId="urn:microsoft.com/office/officeart/2005/8/layout/cycle6"/>
    <dgm:cxn modelId="{6CE4854E-627D-4C8F-8E7C-DD0806880B67}" srcId="{F87ECD0D-62E7-45A0-8B94-2980BDABE550}" destId="{DAC89153-29FD-42AD-B945-93C1F5A7E451}" srcOrd="3" destOrd="0" parTransId="{96FFC870-8FB5-4FA2-8176-C7A5C13666CA}" sibTransId="{846A01EA-0984-43F8-8F4D-BCE8BE1B1C1B}"/>
    <dgm:cxn modelId="{4BC23B74-5C6B-46FA-A393-B3EADE577AD6}" srcId="{F87ECD0D-62E7-45A0-8B94-2980BDABE550}" destId="{6176CDF8-CE5B-4BC1-AD01-5D9E900F38AC}" srcOrd="0" destOrd="0" parTransId="{E1350CA6-5C59-406D-8BF7-BC18E8BB1C12}" sibTransId="{1001CDB9-EC12-4664-B608-503F3BC125FC}"/>
    <dgm:cxn modelId="{029332FF-3EED-4B3D-BC97-E4C20E0EA0BB}" type="presOf" srcId="{3B852787-DA6D-4FC5-93DA-4DEA97E6B9A5}" destId="{05617A49-EE29-49E1-80C3-9A162587A570}" srcOrd="0" destOrd="0" presId="urn:microsoft.com/office/officeart/2005/8/layout/cycle6"/>
    <dgm:cxn modelId="{23D0BB83-720F-41C5-9AA4-6334C8F5A952}" type="presOf" srcId="{287C115B-242A-4FEA-BE19-482C693A4DF0}" destId="{5F9C08C8-85F6-4C73-9D4C-E4A3DCABD4AA}" srcOrd="0" destOrd="0" presId="urn:microsoft.com/office/officeart/2005/8/layout/cycle6"/>
    <dgm:cxn modelId="{F85FA4B3-B2CE-401D-A8C9-FC72923934FD}" type="presOf" srcId="{846A01EA-0984-43F8-8F4D-BCE8BE1B1C1B}" destId="{FCA68ADF-C365-460C-BA35-E0400271D85B}" srcOrd="0" destOrd="0" presId="urn:microsoft.com/office/officeart/2005/8/layout/cycle6"/>
    <dgm:cxn modelId="{A1DC8672-CB62-4F25-B184-2732144B59D5}" srcId="{F87ECD0D-62E7-45A0-8B94-2980BDABE550}" destId="{3B852787-DA6D-4FC5-93DA-4DEA97E6B9A5}" srcOrd="1" destOrd="0" parTransId="{767095E2-C564-4A60-8959-7D303CDE1578}" sibTransId="{784FA8E1-004C-43B0-9793-FCF50BBD4AF8}"/>
    <dgm:cxn modelId="{FD8398BC-2923-4258-8E0B-42095A77FAE7}" type="presOf" srcId="{100CBBF0-8181-4F5F-BC5D-2223E969605E}" destId="{AB039543-FC6A-47D8-9C6F-17E1F957AD6D}" srcOrd="0" destOrd="0" presId="urn:microsoft.com/office/officeart/2005/8/layout/cycle6"/>
    <dgm:cxn modelId="{B7931480-6468-4CD0-BA00-5748004454CA}" srcId="{F87ECD0D-62E7-45A0-8B94-2980BDABE550}" destId="{EE1E87FC-5EBA-469A-A08F-9D997F6B8884}" srcOrd="2" destOrd="0" parTransId="{38398F3B-7AE8-474B-9050-8888B6BF2DA9}" sibTransId="{63CA72AA-7C9C-40C3-B043-FAAB75F4A552}"/>
    <dgm:cxn modelId="{64136783-3126-458E-872C-FB1DAC6D2771}" type="presParOf" srcId="{2286B391-B124-4EFF-94C6-E463111C78F2}" destId="{6714D31B-60D1-43B4-B3BE-03897CC04930}" srcOrd="0" destOrd="0" presId="urn:microsoft.com/office/officeart/2005/8/layout/cycle6"/>
    <dgm:cxn modelId="{A6207D86-AD86-4474-845E-C1B1BC055FDC}" type="presParOf" srcId="{2286B391-B124-4EFF-94C6-E463111C78F2}" destId="{2BDCCBB3-7F4B-451F-8C78-820DBF46CDB1}" srcOrd="1" destOrd="0" presId="urn:microsoft.com/office/officeart/2005/8/layout/cycle6"/>
    <dgm:cxn modelId="{980AEDA1-9564-43FD-B2D2-F4A87C3B4963}" type="presParOf" srcId="{2286B391-B124-4EFF-94C6-E463111C78F2}" destId="{18FB53D5-2B17-45CF-991B-14CF19FB6C71}" srcOrd="2" destOrd="0" presId="urn:microsoft.com/office/officeart/2005/8/layout/cycle6"/>
    <dgm:cxn modelId="{D0E91ABD-DFF8-4757-A359-EC73CD0136BB}" type="presParOf" srcId="{2286B391-B124-4EFF-94C6-E463111C78F2}" destId="{05617A49-EE29-49E1-80C3-9A162587A570}" srcOrd="3" destOrd="0" presId="urn:microsoft.com/office/officeart/2005/8/layout/cycle6"/>
    <dgm:cxn modelId="{FC7608D6-40D7-40C1-A828-B7AD21FCD22C}" type="presParOf" srcId="{2286B391-B124-4EFF-94C6-E463111C78F2}" destId="{D7784289-DB53-4858-AAE6-DCF0956D3CAB}" srcOrd="4" destOrd="0" presId="urn:microsoft.com/office/officeart/2005/8/layout/cycle6"/>
    <dgm:cxn modelId="{A6732BBB-4E8C-443B-91EA-75126EBFF351}" type="presParOf" srcId="{2286B391-B124-4EFF-94C6-E463111C78F2}" destId="{EC81CA5E-D220-409C-A00E-B83E9A3D6A7C}" srcOrd="5" destOrd="0" presId="urn:microsoft.com/office/officeart/2005/8/layout/cycle6"/>
    <dgm:cxn modelId="{2DACD9E2-CED0-4572-A59B-D2F868FA16CC}" type="presParOf" srcId="{2286B391-B124-4EFF-94C6-E463111C78F2}" destId="{79FAA2A6-29F8-44D9-99D4-3D3E47D59141}" srcOrd="6" destOrd="0" presId="urn:microsoft.com/office/officeart/2005/8/layout/cycle6"/>
    <dgm:cxn modelId="{8005F4DB-0BEA-4480-9D8B-2D4E63083C19}" type="presParOf" srcId="{2286B391-B124-4EFF-94C6-E463111C78F2}" destId="{D2221956-4F79-4D90-8319-4A4E74492FA0}" srcOrd="7" destOrd="0" presId="urn:microsoft.com/office/officeart/2005/8/layout/cycle6"/>
    <dgm:cxn modelId="{F46B4286-8956-41E7-B81C-4AC4D3E69AF3}" type="presParOf" srcId="{2286B391-B124-4EFF-94C6-E463111C78F2}" destId="{B9E99231-1D76-44D2-A241-5050A80C3B33}" srcOrd="8" destOrd="0" presId="urn:microsoft.com/office/officeart/2005/8/layout/cycle6"/>
    <dgm:cxn modelId="{54E64947-3584-41BE-AA53-4DAA97E9A8AF}" type="presParOf" srcId="{2286B391-B124-4EFF-94C6-E463111C78F2}" destId="{DDC93A6C-1C77-489D-90AD-DEF2DC1ECC22}" srcOrd="9" destOrd="0" presId="urn:microsoft.com/office/officeart/2005/8/layout/cycle6"/>
    <dgm:cxn modelId="{87DA7FD2-1FF9-4318-B69D-038011CB656C}" type="presParOf" srcId="{2286B391-B124-4EFF-94C6-E463111C78F2}" destId="{1592A3E3-7B00-478A-A9C2-4A710DA6675A}" srcOrd="10" destOrd="0" presId="urn:microsoft.com/office/officeart/2005/8/layout/cycle6"/>
    <dgm:cxn modelId="{46A35D33-0428-47AB-8FFD-6795EE72E9B6}" type="presParOf" srcId="{2286B391-B124-4EFF-94C6-E463111C78F2}" destId="{FCA68ADF-C365-460C-BA35-E0400271D85B}" srcOrd="11" destOrd="0" presId="urn:microsoft.com/office/officeart/2005/8/layout/cycle6"/>
    <dgm:cxn modelId="{D9F93A04-E573-4260-82AB-D3045E49BA1F}" type="presParOf" srcId="{2286B391-B124-4EFF-94C6-E463111C78F2}" destId="{8FFA740C-6846-4745-A85D-DCA25F1EAA1F}" srcOrd="12" destOrd="0" presId="urn:microsoft.com/office/officeart/2005/8/layout/cycle6"/>
    <dgm:cxn modelId="{69602E75-58F9-47BA-9928-49BE2556ADE3}" type="presParOf" srcId="{2286B391-B124-4EFF-94C6-E463111C78F2}" destId="{0850B108-E506-4C29-85CF-E1CE81B2F15B}" srcOrd="13" destOrd="0" presId="urn:microsoft.com/office/officeart/2005/8/layout/cycle6"/>
    <dgm:cxn modelId="{1F2FB6E3-4ACB-4702-8D5E-700434727165}" type="presParOf" srcId="{2286B391-B124-4EFF-94C6-E463111C78F2}" destId="{5F9C08C8-85F6-4C73-9D4C-E4A3DCABD4AA}" srcOrd="14" destOrd="0" presId="urn:microsoft.com/office/officeart/2005/8/layout/cycle6"/>
    <dgm:cxn modelId="{A998093A-D7D8-4D9C-9569-3CAFA3DECB18}" type="presParOf" srcId="{2286B391-B124-4EFF-94C6-E463111C78F2}" destId="{9BD17D0D-856A-46BA-8BFA-FFF3F858199C}" srcOrd="15" destOrd="0" presId="urn:microsoft.com/office/officeart/2005/8/layout/cycle6"/>
    <dgm:cxn modelId="{F601F165-969F-43CE-B371-E49E74E7629F}" type="presParOf" srcId="{2286B391-B124-4EFF-94C6-E463111C78F2}" destId="{8BBE92CB-0CFE-40A0-BBFB-DAAD94026FB5}" srcOrd="16" destOrd="0" presId="urn:microsoft.com/office/officeart/2005/8/layout/cycle6"/>
    <dgm:cxn modelId="{358F6EA5-5534-47EF-AF33-F06FF17963D4}" type="presParOf" srcId="{2286B391-B124-4EFF-94C6-E463111C78F2}" destId="{AB039543-FC6A-47D8-9C6F-17E1F957AD6D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14D31B-60D1-43B4-B3BE-03897CC04930}">
      <dsp:nvSpPr>
        <dsp:cNvPr id="0" name=""/>
        <dsp:cNvSpPr/>
      </dsp:nvSpPr>
      <dsp:spPr>
        <a:xfrm>
          <a:off x="3139157" y="-36996"/>
          <a:ext cx="1493985" cy="113649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hlinkClick xmlns:r="http://schemas.openxmlformats.org/officeDocument/2006/relationships" r:id="" action="ppaction://hlinksldjump"/>
            </a:rPr>
            <a:t>Clinical </a:t>
          </a:r>
          <a:r>
            <a:rPr lang="en-US" sz="1400" kern="1200" dirty="0" smtClean="0"/>
            <a:t>Treatment</a:t>
          </a:r>
          <a:r>
            <a:rPr lang="en-US" sz="1400" kern="1200" dirty="0" smtClean="0">
              <a:hlinkClick xmlns:r="http://schemas.openxmlformats.org/officeDocument/2006/relationships" r:id="" action="ppaction://hlinksldjump"/>
            </a:rPr>
            <a:t> </a:t>
          </a:r>
          <a:endParaRPr lang="en-US" sz="1400" kern="1200" dirty="0"/>
        </a:p>
      </dsp:txBody>
      <dsp:txXfrm>
        <a:off x="3139157" y="-36996"/>
        <a:ext cx="1493985" cy="1136496"/>
      </dsp:txXfrm>
    </dsp:sp>
    <dsp:sp modelId="{18FB53D5-2B17-45CF-991B-14CF19FB6C71}">
      <dsp:nvSpPr>
        <dsp:cNvPr id="0" name=""/>
        <dsp:cNvSpPr/>
      </dsp:nvSpPr>
      <dsp:spPr>
        <a:xfrm>
          <a:off x="1560561" y="531252"/>
          <a:ext cx="4651178" cy="4651178"/>
        </a:xfrm>
        <a:custGeom>
          <a:avLst/>
          <a:gdLst/>
          <a:ahLst/>
          <a:cxnLst/>
          <a:rect l="0" t="0" r="0" b="0"/>
          <a:pathLst>
            <a:path>
              <a:moveTo>
                <a:pt x="3082129" y="126495"/>
              </a:moveTo>
              <a:arcTo wR="2325589" hR="2325589" stAng="17339066" swAng="1473512"/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617A49-EE29-49E1-80C3-9A162587A570}">
      <dsp:nvSpPr>
        <dsp:cNvPr id="0" name=""/>
        <dsp:cNvSpPr/>
      </dsp:nvSpPr>
      <dsp:spPr>
        <a:xfrm>
          <a:off x="5208494" y="1178085"/>
          <a:ext cx="1383350" cy="1031922"/>
        </a:xfrm>
        <a:prstGeom prst="roundRect">
          <a:avLst/>
        </a:prstGeom>
        <a:solidFill>
          <a:schemeClr val="accent3">
            <a:hueOff val="3519068"/>
            <a:satOff val="-8018"/>
            <a:lumOff val="321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Specimen transport and processing  </a:t>
          </a:r>
          <a:endParaRPr lang="en-US" sz="1300" kern="1200" dirty="0"/>
        </a:p>
      </dsp:txBody>
      <dsp:txXfrm>
        <a:off x="5208494" y="1178085"/>
        <a:ext cx="1383350" cy="1031922"/>
      </dsp:txXfrm>
    </dsp:sp>
    <dsp:sp modelId="{EC81CA5E-D220-409C-A00E-B83E9A3D6A7C}">
      <dsp:nvSpPr>
        <dsp:cNvPr id="0" name=""/>
        <dsp:cNvSpPr/>
      </dsp:nvSpPr>
      <dsp:spPr>
        <a:xfrm>
          <a:off x="1614696" y="695172"/>
          <a:ext cx="4651178" cy="4651178"/>
        </a:xfrm>
        <a:custGeom>
          <a:avLst/>
          <a:gdLst/>
          <a:ahLst/>
          <a:cxnLst/>
          <a:rect l="0" t="0" r="0" b="0"/>
          <a:pathLst>
            <a:path>
              <a:moveTo>
                <a:pt x="4510197" y="1528184"/>
              </a:moveTo>
              <a:arcTo wR="2325589" hR="2325589" stAng="20396843" swAng="2095051"/>
            </a:path>
          </a:pathLst>
        </a:custGeom>
        <a:noFill/>
        <a:ln w="12700" cap="flat" cmpd="sng" algn="ctr">
          <a:solidFill>
            <a:schemeClr val="accent3">
              <a:hueOff val="3519068"/>
              <a:satOff val="-8018"/>
              <a:lumOff val="321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FAA2A6-29F8-44D9-99D4-3D3E47D59141}">
      <dsp:nvSpPr>
        <dsp:cNvPr id="0" name=""/>
        <dsp:cNvSpPr/>
      </dsp:nvSpPr>
      <dsp:spPr>
        <a:xfrm>
          <a:off x="5150155" y="3631108"/>
          <a:ext cx="1518244" cy="1125928"/>
        </a:xfrm>
        <a:prstGeom prst="roundRect">
          <a:avLst/>
        </a:prstGeom>
        <a:solidFill>
          <a:schemeClr val="accent3">
            <a:hueOff val="7038136"/>
            <a:satOff val="-16035"/>
            <a:lumOff val="643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Positive</a:t>
          </a:r>
          <a:r>
            <a:rPr lang="en-US" sz="1300" kern="1200" dirty="0" smtClean="0"/>
            <a:t> Bacilli</a:t>
          </a:r>
          <a:endParaRPr lang="en-US" sz="1300" kern="1200" dirty="0"/>
        </a:p>
      </dsp:txBody>
      <dsp:txXfrm>
        <a:off x="5150155" y="3631108"/>
        <a:ext cx="1518244" cy="1125928"/>
      </dsp:txXfrm>
    </dsp:sp>
    <dsp:sp modelId="{B9E99231-1D76-44D2-A241-5050A80C3B33}">
      <dsp:nvSpPr>
        <dsp:cNvPr id="0" name=""/>
        <dsp:cNvSpPr/>
      </dsp:nvSpPr>
      <dsp:spPr>
        <a:xfrm>
          <a:off x="1845445" y="452747"/>
          <a:ext cx="4651178" cy="4651178"/>
        </a:xfrm>
        <a:custGeom>
          <a:avLst/>
          <a:gdLst/>
          <a:ahLst/>
          <a:cxnLst/>
          <a:rect l="0" t="0" r="0" b="0"/>
          <a:pathLst>
            <a:path>
              <a:moveTo>
                <a:pt x="3540661" y="4308507"/>
              </a:moveTo>
              <a:arcTo wR="2325589" hR="2325589" stAng="3510077" swAng="1172190"/>
            </a:path>
          </a:pathLst>
        </a:custGeom>
        <a:noFill/>
        <a:ln w="12700" cap="flat" cmpd="sng" algn="ctr">
          <a:solidFill>
            <a:schemeClr val="accent3">
              <a:hueOff val="7038136"/>
              <a:satOff val="-16035"/>
              <a:lumOff val="643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C93A6C-1C77-489D-90AD-DEF2DC1ECC22}">
      <dsp:nvSpPr>
        <dsp:cNvPr id="0" name=""/>
        <dsp:cNvSpPr/>
      </dsp:nvSpPr>
      <dsp:spPr>
        <a:xfrm>
          <a:off x="3127127" y="4689065"/>
          <a:ext cx="1518046" cy="986730"/>
        </a:xfrm>
        <a:prstGeom prst="roundRect">
          <a:avLst/>
        </a:prstGeom>
        <a:solidFill>
          <a:schemeClr val="accent3">
            <a:hueOff val="10557205"/>
            <a:satOff val="-24053"/>
            <a:lumOff val="964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Anaerobic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cocci</a:t>
          </a:r>
          <a:endParaRPr lang="en-US" sz="1300" kern="1200" dirty="0"/>
        </a:p>
      </dsp:txBody>
      <dsp:txXfrm>
        <a:off x="3127127" y="4689065"/>
        <a:ext cx="1518046" cy="986730"/>
      </dsp:txXfrm>
    </dsp:sp>
    <dsp:sp modelId="{FCA68ADF-C365-460C-BA35-E0400271D85B}">
      <dsp:nvSpPr>
        <dsp:cNvPr id="0" name=""/>
        <dsp:cNvSpPr/>
      </dsp:nvSpPr>
      <dsp:spPr>
        <a:xfrm>
          <a:off x="1560561" y="531252"/>
          <a:ext cx="4651178" cy="4651178"/>
        </a:xfrm>
        <a:custGeom>
          <a:avLst/>
          <a:gdLst/>
          <a:ahLst/>
          <a:cxnLst/>
          <a:rect l="0" t="0" r="0" b="0"/>
          <a:pathLst>
            <a:path>
              <a:moveTo>
                <a:pt x="1556855" y="4520449"/>
              </a:moveTo>
              <a:arcTo wR="2325589" hR="2325589" stAng="6558146" swAng="1502067"/>
            </a:path>
          </a:pathLst>
        </a:custGeom>
        <a:noFill/>
        <a:ln w="12700" cap="flat" cmpd="sng" algn="ctr">
          <a:solidFill>
            <a:schemeClr val="accent3">
              <a:hueOff val="10557205"/>
              <a:satOff val="-24053"/>
              <a:lumOff val="964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FA740C-6846-4745-A85D-DCA25F1EAA1F}">
      <dsp:nvSpPr>
        <dsp:cNvPr id="0" name=""/>
        <dsp:cNvSpPr/>
      </dsp:nvSpPr>
      <dsp:spPr>
        <a:xfrm>
          <a:off x="1113107" y="3526270"/>
          <a:ext cx="1518046" cy="986730"/>
        </a:xfrm>
        <a:prstGeom prst="roundRect">
          <a:avLst/>
        </a:prstGeom>
        <a:solidFill>
          <a:schemeClr val="accent3">
            <a:hueOff val="14076272"/>
            <a:satOff val="-32070"/>
            <a:lumOff val="1286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Negative</a:t>
          </a:r>
          <a:r>
            <a:rPr lang="en-US" sz="1300" kern="1200" dirty="0" smtClean="0"/>
            <a:t> Bacilli</a:t>
          </a:r>
          <a:endParaRPr lang="en-US" sz="1300" kern="1200" dirty="0"/>
        </a:p>
      </dsp:txBody>
      <dsp:txXfrm>
        <a:off x="1113107" y="3526270"/>
        <a:ext cx="1518046" cy="986730"/>
      </dsp:txXfrm>
    </dsp:sp>
    <dsp:sp modelId="{5F9C08C8-85F6-4C73-9D4C-E4A3DCABD4AA}">
      <dsp:nvSpPr>
        <dsp:cNvPr id="0" name=""/>
        <dsp:cNvSpPr/>
      </dsp:nvSpPr>
      <dsp:spPr>
        <a:xfrm>
          <a:off x="1560561" y="531252"/>
          <a:ext cx="4651178" cy="4651178"/>
        </a:xfrm>
        <a:custGeom>
          <a:avLst/>
          <a:gdLst/>
          <a:ahLst/>
          <a:cxnLst/>
          <a:rect l="0" t="0" r="0" b="0"/>
          <a:pathLst>
            <a:path>
              <a:moveTo>
                <a:pt x="94756" y="2982665"/>
              </a:moveTo>
              <a:arcTo wR="2325589" hR="2325589" stAng="9815281" swAng="1892318"/>
            </a:path>
          </a:pathLst>
        </a:custGeom>
        <a:noFill/>
        <a:ln w="12700" cap="flat" cmpd="sng" algn="ctr">
          <a:solidFill>
            <a:schemeClr val="accent3">
              <a:hueOff val="14076272"/>
              <a:satOff val="-32070"/>
              <a:lumOff val="128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D17D0D-856A-46BA-8BFA-FFF3F858199C}">
      <dsp:nvSpPr>
        <dsp:cNvPr id="0" name=""/>
        <dsp:cNvSpPr/>
      </dsp:nvSpPr>
      <dsp:spPr>
        <a:xfrm>
          <a:off x="1197458" y="1150555"/>
          <a:ext cx="1349346" cy="1086982"/>
        </a:xfrm>
        <a:prstGeom prst="roundRect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Environmental</a:t>
          </a:r>
          <a:r>
            <a:rPr lang="en-US" sz="1300" kern="1200" dirty="0" smtClean="0"/>
            <a:t>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Conditions  </a:t>
          </a:r>
        </a:p>
      </dsp:txBody>
      <dsp:txXfrm>
        <a:off x="1197458" y="1150555"/>
        <a:ext cx="1349346" cy="1086982"/>
      </dsp:txXfrm>
    </dsp:sp>
    <dsp:sp modelId="{AB039543-FC6A-47D8-9C6F-17E1F957AD6D}">
      <dsp:nvSpPr>
        <dsp:cNvPr id="0" name=""/>
        <dsp:cNvSpPr/>
      </dsp:nvSpPr>
      <dsp:spPr>
        <a:xfrm>
          <a:off x="1560561" y="531252"/>
          <a:ext cx="4651178" cy="4651178"/>
        </a:xfrm>
        <a:custGeom>
          <a:avLst/>
          <a:gdLst/>
          <a:ahLst/>
          <a:cxnLst/>
          <a:rect l="0" t="0" r="0" b="0"/>
          <a:pathLst>
            <a:path>
              <a:moveTo>
                <a:pt x="752542" y="612729"/>
              </a:moveTo>
              <a:arcTo wR="2325589" hR="2325589" stAng="13646185" swAng="1415329"/>
            </a:path>
          </a:pathLst>
        </a:custGeom>
        <a:noFill/>
        <a:ln w="12700" cap="flat" cmpd="sng" algn="ctr">
          <a:solidFill>
            <a:schemeClr val="accent3">
              <a:hueOff val="17595341"/>
              <a:satOff val="-40088"/>
              <a:lumOff val="160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F139-3116-4FBE-8181-295E1C47CDFB}" type="datetimeFigureOut">
              <a:rPr lang="en-US" smtClean="0"/>
              <a:pPr/>
              <a:t>12/28/2009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3C6F9F-AEF9-4BEE-AA30-B73ACEE3E2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F139-3116-4FBE-8181-295E1C47CDFB}" type="datetimeFigureOut">
              <a:rPr lang="en-US" smtClean="0"/>
              <a:pPr/>
              <a:t>12/28/2009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6F9F-AEF9-4BEE-AA30-B73ACEE3E2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F139-3116-4FBE-8181-295E1C47CDFB}" type="datetimeFigureOut">
              <a:rPr lang="en-US" smtClean="0"/>
              <a:pPr/>
              <a:t>12/28/2009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6F9F-AEF9-4BEE-AA30-B73ACEE3E2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CD1F139-3116-4FBE-8181-295E1C47CDFB}" type="datetimeFigureOut">
              <a:rPr lang="en-US" smtClean="0"/>
              <a:pPr/>
              <a:t>12/28/2009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23C6F9F-AEF9-4BEE-AA30-B73ACEE3E2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F139-3116-4FBE-8181-295E1C47CDFB}" type="datetimeFigureOut">
              <a:rPr lang="en-US" smtClean="0"/>
              <a:pPr/>
              <a:t>12/28/2009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6F9F-AEF9-4BEE-AA30-B73ACEE3E2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F139-3116-4FBE-8181-295E1C47CDFB}" type="datetimeFigureOut">
              <a:rPr lang="en-US" smtClean="0"/>
              <a:pPr/>
              <a:t>12/28/2009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6F9F-AEF9-4BEE-AA30-B73ACEE3E2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6F9F-AEF9-4BEE-AA30-B73ACEE3E2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F139-3116-4FBE-8181-295E1C47CDFB}" type="datetimeFigureOut">
              <a:rPr lang="en-US" smtClean="0"/>
              <a:pPr/>
              <a:t>12/28/2009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F139-3116-4FBE-8181-295E1C47CDFB}" type="datetimeFigureOut">
              <a:rPr lang="en-US" smtClean="0"/>
              <a:pPr/>
              <a:t>12/28/2009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6F9F-AEF9-4BEE-AA30-B73ACEE3E2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F139-3116-4FBE-8181-295E1C47CDFB}" type="datetimeFigureOut">
              <a:rPr lang="en-US" smtClean="0"/>
              <a:pPr/>
              <a:t>12/28/2009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6F9F-AEF9-4BEE-AA30-B73ACEE3E2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CD1F139-3116-4FBE-8181-295E1C47CDFB}" type="datetimeFigureOut">
              <a:rPr lang="en-US" smtClean="0"/>
              <a:pPr/>
              <a:t>12/28/2009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3C6F9F-AEF9-4BEE-AA30-B73ACEE3E2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F139-3116-4FBE-8181-295E1C47CDFB}" type="datetimeFigureOut">
              <a:rPr lang="en-US" smtClean="0"/>
              <a:pPr/>
              <a:t>12/28/2009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3C6F9F-AEF9-4BEE-AA30-B73ACEE3E2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CD1F139-3116-4FBE-8181-295E1C47CDFB}" type="datetimeFigureOut">
              <a:rPr lang="en-US" smtClean="0"/>
              <a:pPr/>
              <a:t>12/28/2009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23C6F9F-AEF9-4BEE-AA30-B73ACEE3E2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slide" Target="slide22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0.xml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slide" Target="slide8.xml"/><Relationship Id="rId7" Type="http://schemas.openxmlformats.org/officeDocument/2006/relationships/slide" Target="slide12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838200" y="533400"/>
          <a:ext cx="7772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3288926" y="2967335"/>
            <a:ext cx="280707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Anaerobes</a:t>
            </a:r>
            <a:r>
              <a:rPr lang="en-US" sz="2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endParaRPr lang="en-US" sz="2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Toxin</a:t>
            </a:r>
            <a:r>
              <a:rPr lang="en-US" dirty="0" smtClean="0"/>
              <a:t>: </a:t>
            </a:r>
            <a:r>
              <a:rPr lang="en-US" dirty="0" err="1" smtClean="0"/>
              <a:t>tetanospasmin</a:t>
            </a:r>
            <a:r>
              <a:rPr lang="en-US" dirty="0" smtClean="0"/>
              <a:t> (</a:t>
            </a:r>
            <a:r>
              <a:rPr lang="en-US" dirty="0" err="1" smtClean="0"/>
              <a:t>neurotoxic</a:t>
            </a:r>
            <a:r>
              <a:rPr lang="en-US" dirty="0" smtClean="0"/>
              <a:t> </a:t>
            </a:r>
            <a:r>
              <a:rPr lang="en-US" dirty="0" err="1" smtClean="0"/>
              <a:t>exotoxin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Motile, swarms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b="1" u="sng" dirty="0" smtClean="0"/>
              <a:t>Appearance</a:t>
            </a:r>
            <a:r>
              <a:rPr lang="en-US" dirty="0" smtClean="0"/>
              <a:t>: Gram positive rods. Produce terminal        </a:t>
            </a:r>
          </a:p>
          <a:p>
            <a:pPr>
              <a:buNone/>
            </a:pPr>
            <a:r>
              <a:rPr lang="en-US" dirty="0" smtClean="0"/>
              <a:t>                           spores that appear as drumsticks 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u="sng" dirty="0" smtClean="0"/>
              <a:t>Biochemical reactions:</a:t>
            </a:r>
          </a:p>
          <a:p>
            <a:pPr lvl="2"/>
            <a:r>
              <a:rPr lang="en-US" dirty="0" smtClean="0"/>
              <a:t>Lipase (-), Indole (+)</a:t>
            </a:r>
          </a:p>
          <a:p>
            <a:endParaRPr lang="en-US" u="sng" dirty="0" smtClean="0"/>
          </a:p>
          <a:p>
            <a:r>
              <a:rPr lang="en-US" b="1" u="sng" dirty="0" smtClean="0"/>
              <a:t>Causes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Lockjaw, respiratory failure and tetanus </a:t>
            </a:r>
            <a:r>
              <a:rPr lang="en-US" dirty="0" err="1" smtClean="0"/>
              <a:t>neonatorum</a:t>
            </a:r>
            <a:r>
              <a:rPr lang="en-US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Clostridium </a:t>
            </a:r>
            <a:r>
              <a:rPr lang="en-US" i="1" dirty="0" err="1" smtClean="0"/>
              <a:t>tetani</a:t>
            </a:r>
            <a:r>
              <a:rPr lang="en-US" i="1" dirty="0" smtClean="0"/>
              <a:t> </a:t>
            </a:r>
            <a:endParaRPr lang="en-US" i="1" dirty="0"/>
          </a:p>
        </p:txBody>
      </p:sp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4648200" y="5943600"/>
            <a:ext cx="838200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5930490"/>
            <a:ext cx="809625" cy="67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Toxin:</a:t>
            </a:r>
            <a:r>
              <a:rPr lang="en-US" dirty="0" smtClean="0"/>
              <a:t>  </a:t>
            </a:r>
            <a:r>
              <a:rPr lang="en-US" dirty="0" err="1" smtClean="0"/>
              <a:t>botulin</a:t>
            </a:r>
            <a:endParaRPr lang="en-US" dirty="0" smtClean="0"/>
          </a:p>
          <a:p>
            <a:endParaRPr lang="en-US" b="1" u="sng" dirty="0" smtClean="0"/>
          </a:p>
          <a:p>
            <a:r>
              <a:rPr lang="en-US" b="1" u="sng" dirty="0" smtClean="0"/>
              <a:t>Key reaction: </a:t>
            </a:r>
          </a:p>
          <a:p>
            <a:pPr lvl="2"/>
            <a:r>
              <a:rPr lang="en-US" dirty="0" smtClean="0"/>
              <a:t>Lipase (+)</a:t>
            </a:r>
          </a:p>
          <a:p>
            <a:endParaRPr lang="en-US" b="1" u="sng" dirty="0" smtClean="0"/>
          </a:p>
          <a:p>
            <a:endParaRPr lang="en-US" b="1" u="sng" dirty="0" smtClean="0"/>
          </a:p>
          <a:p>
            <a:r>
              <a:rPr lang="en-US" b="1" u="sng" dirty="0" smtClean="0"/>
              <a:t>Causes</a:t>
            </a:r>
            <a:r>
              <a:rPr lang="en-US" dirty="0" smtClean="0"/>
              <a:t>:</a:t>
            </a:r>
          </a:p>
          <a:p>
            <a:pPr lvl="2"/>
            <a:r>
              <a:rPr lang="en-US" u="sng" dirty="0" smtClean="0"/>
              <a:t>Botulism</a:t>
            </a:r>
            <a:r>
              <a:rPr lang="en-US" dirty="0" smtClean="0"/>
              <a:t>: Inhibits </a:t>
            </a:r>
            <a:r>
              <a:rPr lang="en-US" dirty="0" err="1" smtClean="0"/>
              <a:t>acetlycholine</a:t>
            </a:r>
            <a:r>
              <a:rPr lang="en-US" dirty="0" smtClean="0"/>
              <a:t> release from motor neurons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Clostridium botulism</a:t>
            </a:r>
            <a:endParaRPr lang="en-US" i="1" dirty="0"/>
          </a:p>
        </p:txBody>
      </p:sp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4648200" y="5943600"/>
            <a:ext cx="838200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5930490"/>
            <a:ext cx="809625" cy="67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Clostridium </a:t>
            </a:r>
            <a:r>
              <a:rPr lang="en-US" dirty="0" err="1" smtClean="0"/>
              <a:t>novyi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Beta hemolytic </a:t>
            </a:r>
          </a:p>
          <a:p>
            <a:endParaRPr lang="en-US" sz="2400" u="sng" dirty="0" smtClean="0"/>
          </a:p>
          <a:p>
            <a:r>
              <a:rPr lang="en-US" sz="2400" u="sng" dirty="0" smtClean="0"/>
              <a:t>Key reactions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Lecithinase (+), lipase (+), </a:t>
            </a:r>
            <a:r>
              <a:rPr lang="en-US" dirty="0" err="1" smtClean="0"/>
              <a:t>indole</a:t>
            </a:r>
            <a:r>
              <a:rPr lang="en-US" dirty="0" smtClean="0"/>
              <a:t> (-), urease (-)</a:t>
            </a:r>
          </a:p>
          <a:p>
            <a:endParaRPr lang="en-US" sz="2400" b="1" u="sng" dirty="0" smtClean="0"/>
          </a:p>
          <a:p>
            <a:r>
              <a:rPr lang="en-US" sz="2400" b="1" u="sng" dirty="0" smtClean="0"/>
              <a:t>Causes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sz="1600" dirty="0" smtClean="0"/>
              <a:t>        Gas gangrene (</a:t>
            </a:r>
            <a:r>
              <a:rPr lang="en-US" sz="1600" dirty="0" err="1" smtClean="0"/>
              <a:t>myonecrosis</a:t>
            </a:r>
            <a:r>
              <a:rPr lang="en-US" sz="1600" dirty="0" smtClean="0"/>
              <a:t>) and toxic shock</a:t>
            </a:r>
            <a:endParaRPr lang="en-US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Rapid </a:t>
            </a:r>
            <a:r>
              <a:rPr lang="en-US" sz="2400" dirty="0" err="1" smtClean="0"/>
              <a:t>swarmer</a:t>
            </a:r>
            <a:endParaRPr lang="en-US" sz="2400" dirty="0" smtClean="0"/>
          </a:p>
          <a:p>
            <a:r>
              <a:rPr lang="en-US" sz="2400" b="1" u="sng" dirty="0" smtClean="0"/>
              <a:t>Characteristic:</a:t>
            </a:r>
            <a:r>
              <a:rPr lang="en-US" sz="2400" dirty="0" smtClean="0"/>
              <a:t> </a:t>
            </a:r>
            <a:r>
              <a:rPr lang="en-US" sz="1800" dirty="0" smtClean="0"/>
              <a:t>  medusa head,  </a:t>
            </a:r>
          </a:p>
          <a:p>
            <a:pPr>
              <a:buNone/>
            </a:pPr>
            <a:r>
              <a:rPr lang="en-US" sz="1800" dirty="0" smtClean="0"/>
              <a:t>                                     </a:t>
            </a:r>
            <a:r>
              <a:rPr lang="en-US" sz="1800" dirty="0" err="1" smtClean="0"/>
              <a:t>subterminal</a:t>
            </a:r>
            <a:r>
              <a:rPr lang="en-US" sz="1800" dirty="0" smtClean="0"/>
              <a:t> spores</a:t>
            </a:r>
          </a:p>
          <a:p>
            <a:endParaRPr lang="en-US" b="1" u="sng" dirty="0" smtClean="0"/>
          </a:p>
          <a:p>
            <a:r>
              <a:rPr lang="en-US" b="1" u="sng" dirty="0" smtClean="0"/>
              <a:t>Key reactions:</a:t>
            </a:r>
          </a:p>
          <a:p>
            <a:pPr lvl="2"/>
            <a:r>
              <a:rPr lang="en-US" dirty="0" smtClean="0"/>
              <a:t>Lipase (-), Indole (-)</a:t>
            </a:r>
          </a:p>
          <a:p>
            <a:endParaRPr lang="en-US" b="1" u="sng" dirty="0" smtClean="0"/>
          </a:p>
          <a:p>
            <a:endParaRPr lang="en-US" b="1" u="sng" dirty="0" smtClean="0"/>
          </a:p>
          <a:p>
            <a:r>
              <a:rPr lang="en-US" b="1" u="sng" dirty="0" smtClean="0"/>
              <a:t>Causes</a:t>
            </a:r>
            <a:r>
              <a:rPr lang="en-US" dirty="0" smtClean="0"/>
              <a:t>:</a:t>
            </a:r>
          </a:p>
          <a:p>
            <a:pPr lvl="2">
              <a:buNone/>
            </a:pPr>
            <a:r>
              <a:rPr lang="en-US" sz="1600" dirty="0" smtClean="0"/>
              <a:t>Neoplasm of the colon, breast </a:t>
            </a:r>
          </a:p>
          <a:p>
            <a:pPr lvl="2">
              <a:buNone/>
            </a:pPr>
            <a:r>
              <a:rPr lang="en-US" sz="1600" dirty="0" smtClean="0"/>
              <a:t>leukemia, lymphoma, </a:t>
            </a:r>
            <a:r>
              <a:rPr lang="en-US" sz="1600" dirty="0" err="1" smtClean="0"/>
              <a:t>enterocolitis</a:t>
            </a:r>
            <a:r>
              <a:rPr lang="en-US" sz="1600" dirty="0" smtClean="0"/>
              <a:t>. </a:t>
            </a:r>
          </a:p>
          <a:p>
            <a:pPr lvl="2">
              <a:buNone/>
            </a:pPr>
            <a:r>
              <a:rPr lang="en-US" sz="1600" dirty="0" err="1" smtClean="0"/>
              <a:t>myonecrosis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Other Clostridium spp.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 smtClean="0"/>
              <a:t>Clostridium </a:t>
            </a:r>
            <a:r>
              <a:rPr lang="en-US" dirty="0" err="1" smtClean="0"/>
              <a:t>septicum</a:t>
            </a:r>
            <a:endParaRPr lang="en-US" dirty="0"/>
          </a:p>
        </p:txBody>
      </p:sp>
      <p:sp>
        <p:nvSpPr>
          <p:cNvPr id="8" name="Action Button: Forward or Next 7">
            <a:hlinkClick r:id="" action="ppaction://hlinkshowjump?jump=nextslide" highlightClick="1"/>
          </p:cNvPr>
          <p:cNvSpPr/>
          <p:nvPr/>
        </p:nvSpPr>
        <p:spPr>
          <a:xfrm>
            <a:off x="4648200" y="5943600"/>
            <a:ext cx="838200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5930490"/>
            <a:ext cx="809625" cy="67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581400" y="3200400"/>
            <a:ext cx="2209800" cy="1143000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2200" b="1" u="sng" dirty="0" smtClean="0"/>
              <a:t>Lactobacillus </a:t>
            </a:r>
          </a:p>
          <a:p>
            <a:pPr>
              <a:buNone/>
            </a:pPr>
            <a:endParaRPr lang="en-US" sz="1300" dirty="0" smtClean="0"/>
          </a:p>
          <a:p>
            <a:pPr>
              <a:buNone/>
            </a:pPr>
            <a:r>
              <a:rPr lang="en-US" sz="1300" dirty="0" smtClean="0"/>
              <a:t>Gram positive </a:t>
            </a:r>
          </a:p>
          <a:p>
            <a:pPr>
              <a:buNone/>
            </a:pPr>
            <a:r>
              <a:rPr lang="en-US" sz="1300" dirty="0" smtClean="0"/>
              <a:t>Non-spore forming bacilli</a:t>
            </a:r>
          </a:p>
          <a:p>
            <a:endParaRPr lang="en-US" sz="16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3581400" y="1295400"/>
            <a:ext cx="2165449" cy="1219200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Normal flora in the oral cavity, G.I. and </a:t>
            </a:r>
          </a:p>
          <a:p>
            <a:pPr algn="ctr"/>
            <a:r>
              <a:rPr lang="en-US" sz="1600" b="1" dirty="0" smtClean="0"/>
              <a:t>female genital tract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4305300" y="28575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6553200" y="3124200"/>
            <a:ext cx="2165449" cy="1447800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200" b="1" dirty="0" smtClean="0"/>
              <a:t>Protect</a:t>
            </a:r>
            <a:r>
              <a:rPr lang="en-US" sz="1200" dirty="0" smtClean="0"/>
              <a:t> female genital tract</a:t>
            </a:r>
          </a:p>
          <a:p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</a:t>
            </a:r>
            <a:r>
              <a:rPr lang="en-US" sz="1200" b="1" dirty="0" smtClean="0"/>
              <a:t>Produce lactic acid </a:t>
            </a:r>
            <a:r>
              <a:rPr lang="en-US" sz="1200" dirty="0" smtClean="0"/>
              <a:t>to </a:t>
            </a:r>
          </a:p>
          <a:p>
            <a:r>
              <a:rPr lang="en-US" sz="1200" b="1" dirty="0" smtClean="0"/>
              <a:t>   lower  vaginal pH </a:t>
            </a:r>
          </a:p>
          <a:p>
            <a:r>
              <a:rPr lang="en-US" sz="1200" b="1" dirty="0" smtClean="0"/>
              <a:t>    </a:t>
            </a:r>
            <a:endParaRPr lang="en-US" sz="1200" dirty="0" smtClean="0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4076705" y="4838699"/>
            <a:ext cx="990597" cy="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6"/>
          <p:cNvGrpSpPr/>
          <p:nvPr/>
        </p:nvGrpSpPr>
        <p:grpSpPr>
          <a:xfrm>
            <a:off x="3505200" y="5105400"/>
            <a:ext cx="10407825" cy="1524000"/>
            <a:chOff x="2" y="0"/>
            <a:chExt cx="10407825" cy="1273793"/>
          </a:xfrm>
        </p:grpSpPr>
        <p:sp>
          <p:nvSpPr>
            <p:cNvPr id="33" name="Rounded Rectangle 32"/>
            <p:cNvSpPr/>
            <p:nvPr/>
          </p:nvSpPr>
          <p:spPr>
            <a:xfrm>
              <a:off x="2" y="191069"/>
              <a:ext cx="23940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u="sng" dirty="0" smtClean="0"/>
                <a:t>Infections caused</a:t>
              </a:r>
              <a:r>
                <a:rPr lang="en-US" dirty="0" smtClean="0"/>
                <a:t>:</a:t>
              </a:r>
            </a:p>
            <a:p>
              <a:pPr algn="ctr"/>
              <a:r>
                <a:rPr lang="en-US" sz="1600" dirty="0" smtClean="0"/>
                <a:t>Bacterial </a:t>
              </a:r>
              <a:r>
                <a:rPr lang="en-US" sz="1600" dirty="0" err="1" smtClean="0"/>
                <a:t>vaginosis</a:t>
              </a:r>
              <a:endParaRPr lang="en-US" sz="1600" dirty="0" smtClean="0"/>
            </a:p>
            <a:p>
              <a:pPr algn="ctr"/>
              <a:endParaRPr lang="en-US" sz="1600" dirty="0" smtClean="0"/>
            </a:p>
            <a:p>
              <a:pPr algn="ctr"/>
              <a:r>
                <a:rPr lang="en-US" sz="1600" dirty="0" smtClean="0"/>
                <a:t>Pelvic inflammatory disease</a:t>
              </a:r>
            </a:p>
            <a:p>
              <a:pPr algn="ctr"/>
              <a:endParaRPr lang="en-US" dirty="0" smtClean="0"/>
            </a:p>
            <a:p>
              <a:endParaRPr lang="en-US" dirty="0" smtClean="0"/>
            </a:p>
            <a:p>
              <a:pPr>
                <a:buFont typeface="Arial" pitchFamily="34" charset="0"/>
                <a:buChar char="•"/>
              </a:pPr>
              <a:endParaRPr lang="en-US" dirty="0"/>
            </a:p>
          </p:txBody>
        </p:sp>
        <p:sp>
          <p:nvSpPr>
            <p:cNvPr id="34" name="Rounded Rectangle 4"/>
            <p:cNvSpPr/>
            <p:nvPr/>
          </p:nvSpPr>
          <p:spPr>
            <a:xfrm>
              <a:off x="8305802" y="0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533400" y="3124200"/>
            <a:ext cx="2438537" cy="3467259"/>
            <a:chOff x="2362202" y="-1847000"/>
            <a:chExt cx="2438537" cy="2898012"/>
          </a:xfrm>
        </p:grpSpPr>
        <p:sp>
          <p:nvSpPr>
            <p:cNvPr id="39" name="Rounded Rectangle 38"/>
            <p:cNvSpPr/>
            <p:nvPr/>
          </p:nvSpPr>
          <p:spPr>
            <a:xfrm>
              <a:off x="2362202" y="-1847000"/>
              <a:ext cx="23940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u="sng" dirty="0" smtClean="0"/>
                <a:t> Key reactions </a:t>
              </a:r>
            </a:p>
            <a:p>
              <a:pPr>
                <a:buFont typeface="Arial" pitchFamily="34" charset="0"/>
                <a:buChar char="•"/>
              </a:pPr>
              <a:r>
                <a:rPr lang="en-US" dirty="0" smtClean="0"/>
                <a:t>  Catalase (-)</a:t>
              </a:r>
            </a:p>
            <a:p>
              <a:pPr>
                <a:buFont typeface="Arial" pitchFamily="34" charset="0"/>
                <a:buChar char="•"/>
              </a:pPr>
              <a:r>
                <a:rPr lang="en-US" dirty="0" smtClean="0"/>
                <a:t>Cephalosporin (R)</a:t>
              </a:r>
            </a:p>
            <a:p>
              <a:pPr>
                <a:buFont typeface="Arial" pitchFamily="34" charset="0"/>
                <a:buChar char="•"/>
              </a:pPr>
              <a:r>
                <a:rPr lang="en-US" dirty="0" smtClean="0"/>
                <a:t>Vancomycin (R )</a:t>
              </a:r>
            </a:p>
            <a:p>
              <a:endParaRPr lang="en-US" dirty="0" smtClean="0"/>
            </a:p>
            <a:p>
              <a:pPr>
                <a:buFont typeface="Arial" pitchFamily="34" charset="0"/>
                <a:buChar char="•"/>
              </a:pPr>
              <a:endParaRPr lang="en-US" dirty="0"/>
            </a:p>
          </p:txBody>
        </p:sp>
        <p:sp>
          <p:nvSpPr>
            <p:cNvPr id="40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cxnSp>
        <p:nvCxnSpPr>
          <p:cNvPr id="48" name="Straight Connector 47"/>
          <p:cNvCxnSpPr>
            <a:stCxn id="4" idx="1"/>
            <a:endCxn id="39" idx="3"/>
          </p:cNvCxnSpPr>
          <p:nvPr/>
        </p:nvCxnSpPr>
        <p:spPr>
          <a:xfrm rot="10800000">
            <a:off x="2927450" y="3771900"/>
            <a:ext cx="6539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4" idx="3"/>
          </p:cNvCxnSpPr>
          <p:nvPr/>
        </p:nvCxnSpPr>
        <p:spPr>
          <a:xfrm rot="10800000" flipV="1">
            <a:off x="5791200" y="3733800"/>
            <a:ext cx="7620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ction Button: Home 16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ction Button: Forward or Next 18">
            <a:hlinkClick r:id="" action="ppaction://hlinkshowjump?jump=nextslide" highlightClick="1"/>
          </p:cNvPr>
          <p:cNvSpPr/>
          <p:nvPr/>
        </p:nvSpPr>
        <p:spPr>
          <a:xfrm>
            <a:off x="1905000" y="5804310"/>
            <a:ext cx="838200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5791200"/>
            <a:ext cx="809625" cy="67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657600" y="2362200"/>
            <a:ext cx="2209800" cy="1371600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en-US" sz="3400" b="1" u="sng" dirty="0" err="1" smtClean="0"/>
              <a:t>Proprionibacterium</a:t>
            </a:r>
            <a:endParaRPr lang="en-US" sz="3400" b="1" u="sng" dirty="0" smtClean="0"/>
          </a:p>
          <a:p>
            <a:pPr algn="ctr">
              <a:buNone/>
            </a:pPr>
            <a:r>
              <a:rPr lang="en-US" sz="3400" b="1" u="sng" dirty="0" smtClean="0"/>
              <a:t>acnes  </a:t>
            </a:r>
          </a:p>
          <a:p>
            <a:pPr>
              <a:buNone/>
            </a:pPr>
            <a:endParaRPr lang="en-US" sz="1300" dirty="0" smtClean="0"/>
          </a:p>
          <a:p>
            <a:pPr>
              <a:buNone/>
            </a:pPr>
            <a:r>
              <a:rPr lang="en-US" sz="2500" dirty="0" smtClean="0"/>
              <a:t>Gram positive </a:t>
            </a:r>
          </a:p>
          <a:p>
            <a:pPr>
              <a:buNone/>
            </a:pPr>
            <a:r>
              <a:rPr lang="en-US" sz="2500" dirty="0" smtClean="0"/>
              <a:t>Non-spore forming bacilli (appear as </a:t>
            </a:r>
            <a:r>
              <a:rPr lang="en-US" sz="2500" dirty="0" err="1" smtClean="0"/>
              <a:t>diptheroids</a:t>
            </a:r>
            <a:r>
              <a:rPr lang="en-US" sz="2500" dirty="0" smtClean="0"/>
              <a:t>)</a:t>
            </a:r>
          </a:p>
          <a:p>
            <a:endParaRPr lang="en-US" sz="16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3657600" y="685800"/>
            <a:ext cx="2165449" cy="1219200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Normal flora of the skin</a:t>
            </a:r>
            <a:endParaRPr lang="en-US" sz="1600" b="1" dirty="0" smtClean="0"/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4305300" y="28575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5029200" y="3733800"/>
            <a:ext cx="8382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6"/>
          <p:cNvGrpSpPr/>
          <p:nvPr/>
        </p:nvGrpSpPr>
        <p:grpSpPr>
          <a:xfrm>
            <a:off x="5791200" y="4419600"/>
            <a:ext cx="11169825" cy="1905318"/>
            <a:chOff x="-761998" y="-573207"/>
            <a:chExt cx="11169825" cy="1592507"/>
          </a:xfrm>
        </p:grpSpPr>
        <p:sp>
          <p:nvSpPr>
            <p:cNvPr id="33" name="Rounded Rectangle 32"/>
            <p:cNvSpPr/>
            <p:nvPr/>
          </p:nvSpPr>
          <p:spPr>
            <a:xfrm>
              <a:off x="-761998" y="-573207"/>
              <a:ext cx="23940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u="sng" dirty="0" smtClean="0"/>
                <a:t>Can cause</a:t>
              </a:r>
              <a:r>
                <a:rPr lang="en-US" dirty="0" smtClean="0"/>
                <a:t>:</a:t>
              </a:r>
            </a:p>
            <a:p>
              <a:pPr algn="ctr"/>
              <a:r>
                <a:rPr lang="en-US" sz="1600" dirty="0" err="1" smtClean="0"/>
                <a:t>Subacute</a:t>
              </a:r>
              <a:r>
                <a:rPr lang="en-US" sz="1600" dirty="0" smtClean="0"/>
                <a:t> bacterial </a:t>
              </a:r>
              <a:r>
                <a:rPr lang="en-US" sz="1600" dirty="0" err="1" smtClean="0"/>
                <a:t>endocarditis</a:t>
              </a:r>
              <a:r>
                <a:rPr lang="en-US" sz="1600" dirty="0" smtClean="0"/>
                <a:t> </a:t>
              </a:r>
            </a:p>
            <a:p>
              <a:pPr algn="ctr"/>
              <a:endParaRPr lang="en-US" sz="1600" dirty="0" smtClean="0"/>
            </a:p>
            <a:p>
              <a:pPr algn="ctr"/>
              <a:r>
                <a:rPr lang="en-US" sz="1600" dirty="0" err="1" smtClean="0"/>
                <a:t>Bacteremia</a:t>
              </a:r>
              <a:endParaRPr lang="en-US" sz="1600" dirty="0" smtClean="0"/>
            </a:p>
            <a:p>
              <a:pPr algn="ctr"/>
              <a:endParaRPr lang="en-US" dirty="0" smtClean="0"/>
            </a:p>
            <a:p>
              <a:endParaRPr lang="en-US" dirty="0" smtClean="0"/>
            </a:p>
            <a:p>
              <a:pPr>
                <a:buFont typeface="Arial" pitchFamily="34" charset="0"/>
                <a:buChar char="•"/>
              </a:pPr>
              <a:endParaRPr lang="en-US" dirty="0"/>
            </a:p>
          </p:txBody>
        </p:sp>
        <p:sp>
          <p:nvSpPr>
            <p:cNvPr id="34" name="Rounded Rectangle 4"/>
            <p:cNvSpPr/>
            <p:nvPr/>
          </p:nvSpPr>
          <p:spPr>
            <a:xfrm>
              <a:off x="8305802" y="0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685800" y="4495800"/>
            <a:ext cx="2819537" cy="1409858"/>
            <a:chOff x="1981202" y="-127379"/>
            <a:chExt cx="2819537" cy="1178391"/>
          </a:xfrm>
        </p:grpSpPr>
        <p:sp>
          <p:nvSpPr>
            <p:cNvPr id="39" name="Rounded Rectangle 38"/>
            <p:cNvSpPr/>
            <p:nvPr/>
          </p:nvSpPr>
          <p:spPr>
            <a:xfrm>
              <a:off x="1981202" y="-127379"/>
              <a:ext cx="23940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u="sng" dirty="0" smtClean="0"/>
                <a:t>Reactions </a:t>
              </a:r>
            </a:p>
            <a:p>
              <a:pPr>
                <a:buFont typeface="Arial" pitchFamily="34" charset="0"/>
                <a:buChar char="•"/>
              </a:pPr>
              <a:r>
                <a:rPr lang="en-US" dirty="0" smtClean="0"/>
                <a:t>  Catalase (+)</a:t>
              </a:r>
            </a:p>
            <a:p>
              <a:pPr>
                <a:buFont typeface="Arial" pitchFamily="34" charset="0"/>
                <a:buChar char="•"/>
              </a:pPr>
              <a:r>
                <a:rPr lang="en-US" dirty="0" smtClean="0"/>
                <a:t>Indole (+)</a:t>
              </a:r>
            </a:p>
            <a:p>
              <a:pPr>
                <a:buFont typeface="Arial" pitchFamily="34" charset="0"/>
                <a:buChar char="•"/>
              </a:pPr>
              <a:r>
                <a:rPr lang="en-US" dirty="0" smtClean="0"/>
                <a:t>Nitrate (+ )</a:t>
              </a:r>
            </a:p>
            <a:p>
              <a:endParaRPr lang="en-US" dirty="0" smtClean="0"/>
            </a:p>
            <a:p>
              <a:pPr>
                <a:buFont typeface="Arial" pitchFamily="34" charset="0"/>
                <a:buChar char="•"/>
              </a:pPr>
              <a:endParaRPr lang="en-US" dirty="0"/>
            </a:p>
          </p:txBody>
        </p:sp>
        <p:sp>
          <p:nvSpPr>
            <p:cNvPr id="40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 rot="10800000" flipV="1">
            <a:off x="3124200" y="3733800"/>
            <a:ext cx="10668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ction Button: Home 14">
            <a:hlinkClick r:id="" action="ppaction://hlinkshowjump?jump=firstslide" highlightClick="1"/>
          </p:cNvPr>
          <p:cNvSpPr/>
          <p:nvPr/>
        </p:nvSpPr>
        <p:spPr>
          <a:xfrm>
            <a:off x="4267200" y="55626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96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dirty="0" smtClean="0">
                <a:solidFill>
                  <a:schemeClr val="bg1"/>
                </a:solidFill>
                <a:hlinkClick r:id="rId2" action="ppaction://hlinksldjump"/>
              </a:rPr>
              <a:t>Bacteroides </a:t>
            </a:r>
            <a:r>
              <a:rPr lang="en-US" dirty="0" err="1" smtClean="0">
                <a:solidFill>
                  <a:schemeClr val="bg1"/>
                </a:solidFill>
                <a:hlinkClick r:id="rId2" action="ppaction://hlinksldjump"/>
              </a:rPr>
              <a:t>fragilis</a:t>
            </a:r>
            <a:endParaRPr lang="en-US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bg1"/>
                </a:solidFill>
                <a:hlinkClick r:id="rId3" action="ppaction://hlinksldjump"/>
              </a:rPr>
              <a:t>Bacteroides </a:t>
            </a:r>
            <a:r>
              <a:rPr lang="en-US" dirty="0" err="1" smtClean="0">
                <a:solidFill>
                  <a:schemeClr val="bg1"/>
                </a:solidFill>
                <a:hlinkClick r:id="rId3" action="ppaction://hlinksldjump"/>
              </a:rPr>
              <a:t>ureolyticus</a:t>
            </a:r>
            <a:endParaRPr lang="en-US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dirty="0" err="1" smtClean="0">
                <a:solidFill>
                  <a:schemeClr val="bg1"/>
                </a:solidFill>
                <a:hlinkClick r:id="rId4" action="ppaction://hlinksldjump"/>
              </a:rPr>
              <a:t>Fusobacterium</a:t>
            </a:r>
            <a:r>
              <a:rPr lang="en-US" dirty="0" smtClean="0">
                <a:solidFill>
                  <a:schemeClr val="bg1"/>
                </a:solidFill>
                <a:hlinkClick r:id="rId4" action="ppaction://hlinksldjump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4" action="ppaction://hlinksldjump"/>
              </a:rPr>
              <a:t>nucleatum</a:t>
            </a:r>
            <a:endParaRPr lang="en-US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dirty="0" err="1" smtClean="0">
                <a:solidFill>
                  <a:schemeClr val="bg1"/>
                </a:solidFill>
                <a:hlinkClick r:id="rId5" action="ppaction://hlinksldjump"/>
              </a:rPr>
              <a:t>Fusobacterium</a:t>
            </a:r>
            <a:r>
              <a:rPr lang="en-US" dirty="0" smtClean="0">
                <a:solidFill>
                  <a:schemeClr val="bg1"/>
                </a:solidFill>
                <a:hlinkClick r:id="rId5" action="ppaction://hlinksldjump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5" action="ppaction://hlinksldjump"/>
              </a:rPr>
              <a:t>necrophorum</a:t>
            </a:r>
            <a:endParaRPr lang="en-US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chemeClr val="bg1"/>
              </a:solidFill>
              <a:hlinkClick r:id="rId6" action="ppaction://hlinksldjump"/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bg1"/>
                </a:solidFill>
                <a:hlinkClick r:id="rId6" action="ppaction://hlinksldjump"/>
              </a:rPr>
              <a:t>Other </a:t>
            </a:r>
            <a:r>
              <a:rPr lang="en-US" dirty="0" err="1" smtClean="0">
                <a:solidFill>
                  <a:schemeClr val="bg1"/>
                </a:solidFill>
                <a:hlinkClick r:id="rId6" action="ppaction://hlinksldjump"/>
              </a:rPr>
              <a:t>Fusobacterium</a:t>
            </a:r>
            <a:endParaRPr lang="en-US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dirty="0" err="1" smtClean="0">
                <a:solidFill>
                  <a:schemeClr val="bg1"/>
                </a:solidFill>
                <a:hlinkClick r:id="rId7" action="ppaction://hlinksldjump"/>
              </a:rPr>
              <a:t>Porphyromona</a:t>
            </a:r>
            <a:r>
              <a:rPr lang="en-US" dirty="0" smtClean="0">
                <a:solidFill>
                  <a:schemeClr val="bg1"/>
                </a:solidFill>
                <a:hlinkClick r:id="rId7" action="ppaction://hlinksldjump"/>
              </a:rPr>
              <a:t> spp.</a:t>
            </a:r>
            <a:endParaRPr lang="en-US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dirty="0" err="1" smtClean="0">
                <a:solidFill>
                  <a:schemeClr val="bg1"/>
                </a:solidFill>
                <a:hlinkClick r:id="rId6" action="ppaction://hlinksldjump"/>
              </a:rPr>
              <a:t>Prevotella</a:t>
            </a:r>
            <a:r>
              <a:rPr lang="en-US" dirty="0" smtClean="0">
                <a:solidFill>
                  <a:schemeClr val="bg1"/>
                </a:solidFill>
                <a:hlinkClick r:id="rId6" action="ppaction://hlinksldjump"/>
              </a:rPr>
              <a:t> spp.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Negative Bacilli</a:t>
            </a:r>
            <a:endParaRPr lang="en-US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/>
          <a:lstStyle/>
          <a:p>
            <a:pPr lvl="0"/>
            <a:endParaRPr lang="en-US" dirty="0" smtClean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429000" y="1143000"/>
            <a:ext cx="2209937" cy="2819400"/>
            <a:chOff x="2698714" y="31712"/>
            <a:chExt cx="2209937" cy="2422612"/>
          </a:xfrm>
        </p:grpSpPr>
        <p:sp>
          <p:nvSpPr>
            <p:cNvPr id="5" name="Rounded Rectangle 4"/>
            <p:cNvSpPr/>
            <p:nvPr/>
          </p:nvSpPr>
          <p:spPr>
            <a:xfrm>
              <a:off x="2743202" y="137160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  <a:p>
              <a:pPr algn="ctr"/>
              <a:r>
                <a:rPr lang="en-US" sz="2400" dirty="0" smtClean="0"/>
                <a:t>Bacteroides </a:t>
              </a:r>
            </a:p>
            <a:p>
              <a:pPr algn="ctr"/>
              <a:r>
                <a:rPr lang="en-US" sz="2400" dirty="0" err="1" smtClean="0"/>
                <a:t>fragilis</a:t>
              </a:r>
              <a:r>
                <a:rPr lang="en-US" sz="2400" dirty="0" smtClean="0"/>
                <a:t> </a:t>
              </a:r>
              <a:endParaRPr lang="en-US" sz="2400" dirty="0"/>
            </a:p>
          </p:txBody>
        </p:sp>
        <p:sp>
          <p:nvSpPr>
            <p:cNvPr id="6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90600" y="5105400"/>
            <a:ext cx="2394049" cy="1295400"/>
            <a:chOff x="2438402" y="0"/>
            <a:chExt cx="2394049" cy="1082724"/>
          </a:xfrm>
        </p:grpSpPr>
        <p:sp>
          <p:nvSpPr>
            <p:cNvPr id="8" name="Rounded Rectangle 7"/>
            <p:cNvSpPr/>
            <p:nvPr/>
          </p:nvSpPr>
          <p:spPr>
            <a:xfrm>
              <a:off x="2438402" y="0"/>
              <a:ext cx="23940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u="sng" dirty="0" smtClean="0"/>
                <a:t>Key reactions 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200" dirty="0" smtClean="0"/>
                <a:t>Catalase (+)</a:t>
              </a:r>
            </a:p>
            <a:p>
              <a:pPr>
                <a:buFont typeface="Arial" pitchFamily="34" charset="0"/>
                <a:buChar char="•"/>
              </a:pPr>
              <a:endParaRPr lang="en-US" sz="1200" dirty="0" smtClean="0"/>
            </a:p>
            <a:p>
              <a:pPr>
                <a:buFont typeface="Arial" pitchFamily="34" charset="0"/>
                <a:buChar char="•"/>
              </a:pPr>
              <a:r>
                <a:rPr lang="en-US" sz="1200" dirty="0" smtClean="0"/>
                <a:t>Indole (-)</a:t>
              </a:r>
            </a:p>
            <a:p>
              <a:pPr>
                <a:buFont typeface="Arial" pitchFamily="34" charset="0"/>
                <a:buChar char="•"/>
              </a:pPr>
              <a:endParaRPr lang="en-US" sz="1200" dirty="0" smtClean="0"/>
            </a:p>
            <a:p>
              <a:pPr>
                <a:buFont typeface="Arial" pitchFamily="34" charset="0"/>
                <a:buChar char="•"/>
              </a:pPr>
              <a:r>
                <a:rPr lang="en-US" sz="1200" dirty="0" smtClean="0"/>
                <a:t>Nitrate (-)</a:t>
              </a:r>
            </a:p>
            <a:p>
              <a:pPr>
                <a:buFont typeface="Arial" pitchFamily="34" charset="0"/>
                <a:buChar char="•"/>
              </a:pPr>
              <a:endParaRPr lang="en-US" dirty="0"/>
            </a:p>
          </p:txBody>
        </p:sp>
        <p:sp>
          <p:nvSpPr>
            <p:cNvPr id="9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629400" y="2667000"/>
            <a:ext cx="2165449" cy="1371600"/>
            <a:chOff x="2667002" y="0"/>
            <a:chExt cx="2165449" cy="1082724"/>
          </a:xfrm>
        </p:grpSpPr>
        <p:sp>
          <p:nvSpPr>
            <p:cNvPr id="11" name="Rounded Rectangle 10"/>
            <p:cNvSpPr/>
            <p:nvPr/>
          </p:nvSpPr>
          <p:spPr>
            <a:xfrm>
              <a:off x="2667002" y="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 smtClean="0"/>
            </a:p>
            <a:p>
              <a:r>
                <a:rPr lang="en-US" sz="1600" dirty="0" smtClean="0"/>
                <a:t>Bile tolerant, Non-motile </a:t>
              </a:r>
              <a:endParaRPr lang="en-US" sz="1600" dirty="0"/>
            </a:p>
          </p:txBody>
        </p:sp>
        <p:sp>
          <p:nvSpPr>
            <p:cNvPr id="12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975312" y="4990941"/>
            <a:ext cx="2514737" cy="1409859"/>
            <a:chOff x="2698714" y="31712"/>
            <a:chExt cx="2514737" cy="1178391"/>
          </a:xfrm>
        </p:grpSpPr>
        <p:sp>
          <p:nvSpPr>
            <p:cNvPr id="14" name="Rounded Rectangle 13"/>
            <p:cNvSpPr/>
            <p:nvPr/>
          </p:nvSpPr>
          <p:spPr>
            <a:xfrm>
              <a:off x="3048002" y="127379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z="1600" u="sng" dirty="0" smtClean="0"/>
                <a:t>Causes :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200" dirty="0" smtClean="0"/>
                <a:t> Inflammation of the intestinal wall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200" dirty="0" smtClean="0"/>
                <a:t> Septic abortion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200" dirty="0" smtClean="0"/>
                <a:t> Thrombosis 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200" dirty="0" smtClean="0"/>
                <a:t>G.I. infections</a:t>
              </a:r>
            </a:p>
            <a:p>
              <a:endParaRPr lang="en-US" sz="1600" dirty="0"/>
            </a:p>
          </p:txBody>
        </p:sp>
        <p:sp>
          <p:nvSpPr>
            <p:cNvPr id="15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505200" y="457200"/>
            <a:ext cx="2165449" cy="1311324"/>
            <a:chOff x="2667002" y="0"/>
            <a:chExt cx="2165449" cy="1082724"/>
          </a:xfrm>
        </p:grpSpPr>
        <p:sp>
          <p:nvSpPr>
            <p:cNvPr id="17" name="Rounded Rectangle 16"/>
            <p:cNvSpPr/>
            <p:nvPr/>
          </p:nvSpPr>
          <p:spPr>
            <a:xfrm>
              <a:off x="2667002" y="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 smtClean="0"/>
            </a:p>
            <a:p>
              <a:r>
                <a:rPr lang="en-US" dirty="0" smtClean="0"/>
                <a:t>Gram negative rod </a:t>
              </a:r>
              <a:endParaRPr lang="en-US" dirty="0"/>
            </a:p>
          </p:txBody>
        </p:sp>
        <p:sp>
          <p:nvSpPr>
            <p:cNvPr id="18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81000" y="2590800"/>
            <a:ext cx="2165449" cy="1219200"/>
            <a:chOff x="2667002" y="0"/>
            <a:chExt cx="2165449" cy="1082724"/>
          </a:xfrm>
        </p:grpSpPr>
        <p:sp>
          <p:nvSpPr>
            <p:cNvPr id="20" name="Rounded Rectangle 19"/>
            <p:cNvSpPr/>
            <p:nvPr/>
          </p:nvSpPr>
          <p:spPr>
            <a:xfrm>
              <a:off x="2667002" y="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z="1400" dirty="0" smtClean="0"/>
                <a:t>Penicillin (R )</a:t>
              </a:r>
            </a:p>
            <a:p>
              <a:r>
                <a:rPr lang="en-US" sz="1400" dirty="0" smtClean="0"/>
                <a:t>Kanamycin (R )</a:t>
              </a:r>
            </a:p>
            <a:p>
              <a:r>
                <a:rPr lang="en-US" sz="1400" dirty="0" smtClean="0"/>
                <a:t>Vancomycin (R )</a:t>
              </a:r>
            </a:p>
            <a:p>
              <a:r>
                <a:rPr lang="en-US" sz="1400" dirty="0" err="1" smtClean="0"/>
                <a:t>Colistin</a:t>
              </a:r>
              <a:r>
                <a:rPr lang="en-US" sz="1400" dirty="0" smtClean="0"/>
                <a:t> (R )</a:t>
              </a:r>
            </a:p>
            <a:p>
              <a:r>
                <a:rPr lang="en-US" sz="1400" dirty="0" err="1" smtClean="0"/>
                <a:t>Clindamycin</a:t>
              </a:r>
              <a:r>
                <a:rPr lang="en-US" sz="1400" dirty="0" smtClean="0"/>
                <a:t> (S) </a:t>
              </a:r>
            </a:p>
            <a:p>
              <a:endParaRPr lang="en-US" sz="1600" dirty="0"/>
            </a:p>
          </p:txBody>
        </p:sp>
        <p:sp>
          <p:nvSpPr>
            <p:cNvPr id="21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cxnSp>
        <p:nvCxnSpPr>
          <p:cNvPr id="23" name="Straight Connector 22"/>
          <p:cNvCxnSpPr/>
          <p:nvPr/>
        </p:nvCxnSpPr>
        <p:spPr>
          <a:xfrm rot="10800000">
            <a:off x="2590800" y="31242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4190998" y="2209800"/>
            <a:ext cx="76200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5715000" y="3200400"/>
            <a:ext cx="838200" cy="7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2552700" y="4076700"/>
            <a:ext cx="10668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638800" y="3962400"/>
            <a:ext cx="12192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ction Button: Forward or Next 25">
            <a:hlinkClick r:id="" action="ppaction://hlinkshowjump?jump=nextslide" highlightClick="1"/>
          </p:cNvPr>
          <p:cNvSpPr/>
          <p:nvPr/>
        </p:nvSpPr>
        <p:spPr>
          <a:xfrm>
            <a:off x="4648200" y="5943600"/>
            <a:ext cx="838200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5930490"/>
            <a:ext cx="809625" cy="67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/>
          <a:lstStyle/>
          <a:p>
            <a:pPr lvl="0"/>
            <a:endParaRPr lang="en-US" dirty="0" smtClean="0"/>
          </a:p>
          <a:p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3429000" y="1143000"/>
            <a:ext cx="2209937" cy="2819400"/>
            <a:chOff x="2698714" y="31712"/>
            <a:chExt cx="2209937" cy="2422612"/>
          </a:xfrm>
        </p:grpSpPr>
        <p:sp>
          <p:nvSpPr>
            <p:cNvPr id="5" name="Rounded Rectangle 4"/>
            <p:cNvSpPr/>
            <p:nvPr/>
          </p:nvSpPr>
          <p:spPr>
            <a:xfrm>
              <a:off x="2743202" y="137160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sz="2400" dirty="0" smtClean="0"/>
            </a:p>
            <a:p>
              <a:pPr algn="ctr"/>
              <a:r>
                <a:rPr lang="en-US" sz="2400" dirty="0" smtClean="0"/>
                <a:t>Bacteroides </a:t>
              </a:r>
            </a:p>
            <a:p>
              <a:pPr algn="ctr"/>
              <a:r>
                <a:rPr lang="en-US" sz="2400" dirty="0" err="1" smtClean="0"/>
                <a:t>ureolyticus</a:t>
              </a:r>
              <a:r>
                <a:rPr lang="en-US" sz="2400" dirty="0" smtClean="0"/>
                <a:t>  </a:t>
              </a:r>
              <a:endParaRPr lang="en-US" sz="2400" dirty="0"/>
            </a:p>
          </p:txBody>
        </p:sp>
        <p:sp>
          <p:nvSpPr>
            <p:cNvPr id="6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990600" y="5105400"/>
            <a:ext cx="2394049" cy="1295400"/>
            <a:chOff x="2438402" y="0"/>
            <a:chExt cx="2394049" cy="1082724"/>
          </a:xfrm>
        </p:grpSpPr>
        <p:sp>
          <p:nvSpPr>
            <p:cNvPr id="8" name="Rounded Rectangle 7"/>
            <p:cNvSpPr/>
            <p:nvPr/>
          </p:nvSpPr>
          <p:spPr>
            <a:xfrm>
              <a:off x="2438402" y="0"/>
              <a:ext cx="23940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u="sng" dirty="0" smtClean="0"/>
                <a:t>Key reaction </a:t>
              </a:r>
            </a:p>
            <a:p>
              <a:pPr>
                <a:buFont typeface="Arial" pitchFamily="34" charset="0"/>
                <a:buChar char="•"/>
              </a:pPr>
              <a:endParaRPr lang="en-US" sz="1200" dirty="0" smtClean="0"/>
            </a:p>
            <a:p>
              <a:pPr algn="ctr">
                <a:buFont typeface="Arial" pitchFamily="34" charset="0"/>
                <a:buChar char="•"/>
              </a:pPr>
              <a:r>
                <a:rPr lang="en-US" dirty="0" smtClean="0"/>
                <a:t>Urease (+)</a:t>
              </a:r>
              <a:endParaRPr lang="en-US" dirty="0"/>
            </a:p>
          </p:txBody>
        </p:sp>
        <p:sp>
          <p:nvSpPr>
            <p:cNvPr id="9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7" name="Group 9"/>
          <p:cNvGrpSpPr/>
          <p:nvPr/>
        </p:nvGrpSpPr>
        <p:grpSpPr>
          <a:xfrm>
            <a:off x="6629400" y="2667000"/>
            <a:ext cx="2165449" cy="1371600"/>
            <a:chOff x="2667002" y="0"/>
            <a:chExt cx="2165449" cy="1082724"/>
          </a:xfrm>
        </p:grpSpPr>
        <p:sp>
          <p:nvSpPr>
            <p:cNvPr id="11" name="Rounded Rectangle 10"/>
            <p:cNvSpPr/>
            <p:nvPr/>
          </p:nvSpPr>
          <p:spPr>
            <a:xfrm>
              <a:off x="2667002" y="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 smtClean="0"/>
            </a:p>
            <a:p>
              <a:r>
                <a:rPr lang="en-US" sz="1600" dirty="0" smtClean="0"/>
                <a:t>Bile sensitive, Non-motile </a:t>
              </a:r>
              <a:endParaRPr lang="en-US" sz="1600" dirty="0"/>
            </a:p>
          </p:txBody>
        </p:sp>
        <p:sp>
          <p:nvSpPr>
            <p:cNvPr id="12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10" name="Group 12"/>
          <p:cNvGrpSpPr/>
          <p:nvPr/>
        </p:nvGrpSpPr>
        <p:grpSpPr>
          <a:xfrm>
            <a:off x="5975312" y="4990941"/>
            <a:ext cx="2514737" cy="1409859"/>
            <a:chOff x="2698714" y="31712"/>
            <a:chExt cx="2514737" cy="1178391"/>
          </a:xfrm>
        </p:grpSpPr>
        <p:sp>
          <p:nvSpPr>
            <p:cNvPr id="14" name="Rounded Rectangle 13"/>
            <p:cNvSpPr/>
            <p:nvPr/>
          </p:nvSpPr>
          <p:spPr>
            <a:xfrm>
              <a:off x="3048002" y="127379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z="1600" u="sng" dirty="0" smtClean="0"/>
                <a:t>Causes :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200" dirty="0" smtClean="0"/>
                <a:t>  Respiratory infections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200" dirty="0" smtClean="0"/>
                <a:t>Intestinal tract infections </a:t>
              </a:r>
            </a:p>
            <a:p>
              <a:pPr>
                <a:buFont typeface="Arial" pitchFamily="34" charset="0"/>
                <a:buChar char="•"/>
              </a:pPr>
              <a:endParaRPr lang="en-US" sz="1600" dirty="0"/>
            </a:p>
          </p:txBody>
        </p:sp>
        <p:sp>
          <p:nvSpPr>
            <p:cNvPr id="15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13" name="Group 15"/>
          <p:cNvGrpSpPr/>
          <p:nvPr/>
        </p:nvGrpSpPr>
        <p:grpSpPr>
          <a:xfrm>
            <a:off x="3505200" y="457200"/>
            <a:ext cx="2165449" cy="1311324"/>
            <a:chOff x="2667002" y="0"/>
            <a:chExt cx="2165449" cy="1082724"/>
          </a:xfrm>
        </p:grpSpPr>
        <p:sp>
          <p:nvSpPr>
            <p:cNvPr id="17" name="Rounded Rectangle 16"/>
            <p:cNvSpPr/>
            <p:nvPr/>
          </p:nvSpPr>
          <p:spPr>
            <a:xfrm>
              <a:off x="2667002" y="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 smtClean="0"/>
            </a:p>
            <a:p>
              <a:r>
                <a:rPr lang="en-US" dirty="0" smtClean="0"/>
                <a:t>Gram negative rod </a:t>
              </a:r>
              <a:endParaRPr lang="en-US" dirty="0"/>
            </a:p>
          </p:txBody>
        </p:sp>
        <p:sp>
          <p:nvSpPr>
            <p:cNvPr id="18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16" name="Group 18"/>
          <p:cNvGrpSpPr/>
          <p:nvPr/>
        </p:nvGrpSpPr>
        <p:grpSpPr>
          <a:xfrm>
            <a:off x="381000" y="2590800"/>
            <a:ext cx="2165449" cy="1219200"/>
            <a:chOff x="2667002" y="0"/>
            <a:chExt cx="2165449" cy="1082724"/>
          </a:xfrm>
        </p:grpSpPr>
        <p:sp>
          <p:nvSpPr>
            <p:cNvPr id="20" name="Rounded Rectangle 19"/>
            <p:cNvSpPr/>
            <p:nvPr/>
          </p:nvSpPr>
          <p:spPr>
            <a:xfrm>
              <a:off x="2667002" y="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400" dirty="0" smtClean="0"/>
            </a:p>
            <a:p>
              <a:r>
                <a:rPr lang="en-US" sz="1400" dirty="0" smtClean="0"/>
                <a:t>Kanamycin (S )</a:t>
              </a:r>
            </a:p>
            <a:p>
              <a:r>
                <a:rPr lang="en-US" sz="1400" dirty="0" smtClean="0"/>
                <a:t>Vancomycin (R )</a:t>
              </a:r>
            </a:p>
            <a:p>
              <a:r>
                <a:rPr lang="en-US" sz="1400" dirty="0" err="1" smtClean="0"/>
                <a:t>Colistin</a:t>
              </a:r>
              <a:r>
                <a:rPr lang="en-US" sz="1400" dirty="0" smtClean="0"/>
                <a:t> (S)</a:t>
              </a:r>
            </a:p>
            <a:p>
              <a:r>
                <a:rPr lang="en-US" sz="1400" dirty="0" smtClean="0"/>
                <a:t> </a:t>
              </a:r>
            </a:p>
            <a:p>
              <a:endParaRPr lang="en-US" sz="1600" dirty="0"/>
            </a:p>
          </p:txBody>
        </p:sp>
        <p:sp>
          <p:nvSpPr>
            <p:cNvPr id="21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cxnSp>
        <p:nvCxnSpPr>
          <p:cNvPr id="23" name="Straight Connector 22"/>
          <p:cNvCxnSpPr/>
          <p:nvPr/>
        </p:nvCxnSpPr>
        <p:spPr>
          <a:xfrm rot="10800000">
            <a:off x="2590800" y="31242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4190998" y="2209800"/>
            <a:ext cx="76200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5715000" y="3200400"/>
            <a:ext cx="838200" cy="7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2552700" y="4076700"/>
            <a:ext cx="10668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638800" y="3962400"/>
            <a:ext cx="12192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ction Button: Forward or Next 25">
            <a:hlinkClick r:id="" action="ppaction://hlinkshowjump?jump=nextslide" highlightClick="1"/>
          </p:cNvPr>
          <p:cNvSpPr/>
          <p:nvPr/>
        </p:nvSpPr>
        <p:spPr>
          <a:xfrm>
            <a:off x="4648200" y="5943600"/>
            <a:ext cx="838200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5930490"/>
            <a:ext cx="809625" cy="67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/>
          <a:lstStyle/>
          <a:p>
            <a:pPr lvl="0"/>
            <a:endParaRPr lang="en-US" dirty="0" smtClean="0"/>
          </a:p>
          <a:p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3429000" y="1143000"/>
            <a:ext cx="2209937" cy="2819400"/>
            <a:chOff x="2698714" y="31712"/>
            <a:chExt cx="2209937" cy="2422612"/>
          </a:xfrm>
        </p:grpSpPr>
        <p:sp>
          <p:nvSpPr>
            <p:cNvPr id="5" name="Rounded Rectangle 4"/>
            <p:cNvSpPr/>
            <p:nvPr/>
          </p:nvSpPr>
          <p:spPr>
            <a:xfrm>
              <a:off x="2743202" y="137160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  <a:p>
              <a:pPr algn="ctr"/>
              <a:r>
                <a:rPr lang="en-US" sz="2000" dirty="0" err="1" smtClean="0"/>
                <a:t>Fusobacterium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nucleatum</a:t>
              </a:r>
              <a:r>
                <a:rPr lang="en-US" sz="2000" dirty="0" smtClean="0"/>
                <a:t> </a:t>
              </a:r>
              <a:endParaRPr lang="en-US" sz="2000" dirty="0"/>
            </a:p>
          </p:txBody>
        </p:sp>
        <p:sp>
          <p:nvSpPr>
            <p:cNvPr id="6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3352800" y="5181600"/>
            <a:ext cx="2394049" cy="1295400"/>
            <a:chOff x="2438402" y="0"/>
            <a:chExt cx="2394049" cy="1082724"/>
          </a:xfrm>
        </p:grpSpPr>
        <p:sp>
          <p:nvSpPr>
            <p:cNvPr id="8" name="Rounded Rectangle 7"/>
            <p:cNvSpPr/>
            <p:nvPr/>
          </p:nvSpPr>
          <p:spPr>
            <a:xfrm>
              <a:off x="2438402" y="0"/>
              <a:ext cx="23940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u="sng" dirty="0" smtClean="0"/>
                <a:t> Key reactions </a:t>
              </a:r>
            </a:p>
            <a:p>
              <a:pPr>
                <a:buFont typeface="Arial" pitchFamily="34" charset="0"/>
                <a:buChar char="•"/>
              </a:pPr>
              <a:r>
                <a:rPr lang="en-US" dirty="0" smtClean="0"/>
                <a:t>  Lipase (-)</a:t>
              </a:r>
            </a:p>
            <a:p>
              <a:pPr>
                <a:buFont typeface="Arial" pitchFamily="34" charset="0"/>
                <a:buChar char="•"/>
              </a:pPr>
              <a:endParaRPr lang="en-US" dirty="0" smtClean="0"/>
            </a:p>
            <a:p>
              <a:pPr>
                <a:buFont typeface="Arial" pitchFamily="34" charset="0"/>
                <a:buChar char="•"/>
              </a:pPr>
              <a:r>
                <a:rPr lang="en-US" dirty="0" smtClean="0"/>
                <a:t>  Indole (+)</a:t>
              </a:r>
            </a:p>
            <a:p>
              <a:endParaRPr lang="en-US" dirty="0" smtClean="0"/>
            </a:p>
            <a:p>
              <a:pPr>
                <a:buFont typeface="Arial" pitchFamily="34" charset="0"/>
                <a:buChar char="•"/>
              </a:pPr>
              <a:endParaRPr lang="en-US" dirty="0"/>
            </a:p>
          </p:txBody>
        </p:sp>
        <p:sp>
          <p:nvSpPr>
            <p:cNvPr id="9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sp>
        <p:nvSpPr>
          <p:cNvPr id="12" name="Rounded Rectangle 4"/>
          <p:cNvSpPr/>
          <p:nvPr/>
        </p:nvSpPr>
        <p:spPr>
          <a:xfrm>
            <a:off x="6661112" y="2707173"/>
            <a:ext cx="2102025" cy="129125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415" tIns="18415" rIns="18415" bIns="18415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900" kern="1200" dirty="0"/>
          </a:p>
        </p:txBody>
      </p:sp>
      <p:grpSp>
        <p:nvGrpSpPr>
          <p:cNvPr id="10" name="Group 12"/>
          <p:cNvGrpSpPr/>
          <p:nvPr/>
        </p:nvGrpSpPr>
        <p:grpSpPr>
          <a:xfrm>
            <a:off x="6629263" y="2667000"/>
            <a:ext cx="2514737" cy="1409859"/>
            <a:chOff x="2698714" y="31712"/>
            <a:chExt cx="2514737" cy="1178391"/>
          </a:xfrm>
        </p:grpSpPr>
        <p:sp>
          <p:nvSpPr>
            <p:cNvPr id="14" name="Rounded Rectangle 13"/>
            <p:cNvSpPr/>
            <p:nvPr/>
          </p:nvSpPr>
          <p:spPr>
            <a:xfrm>
              <a:off x="3048002" y="127379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z="1600" u="sng" dirty="0" smtClean="0"/>
                <a:t>Causes :</a:t>
              </a:r>
            </a:p>
            <a:p>
              <a:endParaRPr lang="en-US" sz="1600" dirty="0" smtClean="0"/>
            </a:p>
            <a:p>
              <a:pPr algn="ctr"/>
              <a:r>
                <a:rPr lang="en-US" sz="1600" dirty="0" smtClean="0"/>
                <a:t>Metastatic brain abscess</a:t>
              </a:r>
              <a:endParaRPr lang="en-US" sz="1600" dirty="0"/>
            </a:p>
          </p:txBody>
        </p:sp>
        <p:sp>
          <p:nvSpPr>
            <p:cNvPr id="15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13" name="Group 15"/>
          <p:cNvGrpSpPr/>
          <p:nvPr/>
        </p:nvGrpSpPr>
        <p:grpSpPr>
          <a:xfrm>
            <a:off x="3505200" y="457200"/>
            <a:ext cx="2165449" cy="1311324"/>
            <a:chOff x="2667002" y="0"/>
            <a:chExt cx="2165449" cy="1082724"/>
          </a:xfrm>
        </p:grpSpPr>
        <p:sp>
          <p:nvSpPr>
            <p:cNvPr id="17" name="Rounded Rectangle 16"/>
            <p:cNvSpPr/>
            <p:nvPr/>
          </p:nvSpPr>
          <p:spPr>
            <a:xfrm>
              <a:off x="2667002" y="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b="1" dirty="0" smtClean="0"/>
            </a:p>
            <a:p>
              <a:pPr algn="ctr"/>
              <a:r>
                <a:rPr lang="en-US" b="1" dirty="0" err="1" smtClean="0"/>
                <a:t>Fusiform</a:t>
              </a:r>
              <a:r>
                <a:rPr lang="en-US" dirty="0" smtClean="0"/>
                <a:t> </a:t>
              </a:r>
            </a:p>
            <a:p>
              <a:pPr algn="ctr"/>
              <a:r>
                <a:rPr lang="en-US" dirty="0" smtClean="0"/>
                <a:t>Gram negative bacilli </a:t>
              </a:r>
              <a:endParaRPr lang="en-US" dirty="0"/>
            </a:p>
          </p:txBody>
        </p:sp>
        <p:sp>
          <p:nvSpPr>
            <p:cNvPr id="18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16" name="Group 18"/>
          <p:cNvGrpSpPr/>
          <p:nvPr/>
        </p:nvGrpSpPr>
        <p:grpSpPr>
          <a:xfrm>
            <a:off x="304800" y="2743200"/>
            <a:ext cx="2285999" cy="1219200"/>
            <a:chOff x="2667002" y="0"/>
            <a:chExt cx="2165449" cy="1082724"/>
          </a:xfrm>
        </p:grpSpPr>
        <p:sp>
          <p:nvSpPr>
            <p:cNvPr id="20" name="Rounded Rectangle 19"/>
            <p:cNvSpPr/>
            <p:nvPr/>
          </p:nvSpPr>
          <p:spPr>
            <a:xfrm>
              <a:off x="2667002" y="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z="1400" dirty="0" smtClean="0"/>
                <a:t>Kanamycin (S )</a:t>
              </a:r>
            </a:p>
            <a:p>
              <a:endParaRPr lang="en-US" sz="1400" dirty="0" smtClean="0"/>
            </a:p>
            <a:p>
              <a:r>
                <a:rPr lang="en-US" sz="1400" dirty="0" smtClean="0"/>
                <a:t>Vancomycin (R )</a:t>
              </a:r>
            </a:p>
            <a:p>
              <a:endParaRPr lang="en-US" sz="1400" dirty="0" smtClean="0"/>
            </a:p>
            <a:p>
              <a:r>
                <a:rPr lang="en-US" sz="1400" dirty="0" err="1" smtClean="0"/>
                <a:t>Colistin</a:t>
              </a:r>
              <a:r>
                <a:rPr lang="en-US" sz="1400" dirty="0" smtClean="0"/>
                <a:t> (S)</a:t>
              </a:r>
            </a:p>
            <a:p>
              <a:endParaRPr lang="en-US" sz="1600" dirty="0"/>
            </a:p>
          </p:txBody>
        </p:sp>
        <p:sp>
          <p:nvSpPr>
            <p:cNvPr id="21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cxnSp>
        <p:nvCxnSpPr>
          <p:cNvPr id="23" name="Straight Connector 22"/>
          <p:cNvCxnSpPr/>
          <p:nvPr/>
        </p:nvCxnSpPr>
        <p:spPr>
          <a:xfrm rot="10800000">
            <a:off x="2590800" y="32766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4190998" y="2209800"/>
            <a:ext cx="76200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4000500" y="45339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endCxn id="14" idx="1"/>
          </p:cNvCxnSpPr>
          <p:nvPr/>
        </p:nvCxnSpPr>
        <p:spPr>
          <a:xfrm>
            <a:off x="5715000" y="3429000"/>
            <a:ext cx="1263551" cy="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ction Button: Forward or Next 25">
            <a:hlinkClick r:id="" action="ppaction://hlinkshowjump?jump=nextslide" highlightClick="1"/>
          </p:cNvPr>
          <p:cNvSpPr/>
          <p:nvPr/>
        </p:nvSpPr>
        <p:spPr>
          <a:xfrm>
            <a:off x="7467600" y="5804310"/>
            <a:ext cx="838200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791200"/>
            <a:ext cx="809625" cy="67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/>
          <a:lstStyle/>
          <a:p>
            <a:pPr lvl="0"/>
            <a:endParaRPr lang="en-US" dirty="0" smtClean="0"/>
          </a:p>
          <a:p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3429000" y="1143000"/>
            <a:ext cx="2209937" cy="2819400"/>
            <a:chOff x="2698714" y="31712"/>
            <a:chExt cx="2209937" cy="2422612"/>
          </a:xfrm>
        </p:grpSpPr>
        <p:sp>
          <p:nvSpPr>
            <p:cNvPr id="5" name="Rounded Rectangle 4"/>
            <p:cNvSpPr/>
            <p:nvPr/>
          </p:nvSpPr>
          <p:spPr>
            <a:xfrm>
              <a:off x="2743202" y="137160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  <a:p>
              <a:pPr algn="ctr"/>
              <a:r>
                <a:rPr lang="en-US" sz="2000" dirty="0" err="1" smtClean="0"/>
                <a:t>Fusobacterium</a:t>
              </a:r>
              <a:endParaRPr lang="en-US" sz="2000" dirty="0" smtClean="0"/>
            </a:p>
            <a:p>
              <a:pPr algn="ctr"/>
              <a:r>
                <a:rPr lang="en-US" sz="2000" dirty="0" err="1" smtClean="0"/>
                <a:t>necrophorum</a:t>
              </a:r>
              <a:endParaRPr lang="en-US" sz="2000" dirty="0"/>
            </a:p>
          </p:txBody>
        </p:sp>
        <p:sp>
          <p:nvSpPr>
            <p:cNvPr id="6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-1447800" y="4876800"/>
            <a:ext cx="4495937" cy="1486059"/>
            <a:chOff x="2698714" y="31712"/>
            <a:chExt cx="4495937" cy="1242081"/>
          </a:xfrm>
        </p:grpSpPr>
        <p:sp>
          <p:nvSpPr>
            <p:cNvPr id="8" name="Rounded Rectangle 7"/>
            <p:cNvSpPr/>
            <p:nvPr/>
          </p:nvSpPr>
          <p:spPr>
            <a:xfrm>
              <a:off x="4800602" y="191069"/>
              <a:ext cx="23940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u="sng" dirty="0" smtClean="0"/>
                <a:t>Key reaction </a:t>
              </a:r>
            </a:p>
            <a:p>
              <a:pPr>
                <a:buFont typeface="Arial" pitchFamily="34" charset="0"/>
                <a:buChar char="•"/>
              </a:pPr>
              <a:endParaRPr lang="en-US" dirty="0" smtClean="0"/>
            </a:p>
            <a:p>
              <a:pPr algn="ctr">
                <a:buFont typeface="Arial" pitchFamily="34" charset="0"/>
                <a:buChar char="•"/>
              </a:pPr>
              <a:r>
                <a:rPr lang="en-US" dirty="0" smtClean="0"/>
                <a:t>Lipase (+)</a:t>
              </a:r>
            </a:p>
            <a:p>
              <a:endParaRPr lang="en-US" dirty="0" smtClean="0"/>
            </a:p>
            <a:p>
              <a:pPr>
                <a:buFont typeface="Arial" pitchFamily="34" charset="0"/>
                <a:buChar char="•"/>
              </a:pPr>
              <a:endParaRPr lang="en-US" dirty="0" smtClean="0"/>
            </a:p>
            <a:p>
              <a:pPr>
                <a:buFont typeface="Arial" pitchFamily="34" charset="0"/>
                <a:buChar char="•"/>
              </a:pPr>
              <a:endParaRPr lang="en-US" dirty="0"/>
            </a:p>
          </p:txBody>
        </p:sp>
        <p:sp>
          <p:nvSpPr>
            <p:cNvPr id="9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sp>
        <p:nvSpPr>
          <p:cNvPr id="12" name="Rounded Rectangle 4"/>
          <p:cNvSpPr/>
          <p:nvPr/>
        </p:nvSpPr>
        <p:spPr>
          <a:xfrm>
            <a:off x="6661112" y="2707173"/>
            <a:ext cx="2102025" cy="129125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415" tIns="18415" rIns="18415" bIns="18415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900" kern="1200" dirty="0"/>
          </a:p>
        </p:txBody>
      </p:sp>
      <p:grpSp>
        <p:nvGrpSpPr>
          <p:cNvPr id="10" name="Group 12"/>
          <p:cNvGrpSpPr/>
          <p:nvPr/>
        </p:nvGrpSpPr>
        <p:grpSpPr>
          <a:xfrm>
            <a:off x="5715000" y="4800600"/>
            <a:ext cx="3079849" cy="1447800"/>
            <a:chOff x="2698714" y="0"/>
            <a:chExt cx="2819537" cy="1082724"/>
          </a:xfrm>
        </p:grpSpPr>
        <p:sp>
          <p:nvSpPr>
            <p:cNvPr id="14" name="Rounded Rectangle 13"/>
            <p:cNvSpPr/>
            <p:nvPr/>
          </p:nvSpPr>
          <p:spPr>
            <a:xfrm>
              <a:off x="3352802" y="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z="1600" u="sng" dirty="0" smtClean="0"/>
                <a:t>Causes :</a:t>
              </a:r>
            </a:p>
            <a:p>
              <a:endParaRPr lang="en-US" sz="1600" dirty="0" smtClean="0"/>
            </a:p>
            <a:p>
              <a:pPr algn="ctr"/>
              <a:r>
                <a:rPr lang="en-US" sz="1600" dirty="0" err="1" smtClean="0"/>
                <a:t>Pertonsillar</a:t>
              </a:r>
              <a:r>
                <a:rPr lang="en-US" sz="1600" dirty="0" smtClean="0"/>
                <a:t> abscess in children and young adult </a:t>
              </a:r>
            </a:p>
            <a:p>
              <a:endParaRPr lang="en-US" sz="1600" dirty="0"/>
            </a:p>
          </p:txBody>
        </p:sp>
        <p:sp>
          <p:nvSpPr>
            <p:cNvPr id="15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13" name="Group 15"/>
          <p:cNvGrpSpPr/>
          <p:nvPr/>
        </p:nvGrpSpPr>
        <p:grpSpPr>
          <a:xfrm>
            <a:off x="3505200" y="457200"/>
            <a:ext cx="2165449" cy="1311324"/>
            <a:chOff x="2667002" y="0"/>
            <a:chExt cx="2165449" cy="1082724"/>
          </a:xfrm>
        </p:grpSpPr>
        <p:sp>
          <p:nvSpPr>
            <p:cNvPr id="17" name="Rounded Rectangle 16"/>
            <p:cNvSpPr/>
            <p:nvPr/>
          </p:nvSpPr>
          <p:spPr>
            <a:xfrm>
              <a:off x="2667002" y="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 smtClean="0"/>
            </a:p>
            <a:p>
              <a:pPr algn="ctr"/>
              <a:r>
                <a:rPr lang="en-US" dirty="0" err="1" smtClean="0"/>
                <a:t>Pleomorphic</a:t>
              </a:r>
              <a:r>
                <a:rPr lang="en-US" dirty="0" smtClean="0"/>
                <a:t> filamentous gram   </a:t>
              </a:r>
            </a:p>
            <a:p>
              <a:pPr algn="ctr"/>
              <a:r>
                <a:rPr lang="en-US" dirty="0" smtClean="0"/>
                <a:t>negative rod </a:t>
              </a:r>
              <a:endParaRPr lang="en-US" dirty="0"/>
            </a:p>
          </p:txBody>
        </p:sp>
        <p:sp>
          <p:nvSpPr>
            <p:cNvPr id="18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sp>
        <p:nvSpPr>
          <p:cNvPr id="21" name="Rounded Rectangle 4"/>
          <p:cNvSpPr/>
          <p:nvPr/>
        </p:nvSpPr>
        <p:spPr>
          <a:xfrm>
            <a:off x="412712" y="2626509"/>
            <a:ext cx="2102025" cy="114778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415" tIns="18415" rIns="18415" bIns="18415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900" kern="1200" dirty="0"/>
          </a:p>
        </p:txBody>
      </p:sp>
      <p:cxnSp>
        <p:nvCxnSpPr>
          <p:cNvPr id="32" name="Straight Connector 31"/>
          <p:cNvCxnSpPr/>
          <p:nvPr/>
        </p:nvCxnSpPr>
        <p:spPr>
          <a:xfrm rot="16200000" flipH="1">
            <a:off x="4190998" y="2209800"/>
            <a:ext cx="76200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8" idx="0"/>
          </p:cNvCxnSpPr>
          <p:nvPr/>
        </p:nvCxnSpPr>
        <p:spPr>
          <a:xfrm rot="10800000" flipV="1">
            <a:off x="1851114" y="3962399"/>
            <a:ext cx="1654087" cy="11050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15000" y="3505200"/>
            <a:ext cx="19050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ction Button: Forward or Next 19">
            <a:hlinkClick r:id="" action="ppaction://hlinkshowjump?jump=nextslide" highlightClick="1"/>
          </p:cNvPr>
          <p:cNvSpPr/>
          <p:nvPr/>
        </p:nvSpPr>
        <p:spPr>
          <a:xfrm>
            <a:off x="4648200" y="5943600"/>
            <a:ext cx="838200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5930490"/>
            <a:ext cx="809625" cy="67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sz="2000" b="1" u="sng" dirty="0" smtClean="0"/>
          </a:p>
          <a:p>
            <a:pPr lvl="1"/>
            <a:r>
              <a:rPr lang="en-US" sz="2000" b="1" u="sng" dirty="0" smtClean="0"/>
              <a:t>Obligate Anaerobes</a:t>
            </a:r>
            <a:r>
              <a:rPr lang="en-US" b="1" u="sng" dirty="0" smtClean="0"/>
              <a:t> 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only grow in the absence of oxygen (O2)</a:t>
            </a:r>
          </a:p>
          <a:p>
            <a:pPr lvl="2">
              <a:buNone/>
            </a:pPr>
            <a:r>
              <a:rPr lang="en-US" sz="1600" dirty="0" smtClean="0"/>
              <a:t>              </a:t>
            </a:r>
            <a:endParaRPr lang="en-US" sz="1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1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1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Aerotolerant / </a:t>
            </a:r>
            <a:r>
              <a:rPr lang="en-US" sz="1800" b="1" u="sng" dirty="0" err="1" smtClean="0">
                <a:latin typeface="Times New Roman" pitchFamily="18" charset="0"/>
                <a:cs typeface="Times New Roman" pitchFamily="18" charset="0"/>
              </a:rPr>
              <a:t>Microaerophilic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 anaerobes</a:t>
            </a:r>
          </a:p>
          <a:p>
            <a:pPr lvl="2">
              <a:buFont typeface="Wingdings" pitchFamily="2" charset="2"/>
              <a:buChar char="§"/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grow in  reduced concentration of oxygen (~5% O2), but grow best under strict anaerobic conditions </a:t>
            </a:r>
          </a:p>
          <a:p>
            <a:pPr lvl="2">
              <a:buNone/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 lvl="2">
              <a:buNone/>
            </a:pP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Environmental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</a:rPr>
              <a:t> Conditions </a:t>
            </a:r>
            <a:endParaRPr lang="en-US" dirty="0"/>
          </a:p>
        </p:txBody>
      </p:sp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7696200" y="54864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/>
          <a:lstStyle/>
          <a:p>
            <a:pPr lvl="0"/>
            <a:endParaRPr lang="en-US" dirty="0" smtClean="0"/>
          </a:p>
          <a:p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3429000" y="1143000"/>
            <a:ext cx="2209937" cy="2819400"/>
            <a:chOff x="2698714" y="31712"/>
            <a:chExt cx="2209937" cy="2422612"/>
          </a:xfrm>
        </p:grpSpPr>
        <p:sp>
          <p:nvSpPr>
            <p:cNvPr id="5" name="Rounded Rectangle 4"/>
            <p:cNvSpPr/>
            <p:nvPr/>
          </p:nvSpPr>
          <p:spPr>
            <a:xfrm>
              <a:off x="2743202" y="137160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b="1" dirty="0" err="1" smtClean="0"/>
                <a:t>Prevotella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melaninogenica</a:t>
              </a:r>
              <a:endParaRPr lang="en-US" b="1" dirty="0" smtClean="0"/>
            </a:p>
            <a:p>
              <a:pPr algn="ctr"/>
              <a:r>
                <a:rPr lang="en-US" sz="2000" dirty="0" smtClean="0"/>
                <a:t> </a:t>
              </a:r>
              <a:r>
                <a:rPr lang="en-US" sz="1400" dirty="0" smtClean="0"/>
                <a:t>Gram negative </a:t>
              </a:r>
              <a:r>
                <a:rPr lang="en-US" sz="1400" dirty="0" err="1" smtClean="0"/>
                <a:t>coccobacilli</a:t>
              </a:r>
              <a:r>
                <a:rPr lang="en-US" sz="1400" dirty="0" smtClean="0"/>
                <a:t> </a:t>
              </a:r>
              <a:endParaRPr lang="en-US" sz="1400" dirty="0"/>
            </a:p>
          </p:txBody>
        </p:sp>
        <p:sp>
          <p:nvSpPr>
            <p:cNvPr id="6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3352800" y="5181600"/>
            <a:ext cx="2394049" cy="1295400"/>
            <a:chOff x="2438402" y="0"/>
            <a:chExt cx="2394049" cy="1082724"/>
          </a:xfrm>
        </p:grpSpPr>
        <p:sp>
          <p:nvSpPr>
            <p:cNvPr id="8" name="Rounded Rectangle 7"/>
            <p:cNvSpPr/>
            <p:nvPr/>
          </p:nvSpPr>
          <p:spPr>
            <a:xfrm>
              <a:off x="2438402" y="0"/>
              <a:ext cx="23940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buFont typeface="Arial" pitchFamily="34" charset="0"/>
                <a:buChar char="•"/>
              </a:pPr>
              <a:r>
                <a:rPr lang="en-US" dirty="0" smtClean="0"/>
                <a:t> Produces foul odor </a:t>
              </a:r>
            </a:p>
            <a:p>
              <a:endParaRPr lang="en-US" dirty="0" smtClean="0"/>
            </a:p>
            <a:p>
              <a:pPr>
                <a:buFont typeface="Arial" pitchFamily="34" charset="0"/>
                <a:buChar char="•"/>
              </a:pPr>
              <a:r>
                <a:rPr lang="en-US" dirty="0" smtClean="0"/>
                <a:t> Slow producer of  </a:t>
              </a:r>
            </a:p>
            <a:p>
              <a:r>
                <a:rPr lang="en-US" dirty="0" smtClean="0"/>
                <a:t>   </a:t>
              </a:r>
              <a:r>
                <a:rPr lang="en-US" dirty="0" err="1" smtClean="0"/>
                <a:t>protoporphin</a:t>
              </a:r>
              <a:endParaRPr lang="en-US" dirty="0" smtClean="0"/>
            </a:p>
            <a:p>
              <a:pPr>
                <a:buFont typeface="Arial" pitchFamily="34" charset="0"/>
                <a:buChar char="•"/>
              </a:pPr>
              <a:endParaRPr lang="en-US" dirty="0"/>
            </a:p>
          </p:txBody>
        </p:sp>
        <p:sp>
          <p:nvSpPr>
            <p:cNvPr id="9" name="Rounded Rectangle 4"/>
            <p:cNvSpPr/>
            <p:nvPr/>
          </p:nvSpPr>
          <p:spPr>
            <a:xfrm>
              <a:off x="2438402" y="0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sp>
        <p:nvSpPr>
          <p:cNvPr id="12" name="Rounded Rectangle 4"/>
          <p:cNvSpPr/>
          <p:nvPr/>
        </p:nvSpPr>
        <p:spPr>
          <a:xfrm>
            <a:off x="6661112" y="2707173"/>
            <a:ext cx="2102025" cy="129125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415" tIns="18415" rIns="18415" bIns="18415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900" kern="1200" dirty="0"/>
          </a:p>
        </p:txBody>
      </p:sp>
      <p:grpSp>
        <p:nvGrpSpPr>
          <p:cNvPr id="7" name="Group 12"/>
          <p:cNvGrpSpPr/>
          <p:nvPr/>
        </p:nvGrpSpPr>
        <p:grpSpPr>
          <a:xfrm>
            <a:off x="6629263" y="2667000"/>
            <a:ext cx="2514737" cy="1409859"/>
            <a:chOff x="2698714" y="31712"/>
            <a:chExt cx="2514737" cy="1178391"/>
          </a:xfrm>
        </p:grpSpPr>
        <p:sp>
          <p:nvSpPr>
            <p:cNvPr id="14" name="Rounded Rectangle 13"/>
            <p:cNvSpPr/>
            <p:nvPr/>
          </p:nvSpPr>
          <p:spPr>
            <a:xfrm>
              <a:off x="3048002" y="127379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z="1600" u="sng" dirty="0" smtClean="0"/>
                <a:t>Causes :</a:t>
              </a:r>
            </a:p>
            <a:p>
              <a:pPr algn="ctr"/>
              <a:endParaRPr lang="en-US" sz="1600" dirty="0" smtClean="0"/>
            </a:p>
            <a:p>
              <a:pPr algn="ctr"/>
              <a:r>
                <a:rPr lang="en-US" sz="1600" dirty="0" smtClean="0"/>
                <a:t>Lung and dental infections</a:t>
              </a:r>
            </a:p>
          </p:txBody>
        </p:sp>
        <p:sp>
          <p:nvSpPr>
            <p:cNvPr id="15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10" name="Group 15"/>
          <p:cNvGrpSpPr/>
          <p:nvPr/>
        </p:nvGrpSpPr>
        <p:grpSpPr>
          <a:xfrm>
            <a:off x="3505200" y="457200"/>
            <a:ext cx="2165449" cy="1311324"/>
            <a:chOff x="2667002" y="0"/>
            <a:chExt cx="2165449" cy="1082724"/>
          </a:xfrm>
        </p:grpSpPr>
        <p:sp>
          <p:nvSpPr>
            <p:cNvPr id="17" name="Rounded Rectangle 16"/>
            <p:cNvSpPr/>
            <p:nvPr/>
          </p:nvSpPr>
          <p:spPr>
            <a:xfrm>
              <a:off x="2667002" y="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b="1" dirty="0" smtClean="0"/>
            </a:p>
            <a:p>
              <a:pPr algn="ctr"/>
              <a:r>
                <a:rPr lang="en-US" sz="1600" dirty="0" smtClean="0"/>
                <a:t>Normal flora in the oral, G.I and vaginal area </a:t>
              </a:r>
              <a:endParaRPr lang="en-US" sz="1600" dirty="0"/>
            </a:p>
          </p:txBody>
        </p:sp>
        <p:sp>
          <p:nvSpPr>
            <p:cNvPr id="18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11" name="Group 18"/>
          <p:cNvGrpSpPr/>
          <p:nvPr/>
        </p:nvGrpSpPr>
        <p:grpSpPr>
          <a:xfrm>
            <a:off x="304800" y="2743200"/>
            <a:ext cx="2285999" cy="1219200"/>
            <a:chOff x="2667002" y="0"/>
            <a:chExt cx="2165449" cy="1082724"/>
          </a:xfrm>
        </p:grpSpPr>
        <p:sp>
          <p:nvSpPr>
            <p:cNvPr id="20" name="Rounded Rectangle 19"/>
            <p:cNvSpPr/>
            <p:nvPr/>
          </p:nvSpPr>
          <p:spPr>
            <a:xfrm>
              <a:off x="2667002" y="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400" dirty="0" smtClean="0"/>
            </a:p>
            <a:p>
              <a:r>
                <a:rPr lang="en-US" sz="1400" dirty="0" smtClean="0"/>
                <a:t>Kanamycin (R )</a:t>
              </a:r>
            </a:p>
            <a:p>
              <a:r>
                <a:rPr lang="en-US" sz="1400" dirty="0" smtClean="0"/>
                <a:t>Vancomycin (R )</a:t>
              </a:r>
            </a:p>
            <a:p>
              <a:r>
                <a:rPr lang="en-US" sz="1400" dirty="0" err="1" smtClean="0"/>
                <a:t>Colistin</a:t>
              </a:r>
              <a:r>
                <a:rPr lang="en-US" sz="1400" dirty="0" smtClean="0"/>
                <a:t> (S)</a:t>
              </a:r>
            </a:p>
            <a:p>
              <a:r>
                <a:rPr lang="en-US" sz="1400" dirty="0" smtClean="0"/>
                <a:t>Penicillin (R)</a:t>
              </a:r>
            </a:p>
            <a:p>
              <a:endParaRPr lang="en-US" sz="1600" dirty="0"/>
            </a:p>
          </p:txBody>
        </p:sp>
        <p:sp>
          <p:nvSpPr>
            <p:cNvPr id="21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cxnSp>
        <p:nvCxnSpPr>
          <p:cNvPr id="23" name="Straight Connector 22"/>
          <p:cNvCxnSpPr/>
          <p:nvPr/>
        </p:nvCxnSpPr>
        <p:spPr>
          <a:xfrm rot="10800000">
            <a:off x="2590800" y="32766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4190998" y="2209800"/>
            <a:ext cx="76200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4000500" y="45339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endCxn id="14" idx="1"/>
          </p:cNvCxnSpPr>
          <p:nvPr/>
        </p:nvCxnSpPr>
        <p:spPr>
          <a:xfrm>
            <a:off x="5638800" y="3429000"/>
            <a:ext cx="1339751" cy="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ction Button: Back or Previous 23">
            <a:hlinkClick r:id="" action="ppaction://hlinkshowjump?jump=previousslide" highlightClick="1"/>
          </p:cNvPr>
          <p:cNvSpPr/>
          <p:nvPr/>
        </p:nvSpPr>
        <p:spPr>
          <a:xfrm>
            <a:off x="6629400" y="5791200"/>
            <a:ext cx="838200" cy="685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ction Button: Home 24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25000" lnSpcReduction="20000"/>
          </a:bodyPr>
          <a:lstStyle/>
          <a:p>
            <a:r>
              <a:rPr lang="en-US" sz="4800" b="1" dirty="0" smtClean="0">
                <a:solidFill>
                  <a:schemeClr val="accent4">
                    <a:lumMod val="75000"/>
                  </a:schemeClr>
                </a:solidFill>
              </a:rPr>
              <a:t>Acceptable specimens : </a:t>
            </a:r>
          </a:p>
          <a:p>
            <a:pPr lvl="3"/>
            <a:r>
              <a:rPr lang="en-US" sz="4800" dirty="0" smtClean="0"/>
              <a:t>Aspirates from sterile site deep wounds , bodily fluids (except urine, sputum and saliva),  and  suprapubic bladder aspirates </a:t>
            </a:r>
          </a:p>
          <a:p>
            <a:endParaRPr lang="en-US" sz="4800" u="sng" dirty="0" smtClean="0"/>
          </a:p>
          <a:p>
            <a:r>
              <a:rPr lang="en-US" sz="4800" dirty="0" smtClean="0">
                <a:solidFill>
                  <a:srgbClr val="002060"/>
                </a:solidFill>
              </a:rPr>
              <a:t>Primary media: </a:t>
            </a:r>
          </a:p>
          <a:p>
            <a:pPr lvl="2"/>
            <a:r>
              <a:rPr lang="en-US" sz="4800" b="1" u="sng" dirty="0" smtClean="0"/>
              <a:t>Brucella (CDC or Schaedler) blood agar- </a:t>
            </a:r>
            <a:r>
              <a:rPr lang="en-US" sz="4800" dirty="0" smtClean="0"/>
              <a:t>contains hemin, vitamin K and yeast extract. Detect hemolysis  </a:t>
            </a:r>
          </a:p>
          <a:p>
            <a:pPr lvl="2">
              <a:buNone/>
            </a:pPr>
            <a:r>
              <a:rPr lang="en-US" sz="4800" dirty="0" smtClean="0"/>
              <a:t>                                                                                    in anaerobes</a:t>
            </a:r>
          </a:p>
          <a:p>
            <a:endParaRPr lang="en-US" sz="4800" u="sng" dirty="0" smtClean="0"/>
          </a:p>
          <a:p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</a:rPr>
              <a:t>Special media:</a:t>
            </a:r>
          </a:p>
          <a:p>
            <a:pPr lvl="2"/>
            <a:r>
              <a:rPr lang="en-US" sz="4800" b="1" u="sng" dirty="0" smtClean="0"/>
              <a:t>Bacteroides bile esculin (BBE) agar</a:t>
            </a:r>
            <a:r>
              <a:rPr lang="en-US" sz="4800" u="sng" dirty="0" smtClean="0"/>
              <a:t>- </a:t>
            </a:r>
            <a:r>
              <a:rPr lang="en-US" sz="4800" dirty="0" smtClean="0"/>
              <a:t>contains gentamycin (inhibits facultative  </a:t>
            </a:r>
          </a:p>
          <a:p>
            <a:pPr lvl="2">
              <a:buNone/>
            </a:pPr>
            <a:r>
              <a:rPr lang="en-US" sz="4800" dirty="0" smtClean="0"/>
              <a:t>                                                                          aerobic gram negative rods ) and 20% bile. </a:t>
            </a:r>
          </a:p>
          <a:p>
            <a:pPr lvl="2"/>
            <a:endParaRPr lang="en-US" sz="4800" dirty="0" smtClean="0"/>
          </a:p>
          <a:p>
            <a:pPr lvl="2"/>
            <a:r>
              <a:rPr lang="en-US" sz="4800" b="1" u="sng" dirty="0" smtClean="0"/>
              <a:t>Laked Kanamycin Vancomycin  (LKV) blood agar </a:t>
            </a:r>
            <a:r>
              <a:rPr lang="en-US" sz="4800" dirty="0" smtClean="0"/>
              <a:t>– identify pigmented gram </a:t>
            </a:r>
          </a:p>
          <a:p>
            <a:pPr lvl="2">
              <a:buNone/>
            </a:pPr>
            <a:r>
              <a:rPr lang="en-US" sz="4800" dirty="0" smtClean="0"/>
              <a:t>                                 negatives .  (</a:t>
            </a:r>
            <a:r>
              <a:rPr lang="en-US" sz="4800" b="1" dirty="0" smtClean="0"/>
              <a:t>Kanamycin inhibits facultative  gram negative rods </a:t>
            </a:r>
            <a:r>
              <a:rPr lang="en-US" sz="4800" dirty="0" smtClean="0"/>
              <a:t>and </a:t>
            </a:r>
          </a:p>
          <a:p>
            <a:pPr lvl="2">
              <a:buNone/>
            </a:pPr>
            <a:r>
              <a:rPr lang="en-US" sz="4800" dirty="0" smtClean="0"/>
              <a:t>                                 </a:t>
            </a:r>
            <a:r>
              <a:rPr lang="en-US" sz="4800" b="1" dirty="0" smtClean="0"/>
              <a:t>Vancomycin inhibits gram positive rods</a:t>
            </a:r>
            <a:r>
              <a:rPr lang="en-US" sz="4800" dirty="0" smtClean="0"/>
              <a:t>)</a:t>
            </a:r>
          </a:p>
          <a:p>
            <a:pPr lvl="2"/>
            <a:endParaRPr lang="en-US" sz="4800" dirty="0" smtClean="0"/>
          </a:p>
          <a:p>
            <a:pPr lvl="2"/>
            <a:r>
              <a:rPr lang="en-US" sz="4800" b="1" u="sng" dirty="0" smtClean="0"/>
              <a:t>Phenyl-ethyl Alcohol  (PEA) plate </a:t>
            </a:r>
            <a:r>
              <a:rPr lang="en-US" sz="4800" b="1" dirty="0" smtClean="0"/>
              <a:t>:</a:t>
            </a:r>
            <a:r>
              <a:rPr lang="en-US" sz="4800" dirty="0" smtClean="0"/>
              <a:t> inhibits swarming</a:t>
            </a:r>
          </a:p>
          <a:p>
            <a:pPr lvl="2"/>
            <a:endParaRPr lang="en-US" sz="4800" dirty="0" smtClean="0"/>
          </a:p>
          <a:p>
            <a:pPr lvl="2"/>
            <a:r>
              <a:rPr lang="en-US" sz="4800" b="1" u="sng" dirty="0" smtClean="0"/>
              <a:t>Cycloserine  cefoxitin fructose  (CCFA) agar</a:t>
            </a:r>
            <a:r>
              <a:rPr lang="en-US" sz="4800" b="1" dirty="0" smtClean="0"/>
              <a:t>:  </a:t>
            </a:r>
            <a:r>
              <a:rPr lang="en-US" sz="4800" dirty="0" smtClean="0"/>
              <a:t>selective  for Clostridium difficile </a:t>
            </a:r>
          </a:p>
          <a:p>
            <a:pPr lvl="2"/>
            <a:endParaRPr lang="en-US" sz="4800" dirty="0" smtClean="0"/>
          </a:p>
          <a:p>
            <a:pPr lvl="2"/>
            <a:r>
              <a:rPr lang="en-US" sz="4800" b="1" u="sng" dirty="0" smtClean="0"/>
              <a:t>Egg  yolk agar-</a:t>
            </a:r>
            <a:r>
              <a:rPr lang="en-US" sz="4800" u="sng" dirty="0" smtClean="0"/>
              <a:t>  </a:t>
            </a:r>
            <a:r>
              <a:rPr lang="en-US" sz="4800" dirty="0" smtClean="0"/>
              <a:t>selective for Lecithinase and lipase production </a:t>
            </a:r>
          </a:p>
          <a:p>
            <a:pPr lvl="2"/>
            <a:endParaRPr lang="en-US" sz="4800" dirty="0" smtClean="0"/>
          </a:p>
          <a:p>
            <a:pPr lvl="2"/>
            <a:r>
              <a:rPr lang="en-US" sz="4800" b="1" u="sng" dirty="0" smtClean="0"/>
              <a:t>Thioglycollate  broth</a:t>
            </a:r>
            <a:r>
              <a:rPr lang="en-US" sz="4800" dirty="0" smtClean="0"/>
              <a:t>: provides reduced O2 environment </a:t>
            </a:r>
          </a:p>
          <a:p>
            <a:pPr lvl="2"/>
            <a:endParaRPr lang="en-US" sz="4800" dirty="0" smtClean="0"/>
          </a:p>
          <a:p>
            <a:pPr lvl="2">
              <a:buNone/>
            </a:pPr>
            <a:endParaRPr lang="en-US" sz="4800" dirty="0" smtClean="0"/>
          </a:p>
          <a:p>
            <a:pPr lvl="2">
              <a:buNone/>
            </a:pPr>
            <a:endParaRPr lang="en-US" sz="4800" dirty="0" smtClean="0"/>
          </a:p>
          <a:p>
            <a:pPr lvl="2">
              <a:buNone/>
            </a:pPr>
            <a:endParaRPr lang="en-US" sz="4800" dirty="0" smtClean="0"/>
          </a:p>
          <a:p>
            <a:endParaRPr lang="en-US" sz="3000" dirty="0" smtClean="0"/>
          </a:p>
          <a:p>
            <a:pPr lvl="2"/>
            <a:endParaRPr lang="en-US" sz="3000" dirty="0" smtClean="0"/>
          </a:p>
          <a:p>
            <a:pPr lvl="2"/>
            <a:r>
              <a:rPr lang="en-US" sz="3000" dirty="0" smtClean="0"/>
              <a:t> </a:t>
            </a:r>
            <a:endParaRPr lang="en-US" sz="3000" dirty="0"/>
          </a:p>
          <a:p>
            <a:pPr lvl="3"/>
            <a:endParaRPr lang="en-US" dirty="0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Specimen transport and processing</a:t>
            </a:r>
            <a:endParaRPr lang="en-US" dirty="0"/>
          </a:p>
        </p:txBody>
      </p:sp>
      <p:sp>
        <p:nvSpPr>
          <p:cNvPr id="9" name="Action Button: Home 8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/>
          </a:bodyPr>
          <a:lstStyle/>
          <a:p>
            <a:r>
              <a:rPr lang="en-US" sz="1800" u="sng" dirty="0" smtClean="0"/>
              <a:t>Identification tests </a:t>
            </a:r>
            <a:r>
              <a:rPr lang="en-US" dirty="0" smtClean="0"/>
              <a:t>:</a:t>
            </a:r>
          </a:p>
          <a:p>
            <a:pPr lvl="2"/>
            <a:r>
              <a:rPr lang="en-US" sz="1800" u="sng" dirty="0" smtClean="0"/>
              <a:t>Catalase test</a:t>
            </a:r>
            <a:r>
              <a:rPr lang="en-US" dirty="0" smtClean="0"/>
              <a:t>: </a:t>
            </a:r>
            <a:r>
              <a:rPr lang="en-US" sz="1400" dirty="0" smtClean="0"/>
              <a:t>distinguish aerotolerant anaerobes from anaerobic organisms </a:t>
            </a:r>
          </a:p>
          <a:p>
            <a:pPr lvl="2"/>
            <a:r>
              <a:rPr lang="en-US" sz="1800" u="sng" dirty="0" smtClean="0"/>
              <a:t>Indole</a:t>
            </a:r>
            <a:r>
              <a:rPr lang="en-US" sz="1400" dirty="0" smtClean="0"/>
              <a:t>: identify organisms that produce tryptophanase </a:t>
            </a:r>
            <a:r>
              <a:rPr lang="en-US" sz="1200" b="1" dirty="0" smtClean="0"/>
              <a:t>(</a:t>
            </a:r>
            <a:r>
              <a:rPr lang="en-US" sz="1200" b="1" i="1" u="sng" dirty="0" smtClean="0"/>
              <a:t>Note</a:t>
            </a:r>
            <a:r>
              <a:rPr lang="en-US" sz="1200" b="1" i="1" dirty="0" smtClean="0"/>
              <a:t>: media needs to contain </a:t>
            </a:r>
          </a:p>
          <a:p>
            <a:pPr lvl="2">
              <a:buNone/>
            </a:pPr>
            <a:r>
              <a:rPr lang="en-US" sz="1200" b="1" i="1" dirty="0" smtClean="0"/>
              <a:t>                             tryptophan)</a:t>
            </a:r>
            <a:r>
              <a:rPr lang="en-US" sz="1200" b="1" dirty="0" smtClean="0"/>
              <a:t> </a:t>
            </a:r>
          </a:p>
          <a:p>
            <a:pPr lvl="2"/>
            <a:r>
              <a:rPr lang="en-US" sz="1800" u="sng" dirty="0" smtClean="0"/>
              <a:t>Nitrate test:</a:t>
            </a:r>
          </a:p>
          <a:p>
            <a:pPr lvl="2"/>
            <a:r>
              <a:rPr lang="en-US" sz="1800" u="sng" dirty="0" smtClean="0"/>
              <a:t>Urea test: </a:t>
            </a:r>
            <a:r>
              <a:rPr lang="en-US" sz="1400" dirty="0" smtClean="0"/>
              <a:t>identify organisms that produce urease. Observe pH change. Urea is converted to ammonia</a:t>
            </a:r>
          </a:p>
          <a:p>
            <a:endParaRPr lang="en-US" sz="1800" u="sng" dirty="0" smtClean="0"/>
          </a:p>
          <a:p>
            <a:r>
              <a:rPr lang="en-US" sz="1800" u="sng" dirty="0" smtClean="0"/>
              <a:t>Incubate media in anaerobic gas chambers</a:t>
            </a:r>
          </a:p>
          <a:p>
            <a:pPr lvl="3"/>
            <a:r>
              <a:rPr lang="en-US" sz="1400" dirty="0" smtClean="0"/>
              <a:t>Contains H2, N2, carbon dioxide , palladium catalyst  and desiccants (absorb water) </a:t>
            </a:r>
          </a:p>
          <a:p>
            <a:pPr lvl="3"/>
            <a:r>
              <a:rPr lang="en-US" sz="1400" b="1" dirty="0" smtClean="0"/>
              <a:t>Keep media for 7 days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Specimen transport and processing</a:t>
            </a:r>
            <a:endParaRPr lang="en-US" dirty="0"/>
          </a:p>
        </p:txBody>
      </p:sp>
      <p:sp>
        <p:nvSpPr>
          <p:cNvPr id="9" name="Action Button: Home 8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u="sng" dirty="0" smtClean="0"/>
              <a:t>Metronidazole </a:t>
            </a:r>
            <a:r>
              <a:rPr lang="en-US" sz="1800" dirty="0" smtClean="0"/>
              <a:t>–</a:t>
            </a:r>
            <a:r>
              <a:rPr lang="en-US" dirty="0" smtClean="0"/>
              <a:t> </a:t>
            </a:r>
            <a:r>
              <a:rPr lang="en-US" sz="1400" b="1" dirty="0" smtClean="0"/>
              <a:t>best treatment</a:t>
            </a:r>
            <a:r>
              <a:rPr lang="en-US" sz="1400" dirty="0" smtClean="0"/>
              <a:t>. Confirms the presence of an anaerobe</a:t>
            </a:r>
          </a:p>
          <a:p>
            <a:endParaRPr lang="en-US" sz="1800" u="sng" dirty="0" smtClean="0"/>
          </a:p>
          <a:p>
            <a:r>
              <a:rPr lang="en-US" sz="1800" u="sng" dirty="0" smtClean="0"/>
              <a:t>Clostridium infection</a:t>
            </a:r>
            <a:r>
              <a:rPr lang="en-US" sz="1800" dirty="0" smtClean="0"/>
              <a:t>: </a:t>
            </a:r>
            <a:r>
              <a:rPr lang="en-US" sz="1400" dirty="0" smtClean="0"/>
              <a:t>Use antitoxins , antibiotics (i.e. Chloramphenicol, pipercillin, </a:t>
            </a:r>
          </a:p>
          <a:p>
            <a:pPr>
              <a:buNone/>
            </a:pPr>
            <a:r>
              <a:rPr lang="en-US" sz="1400" dirty="0" smtClean="0"/>
              <a:t>                                                        imipramine or ampicillin/</a:t>
            </a:r>
            <a:r>
              <a:rPr lang="en-US" sz="1400" dirty="0" err="1" smtClean="0"/>
              <a:t>sulbactam</a:t>
            </a:r>
            <a:r>
              <a:rPr lang="en-US" sz="1400" dirty="0" smtClean="0"/>
              <a:t>) and supportive therapy </a:t>
            </a:r>
            <a:endParaRPr lang="en-US" sz="14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Clinical Treatment</a:t>
            </a:r>
            <a:endParaRPr lang="en-US" dirty="0"/>
          </a:p>
        </p:txBody>
      </p:sp>
      <p:sp>
        <p:nvSpPr>
          <p:cNvPr id="9" name="Action Button: Home 8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>
                <a:hlinkClick r:id="rId2" action="ppaction://hlinksldjump"/>
              </a:rPr>
              <a:t>Peptostreptococcus</a:t>
            </a:r>
            <a:endParaRPr lang="en-US" dirty="0" smtClean="0"/>
          </a:p>
          <a:p>
            <a:pPr algn="ctr">
              <a:buNone/>
            </a:pPr>
            <a:endParaRPr lang="en-US" dirty="0" smtClean="0">
              <a:hlinkClick r:id="rId3" action="ppaction://hlinksldjump"/>
            </a:endParaRPr>
          </a:p>
          <a:p>
            <a:pPr algn="ctr">
              <a:buNone/>
            </a:pPr>
            <a:r>
              <a:rPr lang="en-US" dirty="0" err="1" smtClean="0">
                <a:hlinkClick r:id="rId3" action="ppaction://hlinksldjump"/>
              </a:rPr>
              <a:t>Vieonella</a:t>
            </a:r>
            <a:r>
              <a:rPr lang="en-US" dirty="0" smtClean="0">
                <a:hlinkClick r:id="rId3" action="ppaction://hlinksldjump"/>
              </a:rPr>
              <a:t>??? Get correct spelling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hlinkClick r:id="rId3" action="ppaction://hlinksldjump"/>
              </a:rPr>
              <a:t>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Anaerobic </a:t>
            </a:r>
            <a:r>
              <a:rPr lang="en-US" dirty="0" err="1" smtClean="0"/>
              <a:t>cocci</a:t>
            </a:r>
            <a:endParaRPr lang="en-US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/>
          <a:lstStyle/>
          <a:p>
            <a:pPr lvl="0"/>
            <a:endParaRPr lang="en-US" dirty="0" smtClean="0"/>
          </a:p>
          <a:p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3429000" y="457200"/>
            <a:ext cx="2241649" cy="1872046"/>
            <a:chOff x="2698714" y="-557572"/>
            <a:chExt cx="2241649" cy="1608584"/>
          </a:xfrm>
        </p:grpSpPr>
        <p:sp>
          <p:nvSpPr>
            <p:cNvPr id="5" name="Rounded Rectangle 4"/>
            <p:cNvSpPr/>
            <p:nvPr/>
          </p:nvSpPr>
          <p:spPr>
            <a:xfrm>
              <a:off x="2774914" y="-557572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1600" b="1" dirty="0" err="1" smtClean="0"/>
                <a:t>Peptostreptococcus</a:t>
              </a:r>
              <a:r>
                <a:rPr lang="en-US" sz="1600" b="1" dirty="0" smtClean="0"/>
                <a:t> (</a:t>
              </a:r>
              <a:r>
                <a:rPr lang="en-US" sz="1600" b="1" dirty="0" err="1" smtClean="0"/>
                <a:t>Peptoniphilus</a:t>
              </a:r>
              <a:r>
                <a:rPr lang="en-US" sz="1600" dirty="0" smtClean="0"/>
                <a:t>) spp. </a:t>
              </a:r>
            </a:p>
            <a:p>
              <a:pPr algn="ctr"/>
              <a:r>
                <a:rPr lang="en-US" sz="1400" dirty="0" smtClean="0"/>
                <a:t>Intestinal gram positive </a:t>
              </a:r>
              <a:r>
                <a:rPr lang="en-US" sz="1400" dirty="0" err="1" smtClean="0"/>
                <a:t>cocci</a:t>
              </a:r>
              <a:endParaRPr lang="en-US" sz="1400" dirty="0"/>
            </a:p>
          </p:txBody>
        </p:sp>
        <p:sp>
          <p:nvSpPr>
            <p:cNvPr id="6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457200" y="5105400"/>
            <a:ext cx="2394049" cy="1295400"/>
            <a:chOff x="2438402" y="0"/>
            <a:chExt cx="2394049" cy="1082724"/>
          </a:xfrm>
        </p:grpSpPr>
        <p:sp>
          <p:nvSpPr>
            <p:cNvPr id="8" name="Rounded Rectangle 7"/>
            <p:cNvSpPr/>
            <p:nvPr/>
          </p:nvSpPr>
          <p:spPr>
            <a:xfrm>
              <a:off x="2438402" y="0"/>
              <a:ext cx="23940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u="sng" dirty="0" smtClean="0"/>
                <a:t> Key reactions </a:t>
              </a:r>
            </a:p>
            <a:p>
              <a:pPr>
                <a:buFont typeface="Arial" pitchFamily="34" charset="0"/>
                <a:buChar char="•"/>
              </a:pPr>
              <a:r>
                <a:rPr lang="en-US" dirty="0" smtClean="0"/>
                <a:t>  Nitrate (+)</a:t>
              </a:r>
            </a:p>
            <a:p>
              <a:pPr>
                <a:buFont typeface="Arial" pitchFamily="34" charset="0"/>
                <a:buChar char="•"/>
              </a:pPr>
              <a:r>
                <a:rPr lang="en-US" dirty="0" smtClean="0"/>
                <a:t>  SPS –sensitive </a:t>
              </a:r>
            </a:p>
            <a:p>
              <a:pPr>
                <a:buFont typeface="Arial" pitchFamily="34" charset="0"/>
                <a:buChar char="•"/>
              </a:pPr>
              <a:r>
                <a:rPr lang="en-US" dirty="0" smtClean="0"/>
                <a:t>  Indole (-)</a:t>
              </a:r>
            </a:p>
            <a:p>
              <a:endParaRPr lang="en-US" dirty="0" smtClean="0"/>
            </a:p>
            <a:p>
              <a:pPr>
                <a:buFont typeface="Arial" pitchFamily="34" charset="0"/>
                <a:buChar char="•"/>
              </a:pPr>
              <a:endParaRPr lang="en-US" dirty="0"/>
            </a:p>
          </p:txBody>
        </p:sp>
        <p:sp>
          <p:nvSpPr>
            <p:cNvPr id="9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sp>
        <p:nvSpPr>
          <p:cNvPr id="12" name="Rounded Rectangle 4"/>
          <p:cNvSpPr/>
          <p:nvPr/>
        </p:nvSpPr>
        <p:spPr>
          <a:xfrm>
            <a:off x="6661112" y="2707173"/>
            <a:ext cx="2102025" cy="129125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415" tIns="18415" rIns="18415" bIns="18415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900" kern="1200" dirty="0"/>
          </a:p>
        </p:txBody>
      </p:sp>
      <p:grpSp>
        <p:nvGrpSpPr>
          <p:cNvPr id="7" name="Group 12"/>
          <p:cNvGrpSpPr/>
          <p:nvPr/>
        </p:nvGrpSpPr>
        <p:grpSpPr>
          <a:xfrm>
            <a:off x="6248400" y="2743200"/>
            <a:ext cx="2514737" cy="1409859"/>
            <a:chOff x="2698714" y="31712"/>
            <a:chExt cx="2514737" cy="1178391"/>
          </a:xfrm>
        </p:grpSpPr>
        <p:sp>
          <p:nvSpPr>
            <p:cNvPr id="14" name="Rounded Rectangle 13"/>
            <p:cNvSpPr/>
            <p:nvPr/>
          </p:nvSpPr>
          <p:spPr>
            <a:xfrm>
              <a:off x="3048002" y="127379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z="1600" b="1" u="sng" dirty="0" smtClean="0"/>
                <a:t>P. </a:t>
              </a:r>
              <a:r>
                <a:rPr lang="en-US" sz="1600" b="1" u="sng" dirty="0" err="1" smtClean="0"/>
                <a:t>assacharolyticus</a:t>
              </a:r>
              <a:endParaRPr lang="en-US" sz="1600" b="1" u="sng" dirty="0" smtClean="0"/>
            </a:p>
            <a:p>
              <a:pPr algn="ctr"/>
              <a:endParaRPr lang="en-US" sz="1200" dirty="0" smtClean="0"/>
            </a:p>
            <a:p>
              <a:pPr algn="ctr"/>
              <a:r>
                <a:rPr lang="en-US" sz="1200" b="1" dirty="0" smtClean="0"/>
                <a:t>Form tetrads or pairs</a:t>
              </a:r>
            </a:p>
            <a:p>
              <a:pPr algn="ctr"/>
              <a:r>
                <a:rPr lang="en-US" sz="1200" b="1" u="sng" dirty="0" smtClean="0"/>
                <a:t>Key reactions </a:t>
              </a:r>
              <a:r>
                <a:rPr lang="en-US" sz="1200" dirty="0" smtClean="0"/>
                <a:t>: </a:t>
              </a:r>
            </a:p>
            <a:p>
              <a:pPr algn="ctr"/>
              <a:r>
                <a:rPr lang="en-US" sz="1200" dirty="0" smtClean="0"/>
                <a:t>SPS resistant,  Indole (+), Nitrate (-)</a:t>
              </a:r>
              <a:endParaRPr lang="en-US" sz="1200" dirty="0"/>
            </a:p>
          </p:txBody>
        </p:sp>
        <p:sp>
          <p:nvSpPr>
            <p:cNvPr id="15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10" name="Group 15"/>
          <p:cNvGrpSpPr/>
          <p:nvPr/>
        </p:nvGrpSpPr>
        <p:grpSpPr>
          <a:xfrm>
            <a:off x="609600" y="1066800"/>
            <a:ext cx="7436025" cy="3200400"/>
            <a:chOff x="-2635286" y="31712"/>
            <a:chExt cx="7436025" cy="2642482"/>
          </a:xfrm>
        </p:grpSpPr>
        <p:sp>
          <p:nvSpPr>
            <p:cNvPr id="17" name="Rounded Rectangle 16"/>
            <p:cNvSpPr/>
            <p:nvPr/>
          </p:nvSpPr>
          <p:spPr>
            <a:xfrm>
              <a:off x="-2635286" y="1415869"/>
              <a:ext cx="2470249" cy="125832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b="1" u="sng" dirty="0" smtClean="0"/>
                <a:t>P. </a:t>
              </a:r>
              <a:r>
                <a:rPr lang="en-US" b="1" u="sng" dirty="0" err="1" smtClean="0"/>
                <a:t>anaerobius</a:t>
              </a:r>
              <a:endParaRPr lang="en-US" b="1" u="sng" dirty="0" smtClean="0"/>
            </a:p>
            <a:p>
              <a:pPr>
                <a:buFont typeface="Arial" pitchFamily="34" charset="0"/>
                <a:buChar char="•"/>
              </a:pPr>
              <a:r>
                <a:rPr lang="en-US" b="1" dirty="0" smtClean="0"/>
                <a:t> </a:t>
              </a:r>
              <a:r>
                <a:rPr lang="en-US" sz="1200" b="1" dirty="0" smtClean="0"/>
                <a:t>Elongated</a:t>
              </a:r>
            </a:p>
            <a:p>
              <a:pPr>
                <a:buFont typeface="Arial" pitchFamily="34" charset="0"/>
                <a:buChar char="•"/>
              </a:pPr>
              <a:endParaRPr lang="en-US" sz="1200" b="1" dirty="0" smtClean="0"/>
            </a:p>
            <a:p>
              <a:pPr>
                <a:buFont typeface="Arial" pitchFamily="34" charset="0"/>
                <a:buChar char="•"/>
              </a:pPr>
              <a:r>
                <a:rPr lang="en-US" sz="1200" b="1" dirty="0" smtClean="0"/>
                <a:t> Produce  sweet odor due to the presence of </a:t>
              </a:r>
              <a:r>
                <a:rPr lang="en-US" sz="1200" b="1" dirty="0" err="1" smtClean="0"/>
                <a:t>isocaproic</a:t>
              </a:r>
              <a:r>
                <a:rPr lang="en-US" sz="1200" b="1" dirty="0" smtClean="0"/>
                <a:t> acid </a:t>
              </a:r>
            </a:p>
            <a:p>
              <a:endParaRPr lang="en-US" b="1" dirty="0" smtClean="0"/>
            </a:p>
          </p:txBody>
        </p:sp>
        <p:sp>
          <p:nvSpPr>
            <p:cNvPr id="18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cxnSp>
        <p:nvCxnSpPr>
          <p:cNvPr id="32" name="Straight Connector 31"/>
          <p:cNvCxnSpPr/>
          <p:nvPr/>
        </p:nvCxnSpPr>
        <p:spPr>
          <a:xfrm rot="5400000">
            <a:off x="2590800" y="1905002"/>
            <a:ext cx="1143002" cy="838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1104900" y="47625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15000" y="1676400"/>
            <a:ext cx="12954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4" idx="2"/>
          </p:cNvCxnSpPr>
          <p:nvPr/>
        </p:nvCxnSpPr>
        <p:spPr>
          <a:xfrm rot="16200000" flipH="1">
            <a:off x="7136005" y="4697467"/>
            <a:ext cx="1104741" cy="15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6"/>
          <p:cNvGrpSpPr/>
          <p:nvPr/>
        </p:nvGrpSpPr>
        <p:grpSpPr>
          <a:xfrm>
            <a:off x="6400800" y="5181600"/>
            <a:ext cx="2438537" cy="1295400"/>
            <a:chOff x="2362202" y="0"/>
            <a:chExt cx="2438537" cy="1082724"/>
          </a:xfrm>
        </p:grpSpPr>
        <p:sp>
          <p:nvSpPr>
            <p:cNvPr id="37" name="Rounded Rectangle 36"/>
            <p:cNvSpPr/>
            <p:nvPr/>
          </p:nvSpPr>
          <p:spPr>
            <a:xfrm>
              <a:off x="2362202" y="0"/>
              <a:ext cx="23940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u="sng" dirty="0" smtClean="0"/>
                <a:t>Causes:</a:t>
              </a:r>
              <a:endParaRPr lang="en-US" dirty="0" smtClean="0"/>
            </a:p>
            <a:p>
              <a:endParaRPr lang="en-US" dirty="0" smtClean="0"/>
            </a:p>
            <a:p>
              <a:pPr>
                <a:buFont typeface="Arial" pitchFamily="34" charset="0"/>
                <a:buChar char="•"/>
              </a:pPr>
              <a:r>
                <a:rPr lang="en-US" dirty="0" smtClean="0"/>
                <a:t>Head, neck , genital and gut infections</a:t>
              </a:r>
              <a:endParaRPr lang="en-US" dirty="0"/>
            </a:p>
          </p:txBody>
        </p:sp>
        <p:sp>
          <p:nvSpPr>
            <p:cNvPr id="38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sp>
        <p:nvSpPr>
          <p:cNvPr id="23" name="Action Button: Forward or Next 22">
            <a:hlinkClick r:id="" action="ppaction://hlinkshowjump?jump=nextslide" highlightClick="1"/>
          </p:cNvPr>
          <p:cNvSpPr/>
          <p:nvPr/>
        </p:nvSpPr>
        <p:spPr>
          <a:xfrm>
            <a:off x="4648200" y="5943600"/>
            <a:ext cx="838200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5930490"/>
            <a:ext cx="809625" cy="67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/>
          <a:lstStyle/>
          <a:p>
            <a:pPr lvl="0"/>
            <a:endParaRPr lang="en-US" dirty="0" smtClean="0"/>
          </a:p>
          <a:p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3429000" y="1143000"/>
            <a:ext cx="2209937" cy="2819400"/>
            <a:chOff x="2698714" y="31712"/>
            <a:chExt cx="2209937" cy="2422612"/>
          </a:xfrm>
        </p:grpSpPr>
        <p:sp>
          <p:nvSpPr>
            <p:cNvPr id="5" name="Rounded Rectangle 4"/>
            <p:cNvSpPr/>
            <p:nvPr/>
          </p:nvSpPr>
          <p:spPr>
            <a:xfrm>
              <a:off x="2743202" y="137160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000" b="1" dirty="0" err="1" smtClean="0"/>
                <a:t>Viellonella</a:t>
              </a:r>
              <a:r>
                <a:rPr lang="en-US" sz="2000" b="1" dirty="0" smtClean="0"/>
                <a:t> species </a:t>
              </a:r>
              <a:endParaRPr lang="en-US" sz="2000" b="1" dirty="0"/>
            </a:p>
          </p:txBody>
        </p:sp>
        <p:sp>
          <p:nvSpPr>
            <p:cNvPr id="6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3429000" y="5181600"/>
            <a:ext cx="2394049" cy="1295400"/>
            <a:chOff x="2514602" y="0"/>
            <a:chExt cx="2394049" cy="1082724"/>
          </a:xfrm>
        </p:grpSpPr>
        <p:sp>
          <p:nvSpPr>
            <p:cNvPr id="8" name="Rounded Rectangle 7"/>
            <p:cNvSpPr/>
            <p:nvPr/>
          </p:nvSpPr>
          <p:spPr>
            <a:xfrm>
              <a:off x="2514602" y="0"/>
              <a:ext cx="23940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u="sng" dirty="0" smtClean="0"/>
                <a:t> Key reactions </a:t>
              </a:r>
              <a:endParaRPr lang="en-US" dirty="0" smtClean="0"/>
            </a:p>
            <a:p>
              <a:pPr>
                <a:buFont typeface="Arial" pitchFamily="34" charset="0"/>
                <a:buChar char="•"/>
              </a:pPr>
              <a:r>
                <a:rPr lang="en-US" sz="1600" dirty="0" smtClean="0"/>
                <a:t>Nitrate (+)</a:t>
              </a:r>
            </a:p>
            <a:p>
              <a:pPr algn="ctr">
                <a:buFont typeface="Arial" pitchFamily="34" charset="0"/>
                <a:buChar char="•"/>
              </a:pPr>
              <a:endParaRPr lang="en-US" sz="1400" dirty="0" smtClean="0"/>
            </a:p>
            <a:p>
              <a:pPr algn="ctr">
                <a:buFont typeface="Arial" pitchFamily="34" charset="0"/>
                <a:buChar char="•"/>
              </a:pPr>
              <a:r>
                <a:rPr lang="en-US" sz="1400" dirty="0" smtClean="0"/>
                <a:t>Non-fluorescent, may pigment red</a:t>
              </a:r>
              <a:endParaRPr lang="en-US" sz="1400" dirty="0"/>
            </a:p>
          </p:txBody>
        </p:sp>
        <p:sp>
          <p:nvSpPr>
            <p:cNvPr id="9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sp>
        <p:nvSpPr>
          <p:cNvPr id="12" name="Rounded Rectangle 4"/>
          <p:cNvSpPr/>
          <p:nvPr/>
        </p:nvSpPr>
        <p:spPr>
          <a:xfrm>
            <a:off x="6661112" y="2707173"/>
            <a:ext cx="2102025" cy="129125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415" tIns="18415" rIns="18415" bIns="18415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900" kern="1200" dirty="0"/>
          </a:p>
        </p:txBody>
      </p:sp>
      <p:grpSp>
        <p:nvGrpSpPr>
          <p:cNvPr id="7" name="Group 12"/>
          <p:cNvGrpSpPr/>
          <p:nvPr/>
        </p:nvGrpSpPr>
        <p:grpSpPr>
          <a:xfrm>
            <a:off x="6629263" y="2667000"/>
            <a:ext cx="2514737" cy="1409859"/>
            <a:chOff x="2698714" y="31712"/>
            <a:chExt cx="2514737" cy="1178391"/>
          </a:xfrm>
        </p:grpSpPr>
        <p:sp>
          <p:nvSpPr>
            <p:cNvPr id="14" name="Rounded Rectangle 13"/>
            <p:cNvSpPr/>
            <p:nvPr/>
          </p:nvSpPr>
          <p:spPr>
            <a:xfrm>
              <a:off x="3048002" y="127379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z="1600" u="sng" dirty="0" smtClean="0"/>
                <a:t>Causes :</a:t>
              </a:r>
            </a:p>
            <a:p>
              <a:pPr algn="ctr"/>
              <a:endParaRPr lang="en-US" sz="1600" dirty="0" smtClean="0"/>
            </a:p>
            <a:p>
              <a:pPr algn="ctr"/>
              <a:r>
                <a:rPr lang="en-US" sz="1600" dirty="0" err="1" smtClean="0"/>
                <a:t>Endocarditis</a:t>
              </a:r>
              <a:r>
                <a:rPr lang="en-US" sz="1600" dirty="0" smtClean="0"/>
                <a:t> and </a:t>
              </a:r>
              <a:r>
                <a:rPr lang="en-US" sz="1600" dirty="0" err="1" smtClean="0"/>
                <a:t>bacteremia</a:t>
              </a:r>
              <a:endParaRPr lang="en-US" sz="1600" dirty="0" smtClean="0"/>
            </a:p>
          </p:txBody>
        </p:sp>
        <p:sp>
          <p:nvSpPr>
            <p:cNvPr id="15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10" name="Group 15"/>
          <p:cNvGrpSpPr/>
          <p:nvPr/>
        </p:nvGrpSpPr>
        <p:grpSpPr>
          <a:xfrm>
            <a:off x="3505200" y="457200"/>
            <a:ext cx="2165449" cy="1311324"/>
            <a:chOff x="2667002" y="0"/>
            <a:chExt cx="2165449" cy="1082724"/>
          </a:xfrm>
        </p:grpSpPr>
        <p:sp>
          <p:nvSpPr>
            <p:cNvPr id="17" name="Rounded Rectangle 16"/>
            <p:cNvSpPr/>
            <p:nvPr/>
          </p:nvSpPr>
          <p:spPr>
            <a:xfrm>
              <a:off x="2667002" y="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z="1600" dirty="0" smtClean="0"/>
                <a:t>Indigenous to </a:t>
              </a:r>
              <a:r>
                <a:rPr lang="en-US" sz="1600" b="1" dirty="0" smtClean="0"/>
                <a:t>oral cavity, upper respiratory, G.I </a:t>
              </a:r>
              <a:r>
                <a:rPr lang="en-US" sz="1600" dirty="0" smtClean="0"/>
                <a:t>and </a:t>
              </a:r>
              <a:r>
                <a:rPr lang="en-US" sz="1600" b="1" dirty="0" smtClean="0"/>
                <a:t>genitourinary tract </a:t>
              </a:r>
            </a:p>
          </p:txBody>
        </p:sp>
        <p:sp>
          <p:nvSpPr>
            <p:cNvPr id="18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11" name="Group 18"/>
          <p:cNvGrpSpPr/>
          <p:nvPr/>
        </p:nvGrpSpPr>
        <p:grpSpPr>
          <a:xfrm>
            <a:off x="304800" y="2743200"/>
            <a:ext cx="2285999" cy="1219200"/>
            <a:chOff x="2667002" y="0"/>
            <a:chExt cx="2165449" cy="1082724"/>
          </a:xfrm>
        </p:grpSpPr>
        <p:sp>
          <p:nvSpPr>
            <p:cNvPr id="20" name="Rounded Rectangle 19"/>
            <p:cNvSpPr/>
            <p:nvPr/>
          </p:nvSpPr>
          <p:spPr>
            <a:xfrm>
              <a:off x="2667002" y="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400" dirty="0" smtClean="0"/>
            </a:p>
            <a:p>
              <a:r>
                <a:rPr lang="en-US" sz="1400" dirty="0" smtClean="0"/>
                <a:t>Kanamycin (S )</a:t>
              </a:r>
            </a:p>
            <a:p>
              <a:r>
                <a:rPr lang="en-US" sz="1400" dirty="0" smtClean="0"/>
                <a:t>Vancomycin (R )</a:t>
              </a:r>
            </a:p>
            <a:p>
              <a:r>
                <a:rPr lang="en-US" sz="1400" dirty="0" err="1" smtClean="0"/>
                <a:t>Colistin</a:t>
              </a:r>
              <a:r>
                <a:rPr lang="en-US" sz="1400" dirty="0" smtClean="0"/>
                <a:t> (S)</a:t>
              </a:r>
            </a:p>
            <a:p>
              <a:endParaRPr lang="en-US" sz="1600" dirty="0"/>
            </a:p>
          </p:txBody>
        </p:sp>
        <p:sp>
          <p:nvSpPr>
            <p:cNvPr id="21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cxnSp>
        <p:nvCxnSpPr>
          <p:cNvPr id="23" name="Straight Connector 22"/>
          <p:cNvCxnSpPr/>
          <p:nvPr/>
        </p:nvCxnSpPr>
        <p:spPr>
          <a:xfrm rot="10800000">
            <a:off x="2590800" y="32766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4190998" y="2209800"/>
            <a:ext cx="76200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4000500" y="45339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endCxn id="14" idx="1"/>
          </p:cNvCxnSpPr>
          <p:nvPr/>
        </p:nvCxnSpPr>
        <p:spPr>
          <a:xfrm>
            <a:off x="5638800" y="3429000"/>
            <a:ext cx="1339751" cy="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286000" y="3105835"/>
            <a:ext cx="4572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1400" dirty="0" smtClean="0"/>
              <a:t>Small </a:t>
            </a:r>
          </a:p>
          <a:p>
            <a:pPr algn="ctr"/>
            <a:r>
              <a:rPr lang="en-US" sz="1400" dirty="0" smtClean="0"/>
              <a:t>Gram negative </a:t>
            </a:r>
            <a:r>
              <a:rPr lang="en-US" sz="1400" dirty="0" err="1" smtClean="0"/>
              <a:t>cocci</a:t>
            </a:r>
            <a:endParaRPr lang="en-US" sz="1400" dirty="0"/>
          </a:p>
        </p:txBody>
      </p:sp>
      <p:sp>
        <p:nvSpPr>
          <p:cNvPr id="27" name="Action Button: Home 26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Forward or Next 27">
            <a:hlinkClick r:id="" action="ppaction://hlinkshowjump?jump=nextslide" highlightClick="1"/>
          </p:cNvPr>
          <p:cNvSpPr/>
          <p:nvPr/>
        </p:nvSpPr>
        <p:spPr>
          <a:xfrm>
            <a:off x="1752600" y="5728110"/>
            <a:ext cx="838200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5715000"/>
            <a:ext cx="809625" cy="67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hlinkClick r:id="rId2" action="ppaction://hlinksldjump"/>
              </a:rPr>
              <a:t>Clostridium species</a:t>
            </a:r>
          </a:p>
          <a:p>
            <a:pPr algn="ctr">
              <a:buNone/>
            </a:pPr>
            <a:r>
              <a:rPr lang="en-US" dirty="0" smtClean="0">
                <a:hlinkClick r:id="rId2" action="ppaction://hlinksldjump"/>
              </a:rPr>
              <a:t> </a:t>
            </a:r>
          </a:p>
          <a:p>
            <a:pPr algn="ctr">
              <a:buNone/>
            </a:pPr>
            <a:r>
              <a:rPr lang="en-US" dirty="0" smtClean="0">
                <a:hlinkClick r:id="rId3" action="ppaction://hlinksldjump"/>
              </a:rPr>
              <a:t>Others ?????</a:t>
            </a:r>
            <a:r>
              <a:rPr lang="en-US" dirty="0" smtClean="0">
                <a:hlinkClick r:id="rId2" action="ppaction://hlinksldjump"/>
              </a:rPr>
              <a:t>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4" action="ppaction://hlinksldjump"/>
              </a:rPr>
              <a:t>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Positive Bacilli</a:t>
            </a:r>
            <a:endParaRPr lang="en-US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/>
          <a:lstStyle/>
          <a:p>
            <a:pPr lvl="0"/>
            <a:endParaRPr lang="en-US" dirty="0" smtClean="0"/>
          </a:p>
          <a:p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3429000" y="533400"/>
            <a:ext cx="2241649" cy="1795846"/>
            <a:chOff x="2698714" y="-492096"/>
            <a:chExt cx="2241649" cy="1543108"/>
          </a:xfrm>
        </p:grpSpPr>
        <p:sp>
          <p:nvSpPr>
            <p:cNvPr id="5" name="Rounded Rectangle 4"/>
            <p:cNvSpPr/>
            <p:nvPr/>
          </p:nvSpPr>
          <p:spPr>
            <a:xfrm>
              <a:off x="2774914" y="-492096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400" dirty="0" smtClean="0"/>
                <a:t>Clostridium </a:t>
              </a:r>
            </a:p>
            <a:p>
              <a:pPr algn="ctr"/>
              <a:r>
                <a:rPr lang="en-US" sz="2400" dirty="0" smtClean="0"/>
                <a:t>spp.</a:t>
              </a:r>
            </a:p>
            <a:p>
              <a:pPr algn="ctr"/>
              <a:r>
                <a:rPr lang="en-US" sz="1600" dirty="0" smtClean="0"/>
                <a:t>Gram positive rods </a:t>
              </a:r>
            </a:p>
            <a:p>
              <a:pPr algn="ctr"/>
              <a:r>
                <a:rPr lang="en-US" sz="1600" dirty="0" smtClean="0"/>
                <a:t>  </a:t>
              </a:r>
              <a:endParaRPr lang="en-US" sz="1600" dirty="0"/>
            </a:p>
          </p:txBody>
        </p:sp>
        <p:sp>
          <p:nvSpPr>
            <p:cNvPr id="6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sp>
        <p:nvSpPr>
          <p:cNvPr id="9" name="Rounded Rectangle 4"/>
          <p:cNvSpPr/>
          <p:nvPr/>
        </p:nvSpPr>
        <p:spPr>
          <a:xfrm>
            <a:off x="1250912" y="5143341"/>
            <a:ext cx="2102025" cy="121951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415" tIns="18415" rIns="18415" bIns="18415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900" kern="1200" dirty="0"/>
          </a:p>
        </p:txBody>
      </p:sp>
      <p:grpSp>
        <p:nvGrpSpPr>
          <p:cNvPr id="10" name="Group 12"/>
          <p:cNvGrpSpPr/>
          <p:nvPr/>
        </p:nvGrpSpPr>
        <p:grpSpPr>
          <a:xfrm>
            <a:off x="6400800" y="5029200"/>
            <a:ext cx="2514737" cy="1562260"/>
            <a:chOff x="2698714" y="31712"/>
            <a:chExt cx="2514737" cy="1305771"/>
          </a:xfrm>
        </p:grpSpPr>
        <p:sp>
          <p:nvSpPr>
            <p:cNvPr id="14" name="Rounded Rectangle 13"/>
            <p:cNvSpPr/>
            <p:nvPr/>
          </p:nvSpPr>
          <p:spPr>
            <a:xfrm>
              <a:off x="3048002" y="63690"/>
              <a:ext cx="2165449" cy="12737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z="1600" u="sng" dirty="0" smtClean="0"/>
                <a:t>Causes :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600" dirty="0" smtClean="0"/>
                <a:t> </a:t>
              </a:r>
              <a:r>
                <a:rPr lang="en-US" sz="1200" dirty="0" smtClean="0"/>
                <a:t>Food poisoning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200" dirty="0" smtClean="0"/>
                <a:t>Gas gangrene(</a:t>
              </a:r>
              <a:r>
                <a:rPr lang="en-US" sz="1200" dirty="0" err="1" smtClean="0"/>
                <a:t>myonecrosis</a:t>
              </a:r>
              <a:r>
                <a:rPr lang="en-US" sz="1200" dirty="0" smtClean="0"/>
                <a:t>) 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200" dirty="0" smtClean="0"/>
                <a:t>Neoplasm s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200" dirty="0" smtClean="0"/>
                <a:t>Lock jaw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200" dirty="0" err="1" smtClean="0"/>
                <a:t>Pseudomembraneous</a:t>
              </a:r>
              <a:r>
                <a:rPr lang="en-US" sz="1200" dirty="0" smtClean="0"/>
                <a:t> colitis </a:t>
              </a:r>
            </a:p>
            <a:p>
              <a:endParaRPr lang="en-US" sz="1200" dirty="0" smtClean="0"/>
            </a:p>
            <a:p>
              <a:pPr>
                <a:buFont typeface="Arial" pitchFamily="34" charset="0"/>
                <a:buChar char="•"/>
              </a:pPr>
              <a:endParaRPr lang="en-US" sz="1200" dirty="0" smtClean="0"/>
            </a:p>
            <a:p>
              <a:endParaRPr lang="en-US" sz="1200" dirty="0" smtClean="0"/>
            </a:p>
            <a:p>
              <a:endParaRPr lang="en-US" sz="1600" dirty="0"/>
            </a:p>
          </p:txBody>
        </p:sp>
        <p:sp>
          <p:nvSpPr>
            <p:cNvPr id="15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13" name="Group 15"/>
          <p:cNvGrpSpPr/>
          <p:nvPr/>
        </p:nvGrpSpPr>
        <p:grpSpPr>
          <a:xfrm>
            <a:off x="0" y="3733800"/>
            <a:ext cx="6096137" cy="2873117"/>
            <a:chOff x="2698714" y="31712"/>
            <a:chExt cx="6096137" cy="2372253"/>
          </a:xfrm>
        </p:grpSpPr>
        <p:sp>
          <p:nvSpPr>
            <p:cNvPr id="17" name="Rounded Rectangle 16"/>
            <p:cNvSpPr/>
            <p:nvPr/>
          </p:nvSpPr>
          <p:spPr>
            <a:xfrm>
              <a:off x="6629402" y="1321241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 smtClean="0"/>
            </a:p>
            <a:p>
              <a:pPr algn="ctr"/>
              <a:r>
                <a:rPr lang="en-US" dirty="0" smtClean="0"/>
                <a:t>Spore formers</a:t>
              </a:r>
            </a:p>
            <a:p>
              <a:pPr algn="ctr"/>
              <a:r>
                <a:rPr lang="en-US" dirty="0" smtClean="0"/>
                <a:t>Found commonly in stool specimen</a:t>
              </a:r>
              <a:endParaRPr lang="en-US" dirty="0"/>
            </a:p>
          </p:txBody>
        </p:sp>
        <p:sp>
          <p:nvSpPr>
            <p:cNvPr id="18" name="Rounded Rectangle 4"/>
            <p:cNvSpPr/>
            <p:nvPr/>
          </p:nvSpPr>
          <p:spPr>
            <a:xfrm>
              <a:off x="2698714" y="31712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grpSp>
        <p:nvGrpSpPr>
          <p:cNvPr id="16" name="Group 18"/>
          <p:cNvGrpSpPr/>
          <p:nvPr/>
        </p:nvGrpSpPr>
        <p:grpSpPr>
          <a:xfrm>
            <a:off x="304800" y="5105400"/>
            <a:ext cx="2165449" cy="1447800"/>
            <a:chOff x="2667002" y="0"/>
            <a:chExt cx="2165449" cy="1082724"/>
          </a:xfrm>
        </p:grpSpPr>
        <p:sp>
          <p:nvSpPr>
            <p:cNvPr id="20" name="Rounded Rectangle 19"/>
            <p:cNvSpPr/>
            <p:nvPr/>
          </p:nvSpPr>
          <p:spPr>
            <a:xfrm>
              <a:off x="2667002" y="0"/>
              <a:ext cx="2165449" cy="1082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400" dirty="0" smtClean="0"/>
            </a:p>
            <a:p>
              <a:pPr algn="ctr"/>
              <a:r>
                <a:rPr lang="en-US" sz="1400" dirty="0" smtClean="0"/>
                <a:t>Produce Virulence factors </a:t>
              </a:r>
              <a:r>
                <a:rPr lang="en-US" sz="1400" dirty="0" smtClean="0">
                  <a:hlinkClick r:id="rId2" action="ppaction://hlinksldjump"/>
                </a:rPr>
                <a:t> </a:t>
              </a:r>
              <a:r>
                <a:rPr lang="en-US" sz="1400" dirty="0" smtClean="0"/>
                <a:t>that are responsible for infections</a:t>
              </a:r>
              <a:endParaRPr lang="en-US" sz="1600" dirty="0"/>
            </a:p>
          </p:txBody>
        </p:sp>
        <p:sp>
          <p:nvSpPr>
            <p:cNvPr id="21" name="Rounded Rectangle 4"/>
            <p:cNvSpPr/>
            <p:nvPr/>
          </p:nvSpPr>
          <p:spPr>
            <a:xfrm>
              <a:off x="2698714" y="56985"/>
              <a:ext cx="2102025" cy="9940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cxnSp>
        <p:nvCxnSpPr>
          <p:cNvPr id="23" name="Straight Connector 22"/>
          <p:cNvCxnSpPr/>
          <p:nvPr/>
        </p:nvCxnSpPr>
        <p:spPr>
          <a:xfrm rot="5400000">
            <a:off x="2438400" y="426720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4190998" y="2209800"/>
            <a:ext cx="76200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15000" y="4191000"/>
            <a:ext cx="11430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6"/>
          <p:cNvGrpSpPr/>
          <p:nvPr/>
        </p:nvGrpSpPr>
        <p:grpSpPr>
          <a:xfrm>
            <a:off x="3352800" y="2590800"/>
            <a:ext cx="2394049" cy="1676400"/>
            <a:chOff x="2438402" y="0"/>
            <a:chExt cx="2394049" cy="1401172"/>
          </a:xfrm>
        </p:grpSpPr>
        <p:sp>
          <p:nvSpPr>
            <p:cNvPr id="33" name="Rounded Rectangle 32"/>
            <p:cNvSpPr/>
            <p:nvPr/>
          </p:nvSpPr>
          <p:spPr>
            <a:xfrm>
              <a:off x="2438402" y="0"/>
              <a:ext cx="2394049" cy="140117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u="sng" dirty="0" smtClean="0"/>
                <a:t> </a:t>
              </a:r>
              <a:r>
                <a:rPr lang="en-US" sz="1400" u="sng" dirty="0" smtClean="0"/>
                <a:t>Four common species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400" dirty="0" smtClean="0"/>
                <a:t>  </a:t>
              </a:r>
              <a:r>
                <a:rPr lang="en-US" sz="1400" dirty="0" smtClean="0">
                  <a:hlinkClick r:id="rId3" action="ppaction://hlinksldjump"/>
                </a:rPr>
                <a:t>Clostridium </a:t>
              </a:r>
              <a:r>
                <a:rPr lang="en-US" sz="1400" dirty="0" err="1" smtClean="0">
                  <a:hlinkClick r:id="rId3" action="ppaction://hlinksldjump"/>
                </a:rPr>
                <a:t>perfringens</a:t>
              </a:r>
              <a:endParaRPr lang="en-US" sz="1400" dirty="0" smtClean="0"/>
            </a:p>
            <a:p>
              <a:pPr>
                <a:buFont typeface="Arial" pitchFamily="34" charset="0"/>
                <a:buChar char="•"/>
              </a:pPr>
              <a:r>
                <a:rPr lang="en-US" sz="1400" dirty="0" smtClean="0"/>
                <a:t> </a:t>
              </a:r>
              <a:r>
                <a:rPr lang="en-US" sz="1400" dirty="0" smtClean="0">
                  <a:hlinkClick r:id="rId4" action="ppaction://hlinksldjump"/>
                </a:rPr>
                <a:t>Clostridium difficile</a:t>
              </a:r>
              <a:endParaRPr lang="en-US" sz="1400" dirty="0" smtClean="0"/>
            </a:p>
            <a:p>
              <a:pPr>
                <a:buFont typeface="Arial" pitchFamily="34" charset="0"/>
                <a:buChar char="•"/>
              </a:pPr>
              <a:r>
                <a:rPr lang="en-US" sz="1400" dirty="0" smtClean="0">
                  <a:hlinkClick r:id="rId5" action="ppaction://hlinksldjump"/>
                </a:rPr>
                <a:t> Clostridium </a:t>
              </a:r>
              <a:r>
                <a:rPr lang="en-US" sz="1400" dirty="0" err="1" smtClean="0">
                  <a:hlinkClick r:id="rId5" action="ppaction://hlinksldjump"/>
                </a:rPr>
                <a:t>tetani</a:t>
              </a:r>
              <a:endParaRPr lang="en-US" sz="1400" dirty="0" smtClean="0"/>
            </a:p>
            <a:p>
              <a:pPr>
                <a:buFont typeface="Arial" pitchFamily="34" charset="0"/>
                <a:buChar char="•"/>
              </a:pPr>
              <a:r>
                <a:rPr lang="en-US" sz="1400" dirty="0" smtClean="0"/>
                <a:t> </a:t>
              </a:r>
              <a:r>
                <a:rPr lang="en-US" sz="1400" dirty="0" smtClean="0">
                  <a:hlinkClick r:id="rId6" action="ppaction://hlinksldjump"/>
                </a:rPr>
                <a:t>Clostridium botulism</a:t>
              </a:r>
              <a:endParaRPr lang="en-US" sz="1400" dirty="0" smtClean="0"/>
            </a:p>
            <a:p>
              <a:pPr>
                <a:buFont typeface="Arial" pitchFamily="34" charset="0"/>
                <a:buChar char="•"/>
              </a:pPr>
              <a:r>
                <a:rPr lang="en-US" sz="1400" dirty="0" smtClean="0"/>
                <a:t>  </a:t>
              </a:r>
              <a:r>
                <a:rPr lang="en-US" sz="1400" dirty="0" smtClean="0">
                  <a:hlinkClick r:id="rId7" action="ppaction://hlinksldjump"/>
                </a:rPr>
                <a:t>Other Clostridium</a:t>
              </a:r>
              <a:endParaRPr lang="en-US" sz="1400" dirty="0" smtClean="0"/>
            </a:p>
            <a:p>
              <a:pPr>
                <a:buFont typeface="Arial" pitchFamily="34" charset="0"/>
                <a:buChar char="•"/>
              </a:pPr>
              <a:endParaRPr lang="en-US" sz="1400" dirty="0"/>
            </a:p>
          </p:txBody>
        </p:sp>
        <p:sp>
          <p:nvSpPr>
            <p:cNvPr id="34" name="Rounded Rectangle 4"/>
            <p:cNvSpPr/>
            <p:nvPr/>
          </p:nvSpPr>
          <p:spPr>
            <a:xfrm>
              <a:off x="2590802" y="0"/>
              <a:ext cx="2102025" cy="10193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/>
            </a:p>
          </p:txBody>
        </p:sp>
      </p:grpSp>
      <p:cxnSp>
        <p:nvCxnSpPr>
          <p:cNvPr id="35" name="Straight Connector 34"/>
          <p:cNvCxnSpPr/>
          <p:nvPr/>
        </p:nvCxnSpPr>
        <p:spPr>
          <a:xfrm rot="5400000">
            <a:off x="3848099" y="5067301"/>
            <a:ext cx="14478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ction Button: Forward or Next 23">
            <a:hlinkClick r:id="" action="ppaction://hlinkshowjump?jump=nextslide" highlightClick="1"/>
          </p:cNvPr>
          <p:cNvSpPr/>
          <p:nvPr/>
        </p:nvSpPr>
        <p:spPr>
          <a:xfrm>
            <a:off x="7696200" y="698910"/>
            <a:ext cx="838200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34200" y="685800"/>
            <a:ext cx="809625" cy="67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/>
              <a:t>Appearance</a:t>
            </a:r>
            <a:r>
              <a:rPr lang="en-US" dirty="0" smtClean="0"/>
              <a:t>: box-shaped gram positive rod</a:t>
            </a:r>
          </a:p>
          <a:p>
            <a:endParaRPr lang="en-US" dirty="0" smtClean="0"/>
          </a:p>
          <a:p>
            <a:r>
              <a:rPr lang="en-US" dirty="0" smtClean="0"/>
              <a:t>Two zone beta hemolytic on SBA </a:t>
            </a:r>
          </a:p>
          <a:p>
            <a:r>
              <a:rPr lang="en-US" dirty="0" smtClean="0"/>
              <a:t>Produces alpha and Theta toxin</a:t>
            </a:r>
          </a:p>
          <a:p>
            <a:endParaRPr lang="en-US" u="sng" dirty="0" smtClean="0"/>
          </a:p>
          <a:p>
            <a:r>
              <a:rPr lang="en-US" u="sng" dirty="0" smtClean="0"/>
              <a:t>Key reactions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Lecthinase</a:t>
            </a:r>
            <a:r>
              <a:rPr lang="en-US" dirty="0" smtClean="0"/>
              <a:t> (+), nitrate (+) </a:t>
            </a:r>
          </a:p>
          <a:p>
            <a:pPr lvl="2"/>
            <a:r>
              <a:rPr lang="en-US" dirty="0" smtClean="0"/>
              <a:t>Reverse camp with group B Strep.</a:t>
            </a:r>
          </a:p>
          <a:p>
            <a:pPr lvl="2"/>
            <a:r>
              <a:rPr lang="en-US" dirty="0" smtClean="0"/>
              <a:t>Stormy fermentation of litmus milk</a:t>
            </a:r>
          </a:p>
          <a:p>
            <a:pPr lvl="2"/>
            <a:r>
              <a:rPr lang="en-US" dirty="0" smtClean="0"/>
              <a:t>Kanamycin (S ), Vancomycin (S), </a:t>
            </a:r>
            <a:r>
              <a:rPr lang="en-US" dirty="0" err="1" smtClean="0"/>
              <a:t>Colistin</a:t>
            </a:r>
            <a:r>
              <a:rPr lang="en-US" dirty="0" smtClean="0"/>
              <a:t> (R)</a:t>
            </a:r>
          </a:p>
          <a:p>
            <a:endParaRPr lang="en-US" u="sng" dirty="0" smtClean="0"/>
          </a:p>
          <a:p>
            <a:r>
              <a:rPr lang="en-US" u="sng" dirty="0" smtClean="0"/>
              <a:t>Causes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Gas gangrene, Food poisoning (</a:t>
            </a:r>
            <a:r>
              <a:rPr lang="en-US" dirty="0" err="1" smtClean="0"/>
              <a:t>Enterotoxin</a:t>
            </a:r>
            <a:r>
              <a:rPr lang="en-US" dirty="0" smtClean="0"/>
              <a:t> A), Soft tissue infections in diabetics and Necrotizing  bowel disease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Clostridium </a:t>
            </a:r>
            <a:r>
              <a:rPr lang="en-US" i="1" dirty="0" err="1" smtClean="0"/>
              <a:t>perfringens</a:t>
            </a:r>
            <a:r>
              <a:rPr lang="en-US" i="1" dirty="0" smtClean="0"/>
              <a:t> </a:t>
            </a:r>
            <a:endParaRPr lang="en-US" i="1" dirty="0"/>
          </a:p>
        </p:txBody>
      </p:sp>
      <p:sp>
        <p:nvSpPr>
          <p:cNvPr id="7" name="Action Button: Home 6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4648200" y="5943600"/>
            <a:ext cx="838200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5930490"/>
            <a:ext cx="809625" cy="67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Subterminal</a:t>
            </a:r>
            <a:r>
              <a:rPr lang="en-US" dirty="0" smtClean="0"/>
              <a:t> spore </a:t>
            </a:r>
          </a:p>
          <a:p>
            <a:endParaRPr lang="en-US" dirty="0" smtClean="0"/>
          </a:p>
          <a:p>
            <a:r>
              <a:rPr lang="en-US" dirty="0" smtClean="0"/>
              <a:t>Chartreuse fluorescence</a:t>
            </a:r>
          </a:p>
          <a:p>
            <a:endParaRPr lang="en-US" u="sng" dirty="0" smtClean="0"/>
          </a:p>
          <a:p>
            <a:r>
              <a:rPr lang="en-US" u="sng" dirty="0" smtClean="0"/>
              <a:t>Key reactions </a:t>
            </a:r>
            <a:endParaRPr lang="en-US" sz="1800" dirty="0" smtClean="0"/>
          </a:p>
          <a:p>
            <a:r>
              <a:rPr lang="en-US" sz="1800" dirty="0" smtClean="0"/>
              <a:t>Ferment fructose</a:t>
            </a:r>
          </a:p>
          <a:p>
            <a:r>
              <a:rPr lang="en-US" sz="1800" dirty="0" err="1" smtClean="0"/>
              <a:t>Lecthinase</a:t>
            </a:r>
            <a:r>
              <a:rPr lang="en-US" sz="1800" dirty="0" smtClean="0"/>
              <a:t> (-), Lipase (-)</a:t>
            </a:r>
          </a:p>
          <a:p>
            <a:endParaRPr lang="en-US" sz="1800" dirty="0" smtClean="0"/>
          </a:p>
          <a:p>
            <a:r>
              <a:rPr lang="en-US" sz="2800" u="sng" dirty="0" smtClean="0"/>
              <a:t>Causes</a:t>
            </a:r>
            <a:r>
              <a:rPr lang="en-US" sz="2800" dirty="0" smtClean="0"/>
              <a:t>:</a:t>
            </a:r>
          </a:p>
          <a:p>
            <a:pPr lvl="2"/>
            <a:r>
              <a:rPr lang="en-US" dirty="0" smtClean="0"/>
              <a:t>Pseudomonas colitis and Antibiotic associated diarrhea (AAD) due to </a:t>
            </a:r>
            <a:r>
              <a:rPr lang="en-US" dirty="0" err="1" smtClean="0"/>
              <a:t>enterotoxin</a:t>
            </a:r>
            <a:r>
              <a:rPr lang="en-US" dirty="0" smtClean="0"/>
              <a:t> A  and B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Clostridium difficile</a:t>
            </a:r>
            <a:endParaRPr lang="en-US" i="1" dirty="0"/>
          </a:p>
        </p:txBody>
      </p:sp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7848600" y="5638800"/>
            <a:ext cx="7620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4648200" y="5943600"/>
            <a:ext cx="838200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5930490"/>
            <a:ext cx="809625" cy="67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2175</TotalTime>
  <Words>1021</Words>
  <Application>Microsoft Office PowerPoint</Application>
  <PresentationFormat>On-screen Show (4:3)</PresentationFormat>
  <Paragraphs>369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Paper</vt:lpstr>
      <vt:lpstr>Slide 1</vt:lpstr>
      <vt:lpstr>Environmental Conditions </vt:lpstr>
      <vt:lpstr>Anaerobic cocci</vt:lpstr>
      <vt:lpstr>Slide 4</vt:lpstr>
      <vt:lpstr>Slide 5</vt:lpstr>
      <vt:lpstr>Positive Bacilli</vt:lpstr>
      <vt:lpstr>Slide 7</vt:lpstr>
      <vt:lpstr>Clostridium perfringens </vt:lpstr>
      <vt:lpstr>Clostridium difficile</vt:lpstr>
      <vt:lpstr>Clostridium tetani </vt:lpstr>
      <vt:lpstr>Clostridium botulism</vt:lpstr>
      <vt:lpstr>Other Clostridium spp.</vt:lpstr>
      <vt:lpstr>Slide 13</vt:lpstr>
      <vt:lpstr>Slide 14</vt:lpstr>
      <vt:lpstr>Negative Bacilli</vt:lpstr>
      <vt:lpstr>Slide 16</vt:lpstr>
      <vt:lpstr>Slide 17</vt:lpstr>
      <vt:lpstr>Slide 18</vt:lpstr>
      <vt:lpstr>Slide 19</vt:lpstr>
      <vt:lpstr>Slide 20</vt:lpstr>
      <vt:lpstr>Specimen transport and processing</vt:lpstr>
      <vt:lpstr>Specimen transport and processing</vt:lpstr>
      <vt:lpstr>Clinical Treatment</vt:lpstr>
    </vt:vector>
  </TitlesOfParts>
  <Company>University of Tennessee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test</dc:creator>
  <cp:lastModifiedBy>Patty Liddell</cp:lastModifiedBy>
  <cp:revision>171</cp:revision>
  <dcterms:created xsi:type="dcterms:W3CDTF">2009-10-09T14:54:37Z</dcterms:created>
  <dcterms:modified xsi:type="dcterms:W3CDTF">2009-12-28T18:21:35Z</dcterms:modified>
</cp:coreProperties>
</file>