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41"/>
  </p:notesMasterIdLst>
  <p:handoutMasterIdLst>
    <p:handoutMasterId r:id="rId42"/>
  </p:handoutMasterIdLst>
  <p:sldIdLst>
    <p:sldId id="271" r:id="rId2"/>
    <p:sldId id="282" r:id="rId3"/>
    <p:sldId id="272" r:id="rId4"/>
    <p:sldId id="264" r:id="rId5"/>
    <p:sldId id="261" r:id="rId6"/>
    <p:sldId id="262" r:id="rId7"/>
    <p:sldId id="260" r:id="rId8"/>
    <p:sldId id="265" r:id="rId9"/>
    <p:sldId id="266" r:id="rId10"/>
    <p:sldId id="293" r:id="rId11"/>
    <p:sldId id="267" r:id="rId12"/>
    <p:sldId id="292" r:id="rId13"/>
    <p:sldId id="268" r:id="rId14"/>
    <p:sldId id="269" r:id="rId15"/>
    <p:sldId id="270" r:id="rId16"/>
    <p:sldId id="273" r:id="rId17"/>
    <p:sldId id="274" r:id="rId18"/>
    <p:sldId id="29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5" r:id="rId34"/>
    <p:sldId id="296" r:id="rId35"/>
    <p:sldId id="290" r:id="rId36"/>
    <p:sldId id="297" r:id="rId37"/>
    <p:sldId id="298" r:id="rId38"/>
    <p:sldId id="299" r:id="rId39"/>
    <p:sldId id="291" r:id="rId40"/>
  </p:sldIdLst>
  <p:sldSz cx="9144000" cy="6858000" type="screen4x3"/>
  <p:notesSz cx="9144000" cy="6858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8C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139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39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CF8C91-0E85-4CAC-AF25-8B9544D360EA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553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7ABE4B-7EE0-4154-9D22-15252897807F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6E2983-E673-4D81-82EA-8DB3CAC4130C}" type="slidenum">
              <a:rPr lang="es-ES"/>
              <a:pPr/>
              <a:t>1</a:t>
            </a:fld>
            <a:endParaRPr lang="es-ES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80BC93-097E-4E8F-9B20-4D8BFE995F8E}" type="slidenum">
              <a:rPr lang="es-ES"/>
              <a:pPr/>
              <a:t>10</a:t>
            </a:fld>
            <a:endParaRPr lang="es-ES"/>
          </a:p>
        </p:txBody>
      </p:sp>
      <p:sp>
        <p:nvSpPr>
          <p:cNvPr id="131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F86E39-107E-4ABD-AC0B-B0B7FB3500C7}" type="slidenum">
              <a:rPr lang="es-ES"/>
              <a:pPr/>
              <a:t>11</a:t>
            </a:fld>
            <a:endParaRPr lang="es-ES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198D0B-D26C-403C-BCDC-7818D8C49E8E}" type="slidenum">
              <a:rPr lang="es-ES"/>
              <a:pPr/>
              <a:t>12</a:t>
            </a:fld>
            <a:endParaRPr lang="es-ES"/>
          </a:p>
        </p:txBody>
      </p:sp>
      <p:sp>
        <p:nvSpPr>
          <p:cNvPr id="132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0C0D5A-1003-459C-B93D-9619ADFE63B0}" type="slidenum">
              <a:rPr lang="es-ES"/>
              <a:pPr/>
              <a:t>13</a:t>
            </a:fld>
            <a:endParaRPr lang="es-ES"/>
          </a:p>
        </p:txBody>
      </p:sp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1833AD-23F7-40E6-9FF4-9935E300221F}" type="slidenum">
              <a:rPr lang="es-ES"/>
              <a:pPr/>
              <a:t>14</a:t>
            </a:fld>
            <a:endParaRPr lang="es-ES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E70A0B-7CBE-4E26-802D-C42FBF092B3F}" type="slidenum">
              <a:rPr lang="es-ES"/>
              <a:pPr/>
              <a:t>15</a:t>
            </a:fld>
            <a:endParaRPr lang="es-ES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B7F387-1CD6-4B2E-86ED-918BD374A1E3}" type="slidenum">
              <a:rPr lang="es-ES"/>
              <a:pPr/>
              <a:t>16</a:t>
            </a:fld>
            <a:endParaRPr lang="es-ES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09235D-B036-4E7E-ACAB-CEE8E30AA2E2}" type="slidenum">
              <a:rPr lang="es-ES"/>
              <a:pPr/>
              <a:t>17</a:t>
            </a:fld>
            <a:endParaRPr lang="es-ES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AC1B70-E2AC-4E37-966F-AB2DEE83F05D}" type="slidenum">
              <a:rPr lang="es-ES"/>
              <a:pPr/>
              <a:t>18</a:t>
            </a:fld>
            <a:endParaRPr lang="es-ES"/>
          </a:p>
        </p:txBody>
      </p:sp>
      <p:sp>
        <p:nvSpPr>
          <p:cNvPr id="133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64AB0F-D63E-4844-A3DB-B700967B1C9A}" type="slidenum">
              <a:rPr lang="es-ES"/>
              <a:pPr/>
              <a:t>19</a:t>
            </a:fld>
            <a:endParaRPr lang="es-ES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0FD897-17A7-4E16-B078-42156B486C5C}" type="slidenum">
              <a:rPr lang="es-ES"/>
              <a:pPr/>
              <a:t>2</a:t>
            </a:fld>
            <a:endParaRPr lang="es-ES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962EBE-38EA-49E2-845B-6C0B8D00C110}" type="slidenum">
              <a:rPr lang="es-ES"/>
              <a:pPr/>
              <a:t>20</a:t>
            </a:fld>
            <a:endParaRPr lang="es-ES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8D5236-1513-413D-BDF1-4E5D8E9C03DF}" type="slidenum">
              <a:rPr lang="es-ES"/>
              <a:pPr/>
              <a:t>21</a:t>
            </a:fld>
            <a:endParaRPr lang="es-ES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8D0DB6-62F6-4FCF-A56B-59EFCA892253}" type="slidenum">
              <a:rPr lang="es-ES"/>
              <a:pPr/>
              <a:t>22</a:t>
            </a:fld>
            <a:endParaRPr lang="es-ES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4E7BBD-961F-441D-98F7-5B4AD0FD06BD}" type="slidenum">
              <a:rPr lang="es-ES"/>
              <a:pPr/>
              <a:t>23</a:t>
            </a:fld>
            <a:endParaRPr lang="es-ES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8B2B8E-B97E-4CAF-9375-E7459B48814D}" type="slidenum">
              <a:rPr lang="es-ES"/>
              <a:pPr/>
              <a:t>24</a:t>
            </a:fld>
            <a:endParaRPr lang="es-ES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7FAA54-4975-47D3-82D4-8A61136486F1}" type="slidenum">
              <a:rPr lang="es-ES"/>
              <a:pPr/>
              <a:t>25</a:t>
            </a:fld>
            <a:endParaRPr lang="es-ES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EABF86-F27D-4A1F-873A-B1F52DF77910}" type="slidenum">
              <a:rPr lang="es-ES"/>
              <a:pPr/>
              <a:t>26</a:t>
            </a:fld>
            <a:endParaRPr lang="es-ES"/>
          </a:p>
        </p:txBody>
      </p:sp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4304C2-91BA-40C6-AC3F-88AF0B505048}" type="slidenum">
              <a:rPr lang="es-ES"/>
              <a:pPr/>
              <a:t>27</a:t>
            </a:fld>
            <a:endParaRPr lang="es-ES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1654DE-EA24-4225-BB0D-76DBA1C576EB}" type="slidenum">
              <a:rPr lang="es-ES"/>
              <a:pPr/>
              <a:t>28</a:t>
            </a:fld>
            <a:endParaRPr lang="es-ES"/>
          </a:p>
        </p:txBody>
      </p:sp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8DE17-780A-48ED-BDF4-F0DD3CF4DCDC}" type="slidenum">
              <a:rPr lang="es-ES"/>
              <a:pPr/>
              <a:t>29</a:t>
            </a:fld>
            <a:endParaRPr lang="es-ES"/>
          </a:p>
        </p:txBody>
      </p:sp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71E87E-B287-4FD0-8D7A-416DBAD968A4}" type="slidenum">
              <a:rPr lang="es-ES"/>
              <a:pPr/>
              <a:t>3</a:t>
            </a:fld>
            <a:endParaRPr lang="es-ES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C2D4F7-53CD-40DD-A313-BEDE9E01840D}" type="slidenum">
              <a:rPr lang="es-ES"/>
              <a:pPr/>
              <a:t>30</a:t>
            </a:fld>
            <a:endParaRPr lang="es-ES"/>
          </a:p>
        </p:txBody>
      </p:sp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F35C11-484A-447F-AEC8-D3E35707F2FD}" type="slidenum">
              <a:rPr lang="es-ES"/>
              <a:pPr/>
              <a:t>31</a:t>
            </a:fld>
            <a:endParaRPr lang="es-ES"/>
          </a:p>
        </p:txBody>
      </p:sp>
      <p:sp>
        <p:nvSpPr>
          <p:cNvPr id="931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B98611-9DBD-456F-8AB3-5F37CB6EA6D0}" type="slidenum">
              <a:rPr lang="es-ES"/>
              <a:pPr/>
              <a:t>32</a:t>
            </a:fld>
            <a:endParaRPr lang="es-ES"/>
          </a:p>
        </p:txBody>
      </p:sp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78184E-415C-4E07-805C-5CC8920EEEC7}" type="slidenum">
              <a:rPr lang="es-ES"/>
              <a:pPr/>
              <a:t>33</a:t>
            </a:fld>
            <a:endParaRPr lang="es-ES"/>
          </a:p>
        </p:txBody>
      </p:sp>
      <p:sp>
        <p:nvSpPr>
          <p:cNvPr id="134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C78EF5-36E1-462D-B0E0-BCC032F96162}" type="slidenum">
              <a:rPr lang="es-ES"/>
              <a:pPr/>
              <a:t>34</a:t>
            </a:fld>
            <a:endParaRPr lang="es-ES"/>
          </a:p>
        </p:txBody>
      </p:sp>
      <p:sp>
        <p:nvSpPr>
          <p:cNvPr id="135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9FBDCA-0A65-45D1-A7E6-86BF7E7CB984}" type="slidenum">
              <a:rPr lang="es-ES"/>
              <a:pPr/>
              <a:t>35</a:t>
            </a:fld>
            <a:endParaRPr lang="es-ES"/>
          </a:p>
        </p:txBody>
      </p:sp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075D47-A1AE-4361-85CC-E5BF5BA905DC}" type="slidenum">
              <a:rPr lang="es-ES"/>
              <a:pPr/>
              <a:t>36</a:t>
            </a:fld>
            <a:endParaRPr lang="es-ES"/>
          </a:p>
        </p:txBody>
      </p:sp>
      <p:sp>
        <p:nvSpPr>
          <p:cNvPr id="136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7C44A0-F17C-401B-B125-5FFA4BCF9F87}" type="slidenum">
              <a:rPr lang="es-ES"/>
              <a:pPr/>
              <a:t>37</a:t>
            </a:fld>
            <a:endParaRPr lang="es-ES"/>
          </a:p>
        </p:txBody>
      </p:sp>
      <p:sp>
        <p:nvSpPr>
          <p:cNvPr id="137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5717CF-182D-4C38-8CEA-763919D49141}" type="slidenum">
              <a:rPr lang="es-ES"/>
              <a:pPr/>
              <a:t>38</a:t>
            </a:fld>
            <a:endParaRPr lang="es-ES"/>
          </a:p>
        </p:txBody>
      </p:sp>
      <p:sp>
        <p:nvSpPr>
          <p:cNvPr id="138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F56C7-6A3A-4260-B54D-88EA4CD8D61D}" type="slidenum">
              <a:rPr lang="es-ES"/>
              <a:pPr/>
              <a:t>39</a:t>
            </a:fld>
            <a:endParaRPr lang="es-ES"/>
          </a:p>
        </p:txBody>
      </p:sp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B288CA-D46A-4F77-8621-B87BF8D78039}" type="slidenum">
              <a:rPr lang="es-ES"/>
              <a:pPr/>
              <a:t>4</a:t>
            </a:fld>
            <a:endParaRPr lang="es-E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09CAB7-DEB8-4CD8-8692-07A75A760591}" type="slidenum">
              <a:rPr lang="es-ES"/>
              <a:pPr/>
              <a:t>5</a:t>
            </a:fld>
            <a:endParaRPr lang="es-ES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9A8DA8-52E7-4371-B1A2-3CB4CEDEC889}" type="slidenum">
              <a:rPr lang="es-ES"/>
              <a:pPr/>
              <a:t>6</a:t>
            </a:fld>
            <a:endParaRPr lang="es-ES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5F67AD-EAFF-4297-85C7-A924F7B2A3B0}" type="slidenum">
              <a:rPr lang="es-ES"/>
              <a:pPr/>
              <a:t>7</a:t>
            </a:fld>
            <a:endParaRPr lang="es-ES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A9A980-04DB-4167-A455-F654B19FECDC}" type="slidenum">
              <a:rPr lang="es-ES"/>
              <a:pPr/>
              <a:t>8</a:t>
            </a:fld>
            <a:endParaRPr lang="es-ES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0C1ED7-9D8E-4908-B749-1DBDA4E02B74}" type="slidenum">
              <a:rPr lang="es-ES"/>
              <a:pPr/>
              <a:t>9</a:t>
            </a:fld>
            <a:endParaRPr lang="es-ES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24931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grpSp>
          <p:nvGrpSpPr>
            <p:cNvPr id="124932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24933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34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35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36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37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38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39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40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41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42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43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24944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24945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46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47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48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49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50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51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52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53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54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55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56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57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58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59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60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61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62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24963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24964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65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66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67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68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69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70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71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72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73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74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75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76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77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78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79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80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24981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24982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83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84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85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86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87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4988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grpSp>
            <p:nvGrpSpPr>
              <p:cNvPr id="124989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24990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2499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2499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2499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</p:grpSp>
      <p:sp>
        <p:nvSpPr>
          <p:cNvPr id="124994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24995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24996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124997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24998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51FD261-2A8B-4247-999C-D82D8EF7B96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249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249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249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2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2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2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2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94" grpId="0"/>
      <p:bldP spid="124995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2499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499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2499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29958-88A0-4FAD-AAD9-48FFB4F6D43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6E505-B029-4BB8-9EEC-0346FB8B976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FA45AF3-82E4-4809-B85D-2C903A3B0A4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7936C-1CA4-421F-BBE8-C7434890206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86ED1-B425-4D4E-92CD-EE25507D709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F3F9F-EF98-4F0D-9477-3E7380E48CC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B72F3-03B2-4F65-BF8E-C7979E236E1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3CF95-D954-4FE9-9778-84B3EE794E4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C0990-82A7-4E26-82DA-34CE8867E92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EC217-5EA7-422D-9256-75A2A22BEE5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38AB95-DE5D-4AD4-AE2B-4030961352B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grpSp>
        <p:nvGrpSpPr>
          <p:cNvPr id="12390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23908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grpSp>
          <p:nvGrpSpPr>
            <p:cNvPr id="123909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23910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11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12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13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14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15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16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17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18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19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20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23921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23922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23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24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25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26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27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28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29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30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31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32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33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34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35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36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37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38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39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2394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23941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42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43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44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45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46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47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48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49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50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51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52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53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54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55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56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57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23958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23959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60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61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62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63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64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3965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grpSp>
            <p:nvGrpSpPr>
              <p:cNvPr id="123966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2396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2396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2396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23970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</p:grpSp>
      <p:sp>
        <p:nvSpPr>
          <p:cNvPr id="12397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23972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23973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s-ES"/>
              <a:t>CNX     IES LILA</a:t>
            </a:r>
          </a:p>
        </p:txBody>
      </p:sp>
      <p:sp>
        <p:nvSpPr>
          <p:cNvPr id="123974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123975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9D565C9-E2B4-4E2B-95C7-1139E03A972B}" type="slidenum">
              <a:rPr lang="es-ES"/>
              <a:pPr/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239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239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239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23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23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2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2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71" grpId="0"/>
      <p:bldP spid="123972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9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239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9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2397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9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239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9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2397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9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239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9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2397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9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239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9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2397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9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239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9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2397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5F825-69A3-45F0-98E7-C7909076B202}" type="slidenum">
              <a:rPr lang="es-ES"/>
              <a:pPr/>
              <a:t>1</a:t>
            </a:fld>
            <a:endParaRPr lang="es-E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981075"/>
            <a:ext cx="8229600" cy="4895850"/>
          </a:xfrm>
        </p:spPr>
        <p:txBody>
          <a:bodyPr/>
          <a:lstStyle/>
          <a:p>
            <a:r>
              <a:rPr lang="es-ES" sz="4800">
                <a:solidFill>
                  <a:schemeClr val="hlink"/>
                </a:solidFill>
              </a:rPr>
              <a:t>U.T.2 CONTEXTO Y ORGANIZACIÓN DE LA INTERVENCIÓN SOCIAL.</a:t>
            </a:r>
            <a:r>
              <a:rPr lang="es-ES">
                <a:solidFill>
                  <a:schemeClr val="hlink"/>
                </a:solidFill>
              </a:rPr>
              <a:t> </a:t>
            </a:r>
            <a:r>
              <a:rPr lang="es-ES" sz="4000">
                <a:solidFill>
                  <a:schemeClr val="tx1"/>
                </a:solidFill>
              </a:rPr>
              <a:t>SECTORES DE INTERVENCIÓN EN EL ÁMBITO DE LA INTEGRACIÓNCIÓN SOCIAL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604C-CA7B-4D7C-A13D-DCF7B97726DC}" type="slidenum">
              <a:rPr lang="es-ES"/>
              <a:pPr/>
              <a:t>10</a:t>
            </a:fld>
            <a:endParaRPr lang="es-E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03850"/>
          </a:xfrm>
        </p:spPr>
        <p:txBody>
          <a:bodyPr/>
          <a:lstStyle/>
          <a:p>
            <a:r>
              <a:rPr lang="es-ES" sz="3600" b="1"/>
              <a:t>Se aumenta las prestaciones por desempleo.</a:t>
            </a:r>
          </a:p>
          <a:p>
            <a:r>
              <a:rPr lang="es-ES" sz="3600" b="1"/>
              <a:t>Se completa la escolarización obligatoria hasta los 14 años, y posteriormente hasta los 16.</a:t>
            </a:r>
          </a:p>
          <a:p>
            <a:r>
              <a:rPr lang="es-ES" sz="3600" b="1"/>
              <a:t>Reformas del mercado de trabajo y reconversión industrial</a:t>
            </a:r>
          </a:p>
          <a:p>
            <a:endParaRPr lang="es-ES" sz="360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9139-747A-4DF8-9599-CAF8BF255D56}" type="slidenum">
              <a:rPr lang="es-ES"/>
              <a:pPr/>
              <a:t>11</a:t>
            </a:fld>
            <a:endParaRPr lang="es-E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chemeClr val="hlink"/>
                </a:solidFill>
              </a:rPr>
              <a:t>Algunas leyes de la etapa democrática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b="1" dirty="0"/>
              <a:t>1977 Se crea la Dirección General de Asistencia y SS.SS.</a:t>
            </a:r>
          </a:p>
          <a:p>
            <a:pPr>
              <a:lnSpc>
                <a:spcPct val="90000"/>
              </a:lnSpc>
            </a:pPr>
            <a:r>
              <a:rPr lang="es-ES" sz="2800" b="1" dirty="0" smtClean="0"/>
              <a:t>1978 Se </a:t>
            </a:r>
            <a:r>
              <a:rPr lang="es-ES" sz="2800" b="1" dirty="0"/>
              <a:t>crea un nuevo modelo de </a:t>
            </a:r>
            <a:r>
              <a:rPr lang="es-ES" sz="2800" b="1" dirty="0" smtClean="0"/>
              <a:t>gestión:</a:t>
            </a:r>
          </a:p>
          <a:p>
            <a:pPr>
              <a:lnSpc>
                <a:spcPct val="90000"/>
              </a:lnSpc>
            </a:pPr>
            <a:endParaRPr lang="es-ES" sz="2800" b="1" dirty="0" smtClean="0"/>
          </a:p>
        </p:txBody>
      </p:sp>
      <p:sp>
        <p:nvSpPr>
          <p:cNvPr id="7" name="6 Elipse"/>
          <p:cNvSpPr/>
          <p:nvPr/>
        </p:nvSpPr>
        <p:spPr>
          <a:xfrm>
            <a:off x="5286380" y="3643314"/>
            <a:ext cx="3143272" cy="14859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INSERSO</a:t>
            </a:r>
            <a:endParaRPr lang="es-ES" sz="2800" dirty="0"/>
          </a:p>
        </p:txBody>
      </p:sp>
      <p:sp>
        <p:nvSpPr>
          <p:cNvPr id="8" name="7 Elipse"/>
          <p:cNvSpPr/>
          <p:nvPr/>
        </p:nvSpPr>
        <p:spPr>
          <a:xfrm>
            <a:off x="2357422" y="4714884"/>
            <a:ext cx="250033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INSALUD</a:t>
            </a:r>
            <a:endParaRPr lang="es-ES" sz="2800" dirty="0"/>
          </a:p>
        </p:txBody>
      </p:sp>
      <p:sp>
        <p:nvSpPr>
          <p:cNvPr id="9" name="8 Elipse"/>
          <p:cNvSpPr/>
          <p:nvPr/>
        </p:nvSpPr>
        <p:spPr>
          <a:xfrm>
            <a:off x="1000100" y="3286124"/>
            <a:ext cx="235745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INSS </a:t>
            </a:r>
            <a:endParaRPr lang="es-ES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7A10-C8A8-4B54-88F4-ADDF6265FE86}" type="slidenum">
              <a:rPr lang="es-ES"/>
              <a:pPr/>
              <a:t>12</a:t>
            </a:fld>
            <a:endParaRPr lang="es-E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000108"/>
            <a:ext cx="8229600" cy="5475287"/>
          </a:xfrm>
        </p:spPr>
        <p:txBody>
          <a:bodyPr/>
          <a:lstStyle/>
          <a:p>
            <a:r>
              <a:rPr lang="es-ES" b="1" dirty="0"/>
              <a:t>1978 La Constitución</a:t>
            </a:r>
          </a:p>
          <a:p>
            <a:r>
              <a:rPr lang="es-ES" b="1" dirty="0"/>
              <a:t>1980 </a:t>
            </a:r>
            <a:r>
              <a:rPr lang="es-ES" b="1" dirty="0" smtClean="0"/>
              <a:t>Estatuto </a:t>
            </a:r>
            <a:r>
              <a:rPr lang="es-ES" b="1" dirty="0"/>
              <a:t>de los Trabajadores y la Ley Básica de Empleo</a:t>
            </a:r>
          </a:p>
          <a:p>
            <a:r>
              <a:rPr lang="es-ES" b="1" dirty="0"/>
              <a:t>1982 </a:t>
            </a:r>
            <a:r>
              <a:rPr lang="es-ES" b="1" dirty="0" smtClean="0"/>
              <a:t>leyes </a:t>
            </a:r>
            <a:r>
              <a:rPr lang="es-ES" b="1" dirty="0"/>
              <a:t>de SS.SS</a:t>
            </a:r>
            <a:r>
              <a:rPr lang="es-ES" b="1" dirty="0" smtClean="0"/>
              <a:t>. Por CC.AA.</a:t>
            </a:r>
          </a:p>
          <a:p>
            <a:r>
              <a:rPr lang="es-ES" b="1" dirty="0" smtClean="0"/>
              <a:t>1986 </a:t>
            </a:r>
            <a:r>
              <a:rPr lang="es-ES" b="1" dirty="0"/>
              <a:t>Ley General de Sanidad</a:t>
            </a:r>
          </a:p>
          <a:p>
            <a:r>
              <a:rPr lang="es-ES" b="1" dirty="0"/>
              <a:t>1988 Se crea el Ministerio de Asuntos </a:t>
            </a:r>
            <a:r>
              <a:rPr lang="es-ES" b="1" dirty="0" smtClean="0"/>
              <a:t>Sociales</a:t>
            </a:r>
            <a:endParaRPr lang="es-ES" b="1" dirty="0"/>
          </a:p>
          <a:p>
            <a:endParaRPr lang="es-ES" dirty="0"/>
          </a:p>
        </p:txBody>
      </p:sp>
    </p:spTree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0FEF-EAEC-4DE8-BF6F-4B0FBFB98391}" type="slidenum">
              <a:rPr lang="es-ES"/>
              <a:pPr/>
              <a:t>13</a:t>
            </a:fld>
            <a:endParaRPr lang="es-E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chemeClr val="hlink"/>
                </a:solidFill>
              </a:rPr>
              <a:t>2.- Fundamentos jurídicos-políticos del Estado Español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" b="1"/>
              <a:t>La Constitución y la organización política territorial</a:t>
            </a:r>
          </a:p>
        </p:txBody>
      </p:sp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827088" y="3573463"/>
            <a:ext cx="7777162" cy="2879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Configuración del estado moderno </a:t>
            </a:r>
          </a:p>
          <a:p>
            <a:pPr algn="ctr"/>
            <a:r>
              <a:rPr lang="es-E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sobre el que poder edificar</a:t>
            </a:r>
          </a:p>
          <a:p>
            <a:pPr algn="ctr"/>
            <a:r>
              <a:rPr lang="es-E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un ESTADO DE BIENESTAR </a:t>
            </a:r>
          </a:p>
          <a:p>
            <a:pPr algn="ctr"/>
            <a:r>
              <a:rPr lang="es-E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Que incluya un sistema de </a:t>
            </a:r>
          </a:p>
          <a:p>
            <a:pPr algn="ctr"/>
            <a:r>
              <a:rPr lang="es-E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protección y SS.SS:</a:t>
            </a: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4643438" y="2565400"/>
            <a:ext cx="0" cy="7191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CA5C-CF9D-4685-8D66-0AF0416165CD}" type="slidenum">
              <a:rPr lang="es-ES"/>
              <a:pPr/>
              <a:t>14</a:t>
            </a:fld>
            <a:endParaRPr lang="es-E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chemeClr val="hlink"/>
                </a:solidFill>
              </a:rPr>
              <a:t>LA CONSTITUCIÓN</a:t>
            </a:r>
            <a:br>
              <a:rPr lang="es-ES" sz="4000">
                <a:solidFill>
                  <a:schemeClr val="hlink"/>
                </a:solidFill>
              </a:rPr>
            </a:br>
            <a:endParaRPr lang="es-ES" sz="4000">
              <a:solidFill>
                <a:schemeClr val="hlink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5400675"/>
            <a:ext cx="8229600" cy="1052513"/>
          </a:xfrm>
        </p:spPr>
        <p:txBody>
          <a:bodyPr/>
          <a:lstStyle/>
          <a:p>
            <a:r>
              <a:rPr lang="es-ES" sz="2800" b="1"/>
              <a:t>LA PRIMERA CONSTITUCIÓN: 1812</a:t>
            </a:r>
          </a:p>
          <a:p>
            <a:r>
              <a:rPr lang="es-ES" sz="2800" b="1"/>
              <a:t>LA MÁS AVANZADA, 1931, 2ª REPÚBLICA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1258888" y="1412875"/>
            <a:ext cx="6551612" cy="36004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>
                <a:latin typeface="Garamond" pitchFamily="18" charset="0"/>
              </a:rPr>
              <a:t>Marco regulador que establece </a:t>
            </a:r>
          </a:p>
          <a:p>
            <a:pPr algn="ctr"/>
            <a:r>
              <a:rPr lang="es-ES" sz="2800" b="1">
                <a:latin typeface="Garamond" pitchFamily="18" charset="0"/>
              </a:rPr>
              <a:t>los principios rectores</a:t>
            </a:r>
          </a:p>
          <a:p>
            <a:pPr algn="ctr"/>
            <a:r>
              <a:rPr lang="es-ES" sz="2800" b="1">
                <a:latin typeface="Garamond" pitchFamily="18" charset="0"/>
              </a:rPr>
              <a:t> que han de guiar el ordenamiento jurídico, </a:t>
            </a:r>
          </a:p>
          <a:p>
            <a:pPr algn="ctr"/>
            <a:r>
              <a:rPr lang="es-ES" sz="2800" b="1">
                <a:latin typeface="Garamond" pitchFamily="18" charset="0"/>
              </a:rPr>
              <a:t>se fijan los derechos y libertades</a:t>
            </a:r>
          </a:p>
          <a:p>
            <a:pPr algn="ctr"/>
            <a:r>
              <a:rPr lang="es-ES" sz="2800" b="1">
                <a:latin typeface="Garamond" pitchFamily="18" charset="0"/>
              </a:rPr>
              <a:t>de los ciudadanos y ciudadanas</a:t>
            </a:r>
          </a:p>
          <a:p>
            <a:pPr algn="ctr"/>
            <a:r>
              <a:rPr lang="es-ES" sz="2800" b="1">
                <a:latin typeface="Garamond" pitchFamily="18" charset="0"/>
              </a:rPr>
              <a:t> y se marcan los fundamentos</a:t>
            </a:r>
          </a:p>
          <a:p>
            <a:pPr algn="ctr"/>
            <a:r>
              <a:rPr lang="es-ES" sz="2800" b="1">
                <a:latin typeface="Garamond" pitchFamily="18" charset="0"/>
              </a:rPr>
              <a:t> del sistema político y socioeconómico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4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A688-705B-4552-A116-E169F427444D}" type="slidenum">
              <a:rPr lang="es-ES"/>
              <a:pPr/>
              <a:t>15</a:t>
            </a:fld>
            <a:endParaRPr lang="es-E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39825"/>
          </a:xfrm>
        </p:spPr>
        <p:txBody>
          <a:bodyPr/>
          <a:lstStyle/>
          <a:p>
            <a:r>
              <a:rPr lang="es-ES" sz="3600">
                <a:solidFill>
                  <a:schemeClr val="hlink"/>
                </a:solidFill>
              </a:rPr>
              <a:t>2.1 Principios y Derechos Constitucionales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196975"/>
            <a:ext cx="7138987" cy="315913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/>
              <a:t>       10 Títulos con 169 artículos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s-ES" sz="2400" b="1"/>
          </a:p>
        </p:txBody>
      </p:sp>
      <p:graphicFrame>
        <p:nvGraphicFramePr>
          <p:cNvPr id="41033" name="Group 73"/>
          <p:cNvGraphicFramePr>
            <a:graphicFrameLocks noGrp="1"/>
          </p:cNvGraphicFramePr>
          <p:nvPr>
            <p:ph sz="half" idx="2"/>
          </p:nvPr>
        </p:nvGraphicFramePr>
        <p:xfrm>
          <a:off x="250825" y="1628775"/>
          <a:ext cx="8426450" cy="4815840"/>
        </p:xfrm>
        <a:graphic>
          <a:graphicData uri="http://schemas.openxmlformats.org/drawingml/2006/table">
            <a:tbl>
              <a:tblPr/>
              <a:tblGrid>
                <a:gridCol w="6175375"/>
                <a:gridCol w="2251075"/>
              </a:tblGrid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CONTENIDO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ARTÍCULOS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Principios Generales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1 - 9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Derechos  y  Deberes fundamentales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10 - 55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La Corona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56 - 65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Las Cortes Generales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69 - 96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El Gobierno y la Administración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97 - 107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Las Relaciones entre el Gobierno y las Cortes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108 - 116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El Poder Judicial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117 - 127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Economía y Hacienda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128 - 136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La Organización Territorial del Estado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137 - 158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El Tribunal Constitucional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159 - 165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La Reforma Constitucional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166 - 169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AB559-3463-412E-9C92-0D7A437596B0}" type="slidenum">
              <a:rPr lang="es-ES"/>
              <a:pPr/>
              <a:t>16</a:t>
            </a:fld>
            <a:endParaRPr lang="es-E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chemeClr val="hlink"/>
                </a:solidFill>
              </a:rPr>
              <a:t>2.2.- Elementos esenciales de la configuración del Estado: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229600" cy="4525963"/>
          </a:xfrm>
        </p:spPr>
        <p:txBody>
          <a:bodyPr/>
          <a:lstStyle/>
          <a:p>
            <a:r>
              <a:rPr lang="es-ES" b="1"/>
              <a:t>Monarquía Constitucional</a:t>
            </a:r>
          </a:p>
          <a:p>
            <a:r>
              <a:rPr lang="es-ES" b="1"/>
              <a:t>Modelo de Estado unitario y descentralizado</a:t>
            </a:r>
          </a:p>
          <a:p>
            <a:r>
              <a:rPr lang="es-ES" b="1"/>
              <a:t>Régimen parlamentario. División de poderes:</a:t>
            </a:r>
            <a:r>
              <a:rPr lang="es-ES" sz="2000" b="1"/>
              <a:t>  </a:t>
            </a:r>
            <a:r>
              <a:rPr lang="es-ES" sz="2400" b="1"/>
              <a:t>Legislativo, Ejecutivo,  Judicial</a:t>
            </a:r>
          </a:p>
          <a:p>
            <a:r>
              <a:rPr lang="es-ES" b="1"/>
              <a:t>Pluralismo político</a:t>
            </a:r>
          </a:p>
          <a:p>
            <a:r>
              <a:rPr lang="es-ES" b="1"/>
              <a:t>Libertad e igualdad</a:t>
            </a:r>
          </a:p>
          <a:p>
            <a:endParaRPr lang="es-ES" sz="2400" b="1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13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50055-6568-459E-8435-6378A0B6EA76}" type="slidenum">
              <a:rPr lang="es-ES"/>
              <a:pPr/>
              <a:t>17</a:t>
            </a:fld>
            <a:endParaRPr lang="es-E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229600" cy="2039938"/>
          </a:xfrm>
        </p:spPr>
        <p:txBody>
          <a:bodyPr/>
          <a:lstStyle/>
          <a:p>
            <a:r>
              <a:rPr lang="es-ES" sz="4000" b="1">
                <a:solidFill>
                  <a:schemeClr val="tx1"/>
                </a:solidFill>
              </a:rPr>
              <a:t>2.3.-</a:t>
            </a:r>
            <a:r>
              <a:rPr lang="es-ES" sz="4000" b="1">
                <a:solidFill>
                  <a:schemeClr val="hlink"/>
                </a:solidFill>
              </a:rPr>
              <a:t> </a:t>
            </a:r>
            <a:r>
              <a:rPr lang="es-ES" sz="4000" b="1">
                <a:solidFill>
                  <a:schemeClr val="tx1"/>
                </a:solidFill>
              </a:rPr>
              <a:t>La Constitución y los Derechos fundamentales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ü"/>
            </a:pPr>
            <a:endParaRPr lang="es-ES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/>
              <a:t>		</a:t>
            </a:r>
          </a:p>
        </p:txBody>
      </p:sp>
      <p:sp>
        <p:nvSpPr>
          <p:cNvPr id="46089" name="AutoShape 9"/>
          <p:cNvSpPr>
            <a:spLocks noChangeArrowheads="1"/>
          </p:cNvSpPr>
          <p:nvPr/>
        </p:nvSpPr>
        <p:spPr bwMode="auto">
          <a:xfrm>
            <a:off x="323850" y="2133600"/>
            <a:ext cx="2232025" cy="2159000"/>
          </a:xfrm>
          <a:prstGeom prst="cloudCallout">
            <a:avLst>
              <a:gd name="adj1" fmla="val -9958"/>
              <a:gd name="adj2" fmla="val 4933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s-ES_tradnl" sz="2000" b="1">
                <a:latin typeface="Tahoma" pitchFamily="34" charset="0"/>
              </a:rPr>
              <a:t>A la </a:t>
            </a:r>
          </a:p>
          <a:p>
            <a:pPr algn="ctr"/>
            <a:r>
              <a:rPr lang="es-ES_tradnl" sz="2000" b="1">
                <a:latin typeface="Tahoma" pitchFamily="34" charset="0"/>
              </a:rPr>
              <a:t>Persona y su libertad personal</a:t>
            </a:r>
            <a:endParaRPr lang="es-ES" sz="2000" b="1">
              <a:latin typeface="Tahoma" pitchFamily="34" charset="0"/>
            </a:endParaRPr>
          </a:p>
        </p:txBody>
      </p:sp>
      <p:sp>
        <p:nvSpPr>
          <p:cNvPr id="46090" name="AutoShape 10"/>
          <p:cNvSpPr>
            <a:spLocks noChangeArrowheads="1"/>
          </p:cNvSpPr>
          <p:nvPr/>
        </p:nvSpPr>
        <p:spPr bwMode="auto">
          <a:xfrm>
            <a:off x="2916238" y="2565400"/>
            <a:ext cx="2735262" cy="1728788"/>
          </a:xfrm>
          <a:prstGeom prst="cloudCallout">
            <a:avLst>
              <a:gd name="adj1" fmla="val -26727"/>
              <a:gd name="adj2" fmla="val 2686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s-ES_tradnl" sz="2000" b="1">
                <a:latin typeface="Tahoma" pitchFamily="34" charset="0"/>
              </a:rPr>
              <a:t>Expresión</a:t>
            </a:r>
          </a:p>
          <a:p>
            <a:pPr algn="ctr"/>
            <a:r>
              <a:rPr lang="es-ES_tradnl" sz="2000" b="1">
                <a:latin typeface="Tahoma" pitchFamily="34" charset="0"/>
              </a:rPr>
              <a:t>e</a:t>
            </a:r>
          </a:p>
          <a:p>
            <a:pPr algn="ctr"/>
            <a:r>
              <a:rPr lang="es-ES_tradnl" sz="2000" b="1">
                <a:latin typeface="Tahoma" pitchFamily="34" charset="0"/>
              </a:rPr>
              <a:t>información</a:t>
            </a:r>
            <a:endParaRPr lang="es-ES" sz="2000" b="1">
              <a:latin typeface="Tahoma" pitchFamily="34" charset="0"/>
            </a:endParaRPr>
          </a:p>
        </p:txBody>
      </p:sp>
      <p:sp>
        <p:nvSpPr>
          <p:cNvPr id="46091" name="AutoShape 11"/>
          <p:cNvSpPr>
            <a:spLocks noChangeArrowheads="1"/>
          </p:cNvSpPr>
          <p:nvPr/>
        </p:nvSpPr>
        <p:spPr bwMode="auto">
          <a:xfrm>
            <a:off x="5435600" y="1916113"/>
            <a:ext cx="2447925" cy="936625"/>
          </a:xfrm>
          <a:prstGeom prst="cloudCallout">
            <a:avLst>
              <a:gd name="adj1" fmla="val -6097"/>
              <a:gd name="adj2" fmla="val 3644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s-ES_tradnl" sz="2000" b="1">
                <a:latin typeface="Tahoma" pitchFamily="34" charset="0"/>
              </a:rPr>
              <a:t>políticos</a:t>
            </a:r>
            <a:endParaRPr lang="es-ES" sz="2000" b="1">
              <a:latin typeface="Tahoma" pitchFamily="34" charset="0"/>
            </a:endParaRPr>
          </a:p>
        </p:txBody>
      </p:sp>
      <p:sp>
        <p:nvSpPr>
          <p:cNvPr id="46092" name="AutoShape 12"/>
          <p:cNvSpPr>
            <a:spLocks noChangeArrowheads="1"/>
          </p:cNvSpPr>
          <p:nvPr/>
        </p:nvSpPr>
        <p:spPr bwMode="auto">
          <a:xfrm>
            <a:off x="7056438" y="3068638"/>
            <a:ext cx="2087562" cy="1079500"/>
          </a:xfrm>
          <a:prstGeom prst="cloudCallout">
            <a:avLst>
              <a:gd name="adj1" fmla="val -17833"/>
              <a:gd name="adj2" fmla="val 3838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s-ES_tradnl" sz="2000" b="1">
                <a:latin typeface="Tahoma" pitchFamily="34" charset="0"/>
              </a:rPr>
              <a:t>Tutela</a:t>
            </a:r>
          </a:p>
          <a:p>
            <a:pPr algn="ctr"/>
            <a:r>
              <a:rPr lang="es-ES_tradnl" sz="2000" b="1">
                <a:latin typeface="Tahoma" pitchFamily="34" charset="0"/>
              </a:rPr>
              <a:t>judicial</a:t>
            </a:r>
            <a:endParaRPr lang="es-ES" sz="2000" b="1">
              <a:latin typeface="Tahoma" pitchFamily="34" charset="0"/>
            </a:endParaRPr>
          </a:p>
        </p:txBody>
      </p:sp>
      <p:sp>
        <p:nvSpPr>
          <p:cNvPr id="46093" name="AutoShape 13"/>
          <p:cNvSpPr>
            <a:spLocks noChangeArrowheads="1"/>
          </p:cNvSpPr>
          <p:nvPr/>
        </p:nvSpPr>
        <p:spPr bwMode="auto">
          <a:xfrm>
            <a:off x="5867400" y="5300663"/>
            <a:ext cx="3024188" cy="863600"/>
          </a:xfrm>
          <a:prstGeom prst="cloudCallout">
            <a:avLst>
              <a:gd name="adj1" fmla="val 2597"/>
              <a:gd name="adj2" fmla="val 3032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s-ES_tradnl" sz="2000" b="1">
                <a:latin typeface="Tahoma" pitchFamily="34" charset="0"/>
              </a:rPr>
              <a:t>educativos</a:t>
            </a:r>
            <a:endParaRPr lang="es-ES" sz="2000" b="1">
              <a:latin typeface="Tahoma" pitchFamily="34" charset="0"/>
            </a:endParaRPr>
          </a:p>
        </p:txBody>
      </p:sp>
      <p:sp>
        <p:nvSpPr>
          <p:cNvPr id="46094" name="AutoShape 14"/>
          <p:cNvSpPr>
            <a:spLocks noChangeArrowheads="1"/>
          </p:cNvSpPr>
          <p:nvPr/>
        </p:nvSpPr>
        <p:spPr bwMode="auto">
          <a:xfrm>
            <a:off x="2987675" y="4797425"/>
            <a:ext cx="2376488" cy="936625"/>
          </a:xfrm>
          <a:prstGeom prst="cloudCallout">
            <a:avLst>
              <a:gd name="adj1" fmla="val -18069"/>
              <a:gd name="adj2" fmla="val 2559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s-ES_tradnl" sz="2000" b="1">
                <a:latin typeface="Tahoma" pitchFamily="34" charset="0"/>
              </a:rPr>
              <a:t>laborales</a:t>
            </a:r>
            <a:endParaRPr lang="es-ES" sz="2000" b="1">
              <a:latin typeface="Tahoma" pitchFamily="34" charset="0"/>
            </a:endParaRPr>
          </a:p>
        </p:txBody>
      </p:sp>
      <p:sp>
        <p:nvSpPr>
          <p:cNvPr id="46095" name="AutoShape 15"/>
          <p:cNvSpPr>
            <a:spLocks noChangeArrowheads="1"/>
          </p:cNvSpPr>
          <p:nvPr/>
        </p:nvSpPr>
        <p:spPr bwMode="auto">
          <a:xfrm>
            <a:off x="0" y="4724400"/>
            <a:ext cx="2714612" cy="1582738"/>
          </a:xfrm>
          <a:prstGeom prst="cloudCallout">
            <a:avLst>
              <a:gd name="adj1" fmla="val 27514"/>
              <a:gd name="adj2" fmla="val 341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s-ES_tradnl" sz="2000" b="1">
                <a:latin typeface="Tahoma" pitchFamily="34" charset="0"/>
              </a:rPr>
              <a:t>Económicos</a:t>
            </a:r>
          </a:p>
          <a:p>
            <a:pPr algn="ctr"/>
            <a:r>
              <a:rPr lang="es-ES_tradnl" sz="2000" b="1">
                <a:latin typeface="Tahoma" pitchFamily="34" charset="0"/>
              </a:rPr>
              <a:t>Y </a:t>
            </a:r>
          </a:p>
          <a:p>
            <a:pPr algn="ctr"/>
            <a:r>
              <a:rPr lang="es-ES_tradnl" sz="2000" b="1">
                <a:latin typeface="Tahoma" pitchFamily="34" charset="0"/>
              </a:rPr>
              <a:t>sociales</a:t>
            </a:r>
            <a:endParaRPr lang="es-ES" sz="2000" b="1">
              <a:latin typeface="Tahoma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C3679-1435-490A-89F2-01081E8A1717}" type="slidenum">
              <a:rPr lang="es-ES"/>
              <a:pPr/>
              <a:t>18</a:t>
            </a:fld>
            <a:endParaRPr lang="es-E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800" b="1" u="sng">
                <a:solidFill>
                  <a:schemeClr val="hlink"/>
                </a:solidFill>
              </a:rPr>
              <a:t>Derechos de la persona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s-ES" b="1" u="sng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A la vida y la integridad física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Libertad ideológica y religiosa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Honor, intimidad y propia imagen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Inviolabilidad del domicilio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Secreto de las comunicaciones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Protección ante la informática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Libertad de residencia y desplazamiento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A contraer matrimonio</a:t>
            </a:r>
          </a:p>
          <a:p>
            <a:pPr>
              <a:lnSpc>
                <a:spcPct val="90000"/>
              </a:lnSpc>
            </a:pPr>
            <a:endParaRPr lang="es-ES" sz="280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1A7A-CF5E-42E2-968F-0B4417BB72FF}" type="slidenum">
              <a:rPr lang="es-ES"/>
              <a:pPr/>
              <a:t>19</a:t>
            </a:fld>
            <a:endParaRPr lang="es-E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20713"/>
            <a:ext cx="8893175" cy="5505450"/>
          </a:xfrm>
        </p:spPr>
        <p:txBody>
          <a:bodyPr/>
          <a:lstStyle/>
          <a:p>
            <a:r>
              <a:rPr lang="es-ES" sz="3600" b="1" u="sng">
                <a:solidFill>
                  <a:schemeClr val="hlink"/>
                </a:solidFill>
              </a:rPr>
              <a:t>Derechos de  libertad personal:</a:t>
            </a:r>
          </a:p>
          <a:p>
            <a:pPr>
              <a:buFont typeface="Wingdings" pitchFamily="2" charset="2"/>
              <a:buChar char="ü"/>
            </a:pPr>
            <a:r>
              <a:rPr lang="es-ES" b="1"/>
              <a:t>Libertad  y seguridad de la persona</a:t>
            </a:r>
          </a:p>
          <a:p>
            <a:pPr>
              <a:buFont typeface="Wingdings" pitchFamily="2" charset="2"/>
              <a:buChar char="ü"/>
            </a:pPr>
            <a:r>
              <a:rPr lang="es-ES" b="1"/>
              <a:t>Limitación de detención preventiva </a:t>
            </a:r>
            <a:r>
              <a:rPr lang="es-ES" sz="2400" b="1"/>
              <a:t>(72 horas)</a:t>
            </a:r>
            <a:endParaRPr lang="es-ES" b="1"/>
          </a:p>
          <a:p>
            <a:pPr>
              <a:buFont typeface="Wingdings" pitchFamily="2" charset="2"/>
              <a:buChar char="ü"/>
            </a:pPr>
            <a:r>
              <a:rPr lang="es-ES" b="1"/>
              <a:t>Obligación asistencia letrada. </a:t>
            </a:r>
            <a:r>
              <a:rPr lang="es-ES" sz="2400" b="1"/>
              <a:t>“Habeas corpus”</a:t>
            </a:r>
          </a:p>
          <a:p>
            <a:pPr>
              <a:buFont typeface="Wingdings" pitchFamily="2" charset="2"/>
              <a:buNone/>
            </a:pPr>
            <a:endParaRPr lang="es-ES" sz="2400" b="1"/>
          </a:p>
          <a:p>
            <a:pPr>
              <a:buFont typeface="Wingdings" pitchFamily="2" charset="2"/>
              <a:buNone/>
            </a:pPr>
            <a:endParaRPr lang="es-ES" sz="2400" b="1"/>
          </a:p>
          <a:p>
            <a:pPr>
              <a:buFont typeface="Wingdings" pitchFamily="2" charset="2"/>
              <a:buChar char="q"/>
            </a:pPr>
            <a:r>
              <a:rPr lang="es-ES" sz="3600" b="1" u="sng">
                <a:solidFill>
                  <a:schemeClr val="hlink"/>
                </a:solidFill>
              </a:rPr>
              <a:t>Derechos de expresión e información:</a:t>
            </a:r>
          </a:p>
          <a:p>
            <a:pPr>
              <a:buFont typeface="Wingdings" pitchFamily="2" charset="2"/>
              <a:buChar char="ü"/>
            </a:pPr>
            <a:r>
              <a:rPr lang="es-ES" b="1"/>
              <a:t>Libertad de expresión</a:t>
            </a:r>
          </a:p>
          <a:p>
            <a:pPr>
              <a:buFont typeface="Wingdings" pitchFamily="2" charset="2"/>
              <a:buChar char="ü"/>
            </a:pPr>
            <a:r>
              <a:rPr lang="es-ES" b="1"/>
              <a:t>Prohibición de censura</a:t>
            </a:r>
          </a:p>
          <a:p>
            <a:pPr>
              <a:buFont typeface="Wingdings" pitchFamily="2" charset="2"/>
              <a:buChar char="ü"/>
            </a:pPr>
            <a:endParaRPr lang="es-ES" sz="3600" b="1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0A0-C409-4AE8-AF3E-84B04C8D6F61}" type="slidenum">
              <a:rPr lang="es-ES"/>
              <a:pPr/>
              <a:t>2</a:t>
            </a:fld>
            <a:endParaRPr lang="es-E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hlink"/>
                </a:solidFill>
              </a:rPr>
              <a:t>INDICE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00200"/>
            <a:ext cx="8748712" cy="4525963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s-ES" sz="2000" b="1">
                <a:solidFill>
                  <a:schemeClr val="hlink"/>
                </a:solidFill>
              </a:rPr>
              <a:t>INTRODUCCIÓN</a:t>
            </a:r>
            <a:r>
              <a:rPr lang="es-ES" sz="2000"/>
              <a:t>. </a:t>
            </a:r>
            <a:r>
              <a:rPr lang="es-ES" sz="2000" b="1"/>
              <a:t>Beneficiencia y acción</a:t>
            </a:r>
            <a:r>
              <a:rPr lang="es-ES" sz="2800" b="1"/>
              <a:t> </a:t>
            </a:r>
            <a:r>
              <a:rPr lang="es-ES" sz="2000" b="1"/>
              <a:t>social en España:</a:t>
            </a:r>
          </a:p>
          <a:p>
            <a:pPr marL="1752600" lvl="3" indent="-381000">
              <a:lnSpc>
                <a:spcPct val="80000"/>
              </a:lnSpc>
            </a:pPr>
            <a:r>
              <a:rPr lang="es-ES" sz="1800"/>
              <a:t> </a:t>
            </a:r>
            <a:r>
              <a:rPr lang="es-ES" sz="1800" b="1"/>
              <a:t>Inicios de la beneficiencia pública</a:t>
            </a:r>
          </a:p>
          <a:p>
            <a:pPr marL="1752600" lvl="3" indent="-381000">
              <a:lnSpc>
                <a:spcPct val="80000"/>
              </a:lnSpc>
            </a:pPr>
            <a:r>
              <a:rPr lang="es-ES" sz="1800" b="1"/>
              <a:t>La acción social en la España de Franco.</a:t>
            </a:r>
          </a:p>
          <a:p>
            <a:pPr marL="1752600" lvl="3" indent="-381000">
              <a:lnSpc>
                <a:spcPct val="80000"/>
              </a:lnSpc>
            </a:pPr>
            <a:r>
              <a:rPr lang="es-ES" sz="1800" b="1"/>
              <a:t>La democracia y la creación del Estado de Bienestar.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s-ES" sz="2000" b="1">
                <a:solidFill>
                  <a:schemeClr val="hlink"/>
                </a:solidFill>
              </a:rPr>
              <a:t>FUNDAMENTOS JURÍDICOS-POLÍTICOS DEL ESTADO ESPAÑOL. La Constitución, marco regulador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000" b="1"/>
              <a:t>	2.1.- Principios y derechos constitucionales.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000" b="1"/>
              <a:t>	2.2.- Elementos esenciales de la configuración del Estado.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000" b="1"/>
              <a:t>	2.3.- Los derechos fundamentales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000" b="1"/>
              <a:t>	2.4.- El sistema de garantías de los drchos.  Constitucionales.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000" b="1"/>
              <a:t>			- Tribunal Constitucional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000" b="1"/>
              <a:t>			- Defensor del pueblo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000" b="1">
                <a:solidFill>
                  <a:schemeClr val="hlink"/>
                </a:solidFill>
              </a:rPr>
              <a:t>3. LA ORGANIZACIÓN POLÍTICA: </a:t>
            </a:r>
            <a:r>
              <a:rPr lang="es-ES" sz="2000" b="1"/>
              <a:t> poder legislativo, ejecutivo y judicial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000" b="1">
                <a:solidFill>
                  <a:schemeClr val="hlink"/>
                </a:solidFill>
              </a:rPr>
              <a:t>4. LA ORGANIZACIÓN TERRITORIAL DEL ESTADO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4B3A-DE0F-491C-A7CC-F071453E78F7}" type="slidenum">
              <a:rPr lang="es-ES"/>
              <a:pPr/>
              <a:t>20</a:t>
            </a:fld>
            <a:endParaRPr lang="es-E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333375"/>
            <a:ext cx="8229600" cy="5688013"/>
          </a:xfrm>
        </p:spPr>
        <p:txBody>
          <a:bodyPr/>
          <a:lstStyle/>
          <a:p>
            <a:r>
              <a:rPr lang="es-ES" sz="3600" b="1" u="sng">
                <a:solidFill>
                  <a:schemeClr val="hlink"/>
                </a:solidFill>
              </a:rPr>
              <a:t>Derechos políticos:</a:t>
            </a:r>
          </a:p>
          <a:p>
            <a:pPr>
              <a:buFont typeface="Wingdings" pitchFamily="2" charset="2"/>
              <a:buChar char="ü"/>
            </a:pPr>
            <a:r>
              <a:rPr lang="es-ES" b="1"/>
              <a:t> Reunión</a:t>
            </a:r>
          </a:p>
          <a:p>
            <a:pPr>
              <a:buFont typeface="Wingdings" pitchFamily="2" charset="2"/>
              <a:buChar char="ü"/>
            </a:pPr>
            <a:r>
              <a:rPr lang="es-ES" b="1"/>
              <a:t> Asociación</a:t>
            </a:r>
          </a:p>
          <a:p>
            <a:pPr>
              <a:buFont typeface="Wingdings" pitchFamily="2" charset="2"/>
              <a:buChar char="ü"/>
            </a:pPr>
            <a:r>
              <a:rPr lang="es-ES" b="1"/>
              <a:t> Participación</a:t>
            </a:r>
          </a:p>
          <a:p>
            <a:pPr>
              <a:buFont typeface="Wingdings" pitchFamily="2" charset="2"/>
              <a:buChar char="ü"/>
            </a:pPr>
            <a:r>
              <a:rPr lang="es-ES" b="1"/>
              <a:t> Sindicación</a:t>
            </a:r>
          </a:p>
          <a:p>
            <a:pPr>
              <a:buFont typeface="Wingdings" pitchFamily="2" charset="2"/>
              <a:buChar char="q"/>
            </a:pPr>
            <a:r>
              <a:rPr lang="es-ES" sz="3600" b="1" u="sng">
                <a:solidFill>
                  <a:schemeClr val="hlink"/>
                </a:solidFill>
              </a:rPr>
              <a:t>Derecho participación política: </a:t>
            </a:r>
          </a:p>
          <a:p>
            <a:pPr>
              <a:buFont typeface="Wingdings" pitchFamily="2" charset="2"/>
              <a:buChar char="ü"/>
            </a:pPr>
            <a:r>
              <a:rPr lang="es-ES" b="1"/>
              <a:t>Sufragio</a:t>
            </a:r>
          </a:p>
          <a:p>
            <a:pPr>
              <a:buFont typeface="Wingdings" pitchFamily="2" charset="2"/>
              <a:buChar char="ü"/>
            </a:pPr>
            <a:r>
              <a:rPr lang="es-ES" b="1"/>
              <a:t>Participación directa e indirecta</a:t>
            </a:r>
          </a:p>
          <a:p>
            <a:pPr>
              <a:buFont typeface="Wingdings" pitchFamily="2" charset="2"/>
              <a:buChar char="q"/>
            </a:pPr>
            <a:endParaRPr lang="es-ES" sz="3600" b="1" u="sng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1D48-98FF-4259-B30B-A4B21969DA77}" type="slidenum">
              <a:rPr lang="es-ES"/>
              <a:pPr/>
              <a:t>21</a:t>
            </a:fld>
            <a:endParaRPr lang="es-E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3375"/>
            <a:ext cx="8229600" cy="56880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b="1" u="sng">
                <a:solidFill>
                  <a:schemeClr val="hlink"/>
                </a:solidFill>
              </a:rPr>
              <a:t>Derecho a la tutela judicial: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Protección judicial de los derechos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Legalidad penal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Medidas penales orientadas a la reeducación y reinserción social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sz="2800" b="1"/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s-ES" b="1" u="sng">
                <a:solidFill>
                  <a:schemeClr val="hlink"/>
                </a:solidFill>
              </a:rPr>
              <a:t>Derechos del ámbito educativo: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 a la educación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a la libertad de enseñanza. Cátedra y Centros Docentes.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de participación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b="1"/>
              <a:t>Autonomía universitaria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E807-C4BA-4882-A588-AD91C296FC7B}" type="slidenum">
              <a:rPr lang="es-ES"/>
              <a:pPr/>
              <a:t>22</a:t>
            </a:fld>
            <a:endParaRPr lang="es-E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229600" cy="5721350"/>
          </a:xfrm>
        </p:spPr>
        <p:txBody>
          <a:bodyPr/>
          <a:lstStyle/>
          <a:p>
            <a:r>
              <a:rPr lang="es-ES" sz="3600" b="1" u="sng">
                <a:solidFill>
                  <a:schemeClr val="hlink"/>
                </a:solidFill>
              </a:rPr>
              <a:t>Derechos del ámbito laboral:</a:t>
            </a:r>
          </a:p>
          <a:p>
            <a:pPr lvl="2">
              <a:buFont typeface="Wingdings" pitchFamily="2" charset="2"/>
              <a:buChar char="ü"/>
            </a:pPr>
            <a:r>
              <a:rPr lang="es-ES" b="1"/>
              <a:t> </a:t>
            </a:r>
            <a:r>
              <a:rPr lang="es-ES" sz="3200" b="1"/>
              <a:t>Libertad sindical</a:t>
            </a:r>
          </a:p>
          <a:p>
            <a:pPr lvl="2">
              <a:buFont typeface="Wingdings" pitchFamily="2" charset="2"/>
              <a:buChar char="ü"/>
            </a:pPr>
            <a:r>
              <a:rPr lang="es-ES" sz="3200" b="1"/>
              <a:t>Negociación colectiva</a:t>
            </a:r>
          </a:p>
          <a:p>
            <a:pPr lvl="2">
              <a:buFont typeface="Wingdings" pitchFamily="2" charset="2"/>
              <a:buChar char="ü"/>
            </a:pPr>
            <a:r>
              <a:rPr lang="es-ES" sz="3200" b="1"/>
              <a:t>Huelga</a:t>
            </a:r>
          </a:p>
          <a:p>
            <a:pPr lvl="2">
              <a:buFont typeface="Wingdings" pitchFamily="2" charset="2"/>
              <a:buChar char="ü"/>
            </a:pPr>
            <a:r>
              <a:rPr lang="es-ES" sz="3200" b="1"/>
              <a:t>Al trabajo y elección de profesión</a:t>
            </a:r>
          </a:p>
          <a:p>
            <a:pPr>
              <a:buFont typeface="Wingdings" pitchFamily="2" charset="2"/>
              <a:buNone/>
            </a:pPr>
            <a:r>
              <a:rPr lang="es-ES" sz="3600" b="1" u="sng">
                <a:solidFill>
                  <a:schemeClr val="hlink"/>
                </a:solidFill>
              </a:rPr>
              <a:t>Derechos del ámbito económico y social:</a:t>
            </a:r>
          </a:p>
          <a:p>
            <a:pPr lvl="2">
              <a:buFont typeface="Wingdings" pitchFamily="2" charset="2"/>
              <a:buChar char="ü"/>
            </a:pPr>
            <a:r>
              <a:rPr lang="es-ES" sz="3200" b="1"/>
              <a:t>Propiedad privada</a:t>
            </a:r>
          </a:p>
          <a:p>
            <a:pPr lvl="2">
              <a:buFont typeface="Wingdings" pitchFamily="2" charset="2"/>
              <a:buChar char="ü"/>
            </a:pPr>
            <a:r>
              <a:rPr lang="es-ES" sz="3200" b="1"/>
              <a:t>Fundación</a:t>
            </a:r>
          </a:p>
          <a:p>
            <a:pPr lvl="2">
              <a:buFont typeface="Wingdings" pitchFamily="2" charset="2"/>
              <a:buChar char="ü"/>
            </a:pPr>
            <a:r>
              <a:rPr lang="es-ES" sz="3200" b="1"/>
              <a:t>Libertad de empresa</a:t>
            </a:r>
          </a:p>
          <a:p>
            <a:pPr>
              <a:buFont typeface="Wingdings" pitchFamily="2" charset="2"/>
              <a:buNone/>
            </a:pPr>
            <a:endParaRPr lang="es-ES" b="1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11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71BD-F8A0-46B8-A642-29F4A4362890}" type="slidenum">
              <a:rPr lang="es-ES"/>
              <a:pPr/>
              <a:t>23</a:t>
            </a:fld>
            <a:endParaRPr lang="es-E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b="1">
                <a:solidFill>
                  <a:schemeClr val="tx1"/>
                </a:solidFill>
              </a:rPr>
              <a:t>2.4.- El sistema de garantías de los derechos Constitucionales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3184525" y="2060575"/>
            <a:ext cx="455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ES">
              <a:latin typeface="Tahoma" pitchFamily="34" charset="0"/>
            </a:endParaRPr>
          </a:p>
        </p:txBody>
      </p:sp>
      <p:sp>
        <p:nvSpPr>
          <p:cNvPr id="51207" name="AutoShape 7"/>
          <p:cNvSpPr>
            <a:spLocks noChangeArrowheads="1"/>
          </p:cNvSpPr>
          <p:nvPr/>
        </p:nvSpPr>
        <p:spPr bwMode="auto">
          <a:xfrm>
            <a:off x="2339975" y="1916113"/>
            <a:ext cx="3816350" cy="2520950"/>
          </a:xfrm>
          <a:prstGeom prst="leftRightArrowCallout">
            <a:avLst>
              <a:gd name="adj1" fmla="val 25000"/>
              <a:gd name="adj2" fmla="val 25000"/>
              <a:gd name="adj3" fmla="val 18923"/>
              <a:gd name="adj4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2400" b="1">
                <a:solidFill>
                  <a:srgbClr val="E1E8C6"/>
                </a:solidFill>
                <a:latin typeface="Tahoma" pitchFamily="34" charset="0"/>
              </a:rPr>
              <a:t>TRIBUNAL</a:t>
            </a:r>
          </a:p>
          <a:p>
            <a:pPr algn="ctr"/>
            <a:r>
              <a:rPr lang="es-ES_tradnl" sz="2400" b="1">
                <a:solidFill>
                  <a:srgbClr val="E1E8C6"/>
                </a:solidFill>
                <a:latin typeface="Tahoma" pitchFamily="34" charset="0"/>
              </a:rPr>
              <a:t>CONSTITUCIONAL</a:t>
            </a:r>
            <a:endParaRPr lang="es-ES" sz="2400" b="1">
              <a:solidFill>
                <a:srgbClr val="E1E8C6"/>
              </a:solidFill>
              <a:latin typeface="Tahoma" pitchFamily="34" charset="0"/>
            </a:endParaRP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0" y="2636838"/>
            <a:ext cx="2232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_tradnl" sz="2000" b="1">
                <a:latin typeface="Tahoma" pitchFamily="34" charset="0"/>
              </a:rPr>
              <a:t>12</a:t>
            </a:r>
          </a:p>
          <a:p>
            <a:pPr algn="ctr"/>
            <a:r>
              <a:rPr lang="es-ES_tradnl" sz="2000" b="1">
                <a:latin typeface="Tahoma" pitchFamily="34" charset="0"/>
              </a:rPr>
              <a:t> MAGISTRADOS</a:t>
            </a:r>
            <a:endParaRPr lang="es-ES" sz="2000" b="1">
              <a:latin typeface="Tahoma" pitchFamily="34" charset="0"/>
            </a:endParaRP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6299200" y="2492375"/>
            <a:ext cx="2844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s-ES_tradnl" sz="2000" b="1">
                <a:latin typeface="Tahoma" pitchFamily="34" charset="0"/>
              </a:rPr>
              <a:t>VELAR </a:t>
            </a:r>
          </a:p>
          <a:p>
            <a:pPr algn="ctr"/>
            <a:r>
              <a:rPr lang="es-ES_tradnl" sz="2000" b="1">
                <a:latin typeface="Tahoma" pitchFamily="34" charset="0"/>
              </a:rPr>
              <a:t>PRINCIPIOS</a:t>
            </a:r>
          </a:p>
          <a:p>
            <a:pPr algn="ctr"/>
            <a:r>
              <a:rPr lang="es-ES_tradnl" sz="2000" b="1">
                <a:latin typeface="Tahoma" pitchFamily="34" charset="0"/>
              </a:rPr>
              <a:t>CONSTITUCIONALES</a:t>
            </a:r>
            <a:endParaRPr lang="es-ES" sz="2000" b="1">
              <a:latin typeface="Tahoma" pitchFamily="34" charset="0"/>
            </a:endParaRPr>
          </a:p>
        </p:txBody>
      </p:sp>
      <p:sp>
        <p:nvSpPr>
          <p:cNvPr id="51210" name="AutoShape 10"/>
          <p:cNvSpPr>
            <a:spLocks noChangeArrowheads="1"/>
          </p:cNvSpPr>
          <p:nvPr/>
        </p:nvSpPr>
        <p:spPr bwMode="auto">
          <a:xfrm>
            <a:off x="2555875" y="4724400"/>
            <a:ext cx="3922713" cy="914400"/>
          </a:xfrm>
          <a:prstGeom prst="downArrowCallout">
            <a:avLst>
              <a:gd name="adj1" fmla="val 107248"/>
              <a:gd name="adj2" fmla="val 107248"/>
              <a:gd name="adj3" fmla="val 16667"/>
              <a:gd name="adj4" fmla="val 6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2000" b="1">
                <a:solidFill>
                  <a:srgbClr val="E1E8C6"/>
                </a:solidFill>
                <a:latin typeface="Tahoma" pitchFamily="34" charset="0"/>
              </a:rPr>
              <a:t>DEFENSOR DEL PUEBLO</a:t>
            </a:r>
            <a:endParaRPr lang="es-ES" sz="2000" b="1">
              <a:solidFill>
                <a:srgbClr val="E1E8C6"/>
              </a:solidFill>
              <a:latin typeface="Tahoma" pitchFamily="34" charset="0"/>
            </a:endParaRP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1763713" y="5876925"/>
            <a:ext cx="5327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400" b="1">
                <a:latin typeface="Tahoma" pitchFamily="34" charset="0"/>
              </a:rPr>
              <a:t>VELAR DRCHOS. CIUDADANÍA</a:t>
            </a:r>
            <a:endParaRPr lang="es-ES" sz="2400" b="1">
              <a:latin typeface="Tahoma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AB913-213D-45C9-ACCD-8B250DD39C7F}" type="slidenum">
              <a:rPr lang="es-ES"/>
              <a:pPr/>
              <a:t>24</a:t>
            </a:fld>
            <a:endParaRPr lang="es-E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hlink"/>
                </a:solidFill>
              </a:rPr>
              <a:t>Tribunal Constitucional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51847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" sz="2800" b="1" u="sng" dirty="0">
                <a:solidFill>
                  <a:schemeClr val="hlink"/>
                </a:solidFill>
              </a:rPr>
              <a:t>FUNCIONES</a:t>
            </a:r>
            <a:r>
              <a:rPr lang="es-ES" sz="2800" b="1" u="sng" dirty="0" smtClean="0">
                <a:solidFill>
                  <a:schemeClr val="hlink"/>
                </a:solidFill>
              </a:rPr>
              <a:t>:</a:t>
            </a:r>
          </a:p>
          <a:p>
            <a:pPr algn="ctr">
              <a:buFont typeface="Wingdings" pitchFamily="2" charset="2"/>
              <a:buNone/>
            </a:pPr>
            <a:endParaRPr lang="es-ES" sz="2800" b="1" u="sng" dirty="0">
              <a:solidFill>
                <a:schemeClr val="hlink"/>
              </a:solidFill>
            </a:endParaRPr>
          </a:p>
          <a:p>
            <a:r>
              <a:rPr lang="es-ES" sz="2800" b="1" u="sng" dirty="0"/>
              <a:t>Recurso de inconstitucionalidad</a:t>
            </a:r>
            <a:r>
              <a:rPr lang="es-ES" sz="2800" b="1" dirty="0"/>
              <a:t>. </a:t>
            </a:r>
            <a:endParaRPr lang="es-ES" sz="2800" b="1" dirty="0" smtClean="0"/>
          </a:p>
          <a:p>
            <a:endParaRPr lang="es-ES" sz="2800" b="1" dirty="0"/>
          </a:p>
          <a:p>
            <a:pPr>
              <a:buNone/>
            </a:pPr>
            <a:endParaRPr lang="es-ES" sz="2400" b="1" dirty="0"/>
          </a:p>
          <a:p>
            <a:r>
              <a:rPr lang="es-ES" sz="2800" b="1" u="sng" dirty="0"/>
              <a:t>Recurso de amparo</a:t>
            </a:r>
            <a:r>
              <a:rPr lang="es-ES" sz="2800" b="1" u="sng" dirty="0" smtClean="0"/>
              <a:t>:</a:t>
            </a:r>
          </a:p>
          <a:p>
            <a:endParaRPr lang="es-ES" sz="2800" b="1" u="sng" dirty="0"/>
          </a:p>
          <a:p>
            <a:pPr>
              <a:buNone/>
            </a:pPr>
            <a:endParaRPr lang="es-ES" sz="2400" b="1" dirty="0"/>
          </a:p>
          <a:p>
            <a:r>
              <a:rPr lang="es-ES" sz="2800" b="1" u="sng" dirty="0"/>
              <a:t>La cuestión de constitucionalidad</a:t>
            </a:r>
            <a:r>
              <a:rPr lang="es-ES" sz="2800" b="1" u="sng" dirty="0" smtClean="0"/>
              <a:t>:</a:t>
            </a:r>
            <a:endParaRPr lang="es-ES" sz="28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524A-6573-41A9-B9D8-9EF12F9C78D9}" type="slidenum">
              <a:rPr lang="es-ES"/>
              <a:pPr/>
              <a:t>25</a:t>
            </a:fld>
            <a:endParaRPr lang="es-E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hlink"/>
                </a:solidFill>
              </a:rPr>
              <a:t>Defensor del pueblo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675688" cy="482441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" b="1" u="sng" dirty="0">
                <a:solidFill>
                  <a:schemeClr val="hlink"/>
                </a:solidFill>
              </a:rPr>
              <a:t>FUNCIONES</a:t>
            </a:r>
            <a:r>
              <a:rPr lang="es-ES" b="1" u="sng" dirty="0" smtClean="0">
                <a:solidFill>
                  <a:schemeClr val="hlink"/>
                </a:solidFill>
              </a:rPr>
              <a:t>:</a:t>
            </a:r>
          </a:p>
          <a:p>
            <a:pPr algn="ctr">
              <a:buFont typeface="Wingdings" pitchFamily="2" charset="2"/>
              <a:buNone/>
            </a:pPr>
            <a:endParaRPr lang="es-ES" b="1" u="sng" dirty="0">
              <a:solidFill>
                <a:schemeClr val="hlink"/>
              </a:solidFill>
            </a:endParaRPr>
          </a:p>
          <a:p>
            <a:r>
              <a:rPr lang="es-ES" sz="2800" b="1" dirty="0"/>
              <a:t>Investigar </a:t>
            </a:r>
            <a:r>
              <a:rPr lang="es-ES" sz="2800" b="1" dirty="0" smtClean="0"/>
              <a:t>Administración </a:t>
            </a:r>
            <a:r>
              <a:rPr lang="es-ES" sz="2800" b="1" dirty="0"/>
              <a:t>pública</a:t>
            </a:r>
            <a:r>
              <a:rPr lang="es-ES" sz="2800" b="1" dirty="0" smtClean="0"/>
              <a:t>.</a:t>
            </a:r>
          </a:p>
          <a:p>
            <a:r>
              <a:rPr lang="es-ES" sz="2800" b="1" dirty="0" smtClean="0"/>
              <a:t>Supervisar </a:t>
            </a:r>
            <a:r>
              <a:rPr lang="es-ES" sz="2800" b="1" dirty="0"/>
              <a:t>la actividad de las Comunidades Autónomas</a:t>
            </a:r>
            <a:r>
              <a:rPr lang="es-ES" sz="2800" b="1" dirty="0" smtClean="0"/>
              <a:t>.</a:t>
            </a:r>
          </a:p>
          <a:p>
            <a:r>
              <a:rPr lang="es-ES" sz="2800" b="1" dirty="0" smtClean="0"/>
              <a:t>Dirigir </a:t>
            </a:r>
            <a:r>
              <a:rPr lang="es-ES" sz="2800" b="1" dirty="0"/>
              <a:t>al Ministerio Fiscal las quejas referidas al funcionamiento de la Ad. De Justicia</a:t>
            </a:r>
            <a:r>
              <a:rPr lang="es-ES" sz="2800" b="1" dirty="0" smtClean="0"/>
              <a:t>.</a:t>
            </a:r>
          </a:p>
          <a:p>
            <a:r>
              <a:rPr lang="es-ES" sz="2800" b="1" dirty="0" smtClean="0"/>
              <a:t>Velar </a:t>
            </a:r>
            <a:r>
              <a:rPr lang="es-ES" sz="2800" b="1" dirty="0"/>
              <a:t>por el respeto de los derechos </a:t>
            </a:r>
            <a:r>
              <a:rPr lang="es-ES" sz="2800" b="1" dirty="0" smtClean="0"/>
              <a:t>en </a:t>
            </a:r>
            <a:r>
              <a:rPr lang="es-ES" sz="2800" b="1" dirty="0"/>
              <a:t>el ámbito de la Ad. Militar.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12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BC01-CD3A-4580-8A33-20F124A3729C}" type="slidenum">
              <a:rPr lang="es-ES"/>
              <a:pPr/>
              <a:t>26</a:t>
            </a:fld>
            <a:endParaRPr lang="es-E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chemeClr val="hlink"/>
                </a:solidFill>
              </a:rPr>
              <a:t>3.- LA ORGANIZACIÓN POLÍTICA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s-ES"/>
          </a:p>
        </p:txBody>
      </p:sp>
      <p:sp>
        <p:nvSpPr>
          <p:cNvPr id="57348" name="Oval 4"/>
          <p:cNvSpPr>
            <a:spLocks noChangeArrowheads="1"/>
          </p:cNvSpPr>
          <p:nvPr/>
        </p:nvSpPr>
        <p:spPr bwMode="auto">
          <a:xfrm>
            <a:off x="611188" y="2492375"/>
            <a:ext cx="2736850" cy="14414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400" b="1">
                <a:latin typeface="Garamond" pitchFamily="18" charset="0"/>
              </a:rPr>
              <a:t>PODER</a:t>
            </a:r>
          </a:p>
          <a:p>
            <a:pPr algn="ctr"/>
            <a:r>
              <a:rPr lang="es-ES" sz="2400" b="1">
                <a:latin typeface="Garamond" pitchFamily="18" charset="0"/>
              </a:rPr>
              <a:t> LEGISLATIVO</a:t>
            </a:r>
          </a:p>
        </p:txBody>
      </p:sp>
      <p:sp>
        <p:nvSpPr>
          <p:cNvPr id="57349" name="Oval 5"/>
          <p:cNvSpPr>
            <a:spLocks noChangeArrowheads="1"/>
          </p:cNvSpPr>
          <p:nvPr/>
        </p:nvSpPr>
        <p:spPr bwMode="auto">
          <a:xfrm>
            <a:off x="5292725" y="2420938"/>
            <a:ext cx="3168650" cy="1582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400" b="1">
                <a:latin typeface="Garamond" pitchFamily="18" charset="0"/>
              </a:rPr>
              <a:t>PODER</a:t>
            </a:r>
          </a:p>
          <a:p>
            <a:pPr algn="ctr"/>
            <a:r>
              <a:rPr lang="es-ES" sz="2400" b="1">
                <a:latin typeface="Garamond" pitchFamily="18" charset="0"/>
              </a:rPr>
              <a:t> EJECUTIVO</a:t>
            </a:r>
          </a:p>
        </p:txBody>
      </p:sp>
      <p:sp>
        <p:nvSpPr>
          <p:cNvPr id="57350" name="Oval 6"/>
          <p:cNvSpPr>
            <a:spLocks noChangeArrowheads="1"/>
          </p:cNvSpPr>
          <p:nvPr/>
        </p:nvSpPr>
        <p:spPr bwMode="auto">
          <a:xfrm>
            <a:off x="2555875" y="4221163"/>
            <a:ext cx="3671888" cy="15128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400" b="1">
                <a:latin typeface="Garamond" pitchFamily="18" charset="0"/>
              </a:rPr>
              <a:t>PODER</a:t>
            </a:r>
          </a:p>
          <a:p>
            <a:pPr algn="ctr"/>
            <a:r>
              <a:rPr lang="es-ES" sz="2400" b="1">
                <a:latin typeface="Garamond" pitchFamily="18" charset="0"/>
              </a:rPr>
              <a:t>JUDICIAL</a:t>
            </a:r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 flipH="1">
            <a:off x="2411413" y="1557338"/>
            <a:ext cx="936625" cy="6477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7352" name="Line 8"/>
          <p:cNvSpPr>
            <a:spLocks noChangeShapeType="1"/>
          </p:cNvSpPr>
          <p:nvPr/>
        </p:nvSpPr>
        <p:spPr bwMode="auto">
          <a:xfrm>
            <a:off x="4211638" y="1700213"/>
            <a:ext cx="0" cy="19446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5292725" y="1484313"/>
            <a:ext cx="647700" cy="8651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544-0ED0-4FE7-8633-1981E94C8C20}" type="slidenum">
              <a:rPr lang="es-ES"/>
              <a:pPr/>
              <a:t>27</a:t>
            </a:fld>
            <a:endParaRPr lang="es-E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hlink"/>
                </a:solidFill>
              </a:rPr>
              <a:t>PODER LEGISLATIVO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/>
              <a:t>Se ejerce a través de las </a:t>
            </a:r>
            <a:r>
              <a:rPr lang="es-ES" b="1" u="sng"/>
              <a:t>cortes generales</a:t>
            </a:r>
          </a:p>
          <a:p>
            <a:r>
              <a:rPr lang="es-ES" b="1">
                <a:effectLst/>
              </a:rPr>
              <a:t>Sus miembros son elegidos mediante </a:t>
            </a:r>
            <a:r>
              <a:rPr lang="es-ES" b="1" u="sng">
                <a:effectLst/>
              </a:rPr>
              <a:t>sistema electoral</a:t>
            </a:r>
          </a:p>
          <a:p>
            <a:r>
              <a:rPr lang="es-ES" b="1" u="sng">
                <a:effectLst/>
              </a:rPr>
              <a:t>Función básica:</a:t>
            </a:r>
          </a:p>
          <a:p>
            <a:pPr lvl="2">
              <a:buFont typeface="Wingdings" pitchFamily="2" charset="2"/>
              <a:buChar char="ü"/>
            </a:pPr>
            <a:r>
              <a:rPr lang="es-ES" b="1">
                <a:effectLst/>
              </a:rPr>
              <a:t>Elaborar leyes</a:t>
            </a:r>
          </a:p>
          <a:p>
            <a:pPr lvl="2">
              <a:buFont typeface="Wingdings" pitchFamily="2" charset="2"/>
              <a:buChar char="ü"/>
            </a:pPr>
            <a:r>
              <a:rPr lang="es-ES" b="1">
                <a:effectLst/>
              </a:rPr>
              <a:t>Aprobar presupuesto</a:t>
            </a:r>
          </a:p>
          <a:p>
            <a:pPr lvl="2">
              <a:buFont typeface="Wingdings" pitchFamily="2" charset="2"/>
              <a:buChar char="ü"/>
            </a:pPr>
            <a:r>
              <a:rPr lang="es-ES" b="1">
                <a:effectLst/>
              </a:rPr>
              <a:t>Controlar la acción del Gobierno</a:t>
            </a:r>
          </a:p>
          <a:p>
            <a:pPr lvl="2">
              <a:buFont typeface="Wingdings" pitchFamily="2" charset="2"/>
              <a:buNone/>
            </a:pPr>
            <a:endParaRPr lang="es-ES" b="1">
              <a:effectLst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0FFC-5E91-476E-90FC-3CCF431439CE}" type="slidenum">
              <a:rPr lang="es-ES"/>
              <a:pPr/>
              <a:t>28</a:t>
            </a:fld>
            <a:endParaRPr lang="es-E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Composición</a:t>
            </a:r>
            <a:br>
              <a:rPr lang="es-ES"/>
            </a:br>
            <a:endParaRPr lang="es-E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/>
              <a:t>CONGRESO DIPUTADOS</a:t>
            </a:r>
            <a:r>
              <a:rPr lang="es-ES"/>
              <a:t> </a:t>
            </a:r>
            <a:r>
              <a:rPr lang="es-ES" b="1"/>
              <a:t>(cámara baja): 350 personas. Lista cerrada por partidos políticos.</a:t>
            </a:r>
          </a:p>
          <a:p>
            <a:endParaRPr lang="es-ES" b="1"/>
          </a:p>
          <a:p>
            <a:r>
              <a:rPr lang="es-ES" b="1"/>
              <a:t>SENADO (cámara alta): 250 personas. Cámara de representación territorial, los 4 más votados de c/provincia más 1 por c/ millón de habitantes de CC.AA. Lista abierta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0557-8C37-4BAA-96EE-3E64073345C9}" type="slidenum">
              <a:rPr lang="es-ES"/>
              <a:pPr/>
              <a:t>29</a:t>
            </a:fld>
            <a:endParaRPr lang="es-E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hlink"/>
                </a:solidFill>
              </a:rPr>
              <a:t>PODER EJECUTIVO</a:t>
            </a:r>
            <a:r>
              <a:rPr lang="es-ES" sz="4000">
                <a:solidFill>
                  <a:schemeClr val="hlink"/>
                </a:solidFill>
              </a:rPr>
              <a:t/>
            </a:r>
            <a:br>
              <a:rPr lang="es-ES" sz="4000">
                <a:solidFill>
                  <a:schemeClr val="hlink"/>
                </a:solidFill>
              </a:rPr>
            </a:br>
            <a:r>
              <a:rPr lang="es-ES" sz="3200">
                <a:solidFill>
                  <a:schemeClr val="tx1"/>
                </a:solidFill>
              </a:rPr>
              <a:t>GOBIERNO DEL ESTADO</a:t>
            </a:r>
            <a:endParaRPr lang="es-ES" sz="3200">
              <a:solidFill>
                <a:schemeClr val="hlink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" b="1" u="sng"/>
              <a:t>FUNCIÓN: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s-ES" b="1"/>
              <a:t>Dirigir la política interior y exterior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s-ES" b="1"/>
              <a:t>Administración civil y militar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s-ES" b="1"/>
              <a:t>Defensa del territorio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s-ES" b="1"/>
              <a:t>Capacidad legislativa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s-ES" b="1"/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s-ES" b="1" u="sng"/>
              <a:t>COMPOSICIÓN: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s-ES" b="1" u="sng"/>
              <a:t>Presidente del gobierno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s-ES" b="1" u="sng"/>
              <a:t>Ministros y ministras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DEAA7-0A59-4EA2-861A-126EA122CDD0}" type="slidenum">
              <a:rPr lang="es-ES"/>
              <a:pPr/>
              <a:t>3</a:t>
            </a:fld>
            <a:endParaRPr lang="es-E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/>
            </a:r>
            <a:br>
              <a:rPr lang="es-ES" sz="4000"/>
            </a:br>
            <a:r>
              <a:rPr lang="es-ES" sz="4000">
                <a:solidFill>
                  <a:schemeClr val="hlink"/>
                </a:solidFill>
              </a:rPr>
              <a:t>2.1.-Beneficiencia y acción social en España</a:t>
            </a:r>
            <a:br>
              <a:rPr lang="es-ES" sz="4000">
                <a:solidFill>
                  <a:schemeClr val="hlink"/>
                </a:solidFill>
              </a:rPr>
            </a:br>
            <a:r>
              <a:rPr lang="es-ES" sz="2800">
                <a:solidFill>
                  <a:schemeClr val="hlink"/>
                </a:solidFill>
              </a:rPr>
              <a:t>Inicios de la beneficiencia pública</a:t>
            </a:r>
            <a:r>
              <a:rPr lang="es-ES" sz="2800"/>
              <a:t/>
            </a:r>
            <a:br>
              <a:rPr lang="es-ES" sz="2800"/>
            </a:br>
            <a:endParaRPr lang="es-ES" sz="280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16113"/>
            <a:ext cx="8893175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2400" b="1" dirty="0"/>
              <a:t>A partir del  S. XIX el Estado comienza a </a:t>
            </a:r>
            <a:r>
              <a:rPr lang="es-ES" sz="2400" b="1" dirty="0" smtClean="0"/>
              <a:t>asumir la </a:t>
            </a:r>
            <a:r>
              <a:rPr lang="es-ES" sz="2400" b="1" dirty="0" err="1"/>
              <a:t>beneficiencia</a:t>
            </a:r>
            <a:r>
              <a:rPr lang="es-ES" sz="2400" b="1" dirty="0"/>
              <a:t> en detrimento de la iglesia. </a:t>
            </a:r>
            <a:r>
              <a:rPr lang="es-ES" sz="2400" b="1" dirty="0" smtClean="0"/>
              <a:t>Antes los </a:t>
            </a:r>
            <a:r>
              <a:rPr lang="es-ES" sz="2400" b="1" dirty="0"/>
              <a:t>diferentes gobiernos no se consideraban responsables de la atención que podían recibir los ciudadanos.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4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b="1" dirty="0"/>
              <a:t>CONTEXTO: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1800" b="1" dirty="0"/>
              <a:t>		</a:t>
            </a:r>
            <a:r>
              <a:rPr lang="es-ES" sz="2800" b="1" dirty="0"/>
              <a:t>- Incipiente industrialización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/>
              <a:t>		- Malestar en el campo: explotación y miseria </a:t>
            </a:r>
            <a:r>
              <a:rPr lang="es-ES" sz="2800" b="1" dirty="0" smtClean="0"/>
              <a:t>	  generalizadas </a:t>
            </a:r>
            <a:endParaRPr lang="es-ES" sz="28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/>
              <a:t>		- El empobrecimiento de la población, </a:t>
            </a:r>
            <a:r>
              <a:rPr lang="es-ES" sz="2800" b="1" dirty="0" smtClean="0"/>
              <a:t>  	 	  reclamaba </a:t>
            </a:r>
            <a:r>
              <a:rPr lang="es-ES" sz="2800" b="1" dirty="0"/>
              <a:t>medidas de protección urgentes.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/>
              <a:t>		</a:t>
            </a:r>
          </a:p>
          <a:p>
            <a:pPr>
              <a:lnSpc>
                <a:spcPct val="80000"/>
              </a:lnSpc>
            </a:pPr>
            <a:endParaRPr lang="es-ES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2975-11A7-48D0-9F68-A5725BBBEAF1}" type="slidenum">
              <a:rPr lang="es-ES"/>
              <a:pPr/>
              <a:t>30</a:t>
            </a:fld>
            <a:endParaRPr lang="es-E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hlink"/>
                </a:solidFill>
              </a:rPr>
              <a:t>PODER JUDICIAL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800" b="1"/>
              <a:t> </a:t>
            </a:r>
            <a:r>
              <a:rPr lang="es-ES" sz="3600" b="1"/>
              <a:t>Administrar la justicia en el Estado.</a:t>
            </a:r>
          </a:p>
          <a:p>
            <a:pPr>
              <a:buFont typeface="Wingdings" pitchFamily="2" charset="2"/>
              <a:buNone/>
            </a:pPr>
            <a:endParaRPr lang="es-ES" sz="3600" b="1"/>
          </a:p>
          <a:p>
            <a:pPr algn="ctr">
              <a:buFont typeface="Wingdings" pitchFamily="2" charset="2"/>
              <a:buNone/>
            </a:pPr>
            <a:r>
              <a:rPr lang="es-ES" sz="2800" b="1" i="1"/>
              <a:t>“La justicia emana del pueblo y es administrada por jueces y magistrados a través de los tribunales y juzgados. Por parte de los ciudadanos existe la obligación de colaborar con la justicia así como acatar sus sentencias” (ART. 117)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9619-8BB4-4A5C-A293-1329CFCF4A2A}" type="slidenum">
              <a:rPr lang="es-ES"/>
              <a:pPr/>
              <a:t>31</a:t>
            </a:fld>
            <a:endParaRPr lang="es-E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285860"/>
            <a:ext cx="8229600" cy="5976938"/>
          </a:xfrm>
        </p:spPr>
        <p:txBody>
          <a:bodyPr/>
          <a:lstStyle/>
          <a:p>
            <a:r>
              <a:rPr lang="es-ES" dirty="0"/>
              <a:t>TRIBUNALES: se ocupan de las diferentes materias judiciales y tienen la última palabra en la aplicación de la ley. Lo forman varios magistrados. Estatal y autonómico.</a:t>
            </a:r>
          </a:p>
          <a:p>
            <a:pPr>
              <a:buFont typeface="Wingdings" pitchFamily="2" charset="2"/>
              <a:buNone/>
            </a:pPr>
            <a:endParaRPr lang="es-ES" dirty="0"/>
          </a:p>
          <a:p>
            <a:r>
              <a:rPr lang="es-ES" dirty="0"/>
              <a:t>JUZGADOS: menos competencias, ámbito territorial más pequeño.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6AC79-9CA7-4420-93EA-B10ED6103525}" type="slidenum">
              <a:rPr lang="es-ES"/>
              <a:pPr/>
              <a:t>32</a:t>
            </a:fld>
            <a:endParaRPr lang="es-E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hlink"/>
                </a:solidFill>
              </a:rPr>
              <a:t>Estructura de la justicia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3141663"/>
            <a:ext cx="8229600" cy="4525962"/>
          </a:xfrm>
        </p:spPr>
        <p:txBody>
          <a:bodyPr/>
          <a:lstStyle/>
          <a:p>
            <a:pPr lvl="1"/>
            <a:r>
              <a:rPr lang="es-ES" b="1" dirty="0"/>
              <a:t>todos los municipios. </a:t>
            </a:r>
          </a:p>
          <a:p>
            <a:pPr lvl="1"/>
            <a:r>
              <a:rPr lang="es-ES" b="1" dirty="0"/>
              <a:t> registro civil, </a:t>
            </a:r>
          </a:p>
          <a:p>
            <a:pPr lvl="1"/>
            <a:r>
              <a:rPr lang="es-ES" b="1" dirty="0"/>
              <a:t>actuaciones penales de prevención (atestados), </a:t>
            </a:r>
          </a:p>
          <a:p>
            <a:pPr lvl="1"/>
            <a:r>
              <a:rPr lang="es-ES" b="1" dirty="0"/>
              <a:t>juicios de faltas por infracciones dentro del municipio.</a:t>
            </a:r>
          </a:p>
        </p:txBody>
      </p:sp>
      <p:sp>
        <p:nvSpPr>
          <p:cNvPr id="63492" name="AutoShape 4"/>
          <p:cNvSpPr>
            <a:spLocks noChangeArrowheads="1"/>
          </p:cNvSpPr>
          <p:nvPr/>
        </p:nvSpPr>
        <p:spPr bwMode="auto">
          <a:xfrm>
            <a:off x="1979613" y="1412875"/>
            <a:ext cx="5329237" cy="1511300"/>
          </a:xfrm>
          <a:prstGeom prst="curvedDownArrow">
            <a:avLst>
              <a:gd name="adj1" fmla="val 101037"/>
              <a:gd name="adj2" fmla="val 121215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2411413" y="2205038"/>
            <a:ext cx="384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Juzgados de paz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DEEB-C335-435A-A323-A3F04D3AEF75}" type="slidenum">
              <a:rPr lang="es-ES"/>
              <a:pPr/>
              <a:t>33</a:t>
            </a:fld>
            <a:endParaRPr lang="es-ES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5956" name="AutoShape 4"/>
          <p:cNvSpPr>
            <a:spLocks noChangeArrowheads="1"/>
          </p:cNvSpPr>
          <p:nvPr/>
        </p:nvSpPr>
        <p:spPr bwMode="auto">
          <a:xfrm>
            <a:off x="250825" y="1341438"/>
            <a:ext cx="3313113" cy="5318125"/>
          </a:xfrm>
          <a:prstGeom prst="curvedRightArrow">
            <a:avLst>
              <a:gd name="adj1" fmla="val 32103"/>
              <a:gd name="adj2" fmla="val 6420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611188" y="2708275"/>
            <a:ext cx="45720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JUZGADOS </a:t>
            </a:r>
          </a:p>
          <a:p>
            <a:r>
              <a:rPr lang="es-ES_tradnl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DE</a:t>
            </a:r>
          </a:p>
          <a:p>
            <a:r>
              <a:rPr lang="es-ES_tradnl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PRIMERA</a:t>
            </a:r>
          </a:p>
          <a:p>
            <a:r>
              <a:rPr lang="es-ES_tradnl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INSTANCIA</a:t>
            </a:r>
            <a:endParaRPr lang="es-ES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5958" name="Text Box 6"/>
          <p:cNvSpPr txBox="1">
            <a:spLocks noChangeArrowheads="1"/>
          </p:cNvSpPr>
          <p:nvPr/>
        </p:nvSpPr>
        <p:spPr bwMode="auto">
          <a:xfrm>
            <a:off x="4211638" y="1928802"/>
            <a:ext cx="4932362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s-ES_tradnl" dirty="0"/>
              <a:t>  </a:t>
            </a:r>
            <a:r>
              <a:rPr lang="es-ES_tradnl" sz="2800" b="1" dirty="0"/>
              <a:t>Civil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s-ES_tradnl" sz="2800" b="1" dirty="0"/>
              <a:t>  De Instrucción (penal)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s-ES_tradnl" sz="2800" b="1" dirty="0"/>
              <a:t>  En ciudades de capital de un partido judicial.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s-ES_tradnl" sz="2800" b="1" dirty="0"/>
              <a:t> Funciones de instrucción derivada J. Paz</a:t>
            </a:r>
            <a:endParaRPr lang="es-ES" sz="28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9C79-C532-4510-9682-88C48CFFE9BC}" type="slidenum">
              <a:rPr lang="es-ES"/>
              <a:pPr/>
              <a:t>34</a:t>
            </a:fld>
            <a:endParaRPr lang="es-ES"/>
          </a:p>
        </p:txBody>
      </p:sp>
      <p:sp>
        <p:nvSpPr>
          <p:cNvPr id="126980" name="AutoShape 4"/>
          <p:cNvSpPr>
            <a:spLocks noChangeArrowheads="1"/>
          </p:cNvSpPr>
          <p:nvPr/>
        </p:nvSpPr>
        <p:spPr bwMode="auto">
          <a:xfrm>
            <a:off x="179388" y="620713"/>
            <a:ext cx="2663825" cy="5329237"/>
          </a:xfrm>
          <a:prstGeom prst="curvedRightArrow">
            <a:avLst>
              <a:gd name="adj1" fmla="val 40012"/>
              <a:gd name="adj2" fmla="val 8002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468313" y="2492375"/>
            <a:ext cx="2554287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3200" b="1"/>
              <a:t>JUZGADOS </a:t>
            </a:r>
          </a:p>
          <a:p>
            <a:r>
              <a:rPr lang="es-ES_tradnl" sz="3200" b="1"/>
              <a:t>DE </a:t>
            </a:r>
          </a:p>
          <a:p>
            <a:r>
              <a:rPr lang="es-ES_tradnl" sz="3200" b="1"/>
              <a:t>FAMILIA</a:t>
            </a:r>
            <a:endParaRPr lang="es-ES" sz="3200" b="1"/>
          </a:p>
        </p:txBody>
      </p:sp>
      <p:sp>
        <p:nvSpPr>
          <p:cNvPr id="126982" name="Text Box 6"/>
          <p:cNvSpPr txBox="1">
            <a:spLocks noChangeArrowheads="1"/>
          </p:cNvSpPr>
          <p:nvPr/>
        </p:nvSpPr>
        <p:spPr bwMode="auto">
          <a:xfrm>
            <a:off x="5487988" y="1576388"/>
            <a:ext cx="3635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endParaRPr lang="es-ES"/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3924300" y="1341438"/>
            <a:ext cx="4870450" cy="3914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s-ES" sz="3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Sólo competencias en cuestiones de </a:t>
            </a:r>
            <a:r>
              <a:rPr lang="es-ES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familia</a:t>
            </a:r>
            <a:endParaRPr lang="es-ES" sz="36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es-ES_tradnl" sz="36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es-ES" sz="36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s-ES" sz="3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Están en algunas grandes ciudades.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E8F28-7FA9-4220-9958-0886D819FFD0}" type="slidenum">
              <a:rPr lang="es-ES"/>
              <a:pPr/>
              <a:t>35</a:t>
            </a:fld>
            <a:endParaRPr lang="es-E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997200"/>
            <a:ext cx="8229600" cy="30956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b="1" u="sng"/>
          </a:p>
          <a:p>
            <a:pPr>
              <a:lnSpc>
                <a:spcPct val="90000"/>
              </a:lnSpc>
            </a:pPr>
            <a:r>
              <a:rPr lang="es-ES" b="1"/>
              <a:t>Abarcan toda una provincia. </a:t>
            </a:r>
          </a:p>
          <a:p>
            <a:pPr>
              <a:lnSpc>
                <a:spcPct val="90000"/>
              </a:lnSpc>
            </a:pPr>
            <a:r>
              <a:rPr lang="es-ES" b="1"/>
              <a:t>Funciones de enjuiciamiento de las diligencias previas por delitos menos graves </a:t>
            </a:r>
          </a:p>
          <a:p>
            <a:pPr>
              <a:lnSpc>
                <a:spcPct val="90000"/>
              </a:lnSpc>
            </a:pPr>
            <a:r>
              <a:rPr lang="es-ES" b="1"/>
              <a:t>Penas no superiores a 3 años</a:t>
            </a: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1331913" y="765175"/>
            <a:ext cx="6048375" cy="1871663"/>
          </a:xfrm>
          <a:prstGeom prst="curvedDownArrow">
            <a:avLst>
              <a:gd name="adj1" fmla="val 64631"/>
              <a:gd name="adj2" fmla="val 12926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3600" b="1"/>
              <a:t>JUZGADOS </a:t>
            </a:r>
          </a:p>
          <a:p>
            <a:pPr algn="ctr"/>
            <a:r>
              <a:rPr lang="es-ES_tradnl" sz="3600" b="1"/>
              <a:t>PENALES</a:t>
            </a:r>
            <a:endParaRPr lang="es-ES" sz="3600" b="1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72B0D-DA5B-4161-94EF-04B89599D3EA}" type="slidenum">
              <a:rPr lang="es-ES"/>
              <a:pPr/>
              <a:t>36</a:t>
            </a:fld>
            <a:endParaRPr lang="es-E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284538"/>
            <a:ext cx="8229600" cy="4525962"/>
          </a:xfrm>
        </p:spPr>
        <p:txBody>
          <a:bodyPr/>
          <a:lstStyle/>
          <a:p>
            <a:r>
              <a:rPr lang="es-ES" b="1" dirty="0"/>
              <a:t>Por provincia</a:t>
            </a:r>
          </a:p>
          <a:p>
            <a:r>
              <a:rPr lang="es-ES" b="1" dirty="0"/>
              <a:t>Funciones de conocimiento de recursos contra resoluciones de las ad. públicas</a:t>
            </a:r>
            <a:endParaRPr lang="es-ES" b="1" u="sng" dirty="0"/>
          </a:p>
          <a:p>
            <a:endParaRPr lang="es-ES" dirty="0"/>
          </a:p>
        </p:txBody>
      </p:sp>
      <p:sp>
        <p:nvSpPr>
          <p:cNvPr id="128004" name="AutoShape 4"/>
          <p:cNvSpPr>
            <a:spLocks noChangeArrowheads="1"/>
          </p:cNvSpPr>
          <p:nvPr/>
        </p:nvSpPr>
        <p:spPr bwMode="auto">
          <a:xfrm rot="-615261">
            <a:off x="306388" y="327025"/>
            <a:ext cx="7345362" cy="2303463"/>
          </a:xfrm>
          <a:prstGeom prst="curvedDownArrow">
            <a:avLst>
              <a:gd name="adj1" fmla="val 27164"/>
              <a:gd name="adj2" fmla="val 12253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3200" b="1"/>
              <a:t>JUZGADOS </a:t>
            </a:r>
          </a:p>
          <a:p>
            <a:pPr algn="ctr"/>
            <a:r>
              <a:rPr lang="es-ES_tradnl" sz="3200" b="1"/>
              <a:t>CONTENCIOSO</a:t>
            </a:r>
          </a:p>
          <a:p>
            <a:pPr algn="ctr"/>
            <a:r>
              <a:rPr lang="es-ES_tradnl" sz="3200" b="1"/>
              <a:t>ADMINISTRATIVO</a:t>
            </a:r>
            <a:endParaRPr lang="es-ES" sz="3200" b="1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EE13-80DC-400C-BD27-5ACB93480678}" type="slidenum">
              <a:rPr lang="es-ES"/>
              <a:pPr/>
              <a:t>37</a:t>
            </a:fld>
            <a:endParaRPr lang="es-ES"/>
          </a:p>
        </p:txBody>
      </p:sp>
      <p:sp>
        <p:nvSpPr>
          <p:cNvPr id="129028" name="AutoShape 4"/>
          <p:cNvSpPr>
            <a:spLocks noChangeArrowheads="1"/>
          </p:cNvSpPr>
          <p:nvPr/>
        </p:nvSpPr>
        <p:spPr bwMode="auto">
          <a:xfrm rot="-183198">
            <a:off x="611188" y="1052513"/>
            <a:ext cx="1728787" cy="5184775"/>
          </a:xfrm>
          <a:prstGeom prst="curvedRightArrow">
            <a:avLst>
              <a:gd name="adj1" fmla="val 79920"/>
              <a:gd name="adj2" fmla="val 11996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4000" b="1"/>
              <a:t>JUZGADOS </a:t>
            </a:r>
          </a:p>
          <a:p>
            <a:pPr algn="ctr"/>
            <a:r>
              <a:rPr lang="es-ES_tradnl" sz="4000" b="1"/>
              <a:t>DE LO</a:t>
            </a:r>
          </a:p>
          <a:p>
            <a:pPr algn="ctr"/>
            <a:r>
              <a:rPr lang="es-ES_tradnl" sz="4000" b="1"/>
              <a:t> SOCIAL</a:t>
            </a:r>
            <a:endParaRPr lang="es-ES" sz="4000" b="1"/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4192588" y="1720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3276600" y="1989138"/>
            <a:ext cx="6756400" cy="320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s-ES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Por provincias 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es-ES" sz="3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s-E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Cuestiones laborales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es-ES" sz="3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s-E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Cuestiones de seguridad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social.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1842-0F03-4783-85B0-34DF002611D1}" type="slidenum">
              <a:rPr lang="es-ES"/>
              <a:pPr/>
              <a:t>38</a:t>
            </a:fld>
            <a:endParaRPr lang="es-ES"/>
          </a:p>
        </p:txBody>
      </p:sp>
      <p:sp>
        <p:nvSpPr>
          <p:cNvPr id="130052" name="AutoShape 4"/>
          <p:cNvSpPr>
            <a:spLocks noChangeArrowheads="1"/>
          </p:cNvSpPr>
          <p:nvPr/>
        </p:nvSpPr>
        <p:spPr bwMode="auto">
          <a:xfrm>
            <a:off x="1042988" y="260350"/>
            <a:ext cx="2520950" cy="2233613"/>
          </a:xfrm>
          <a:prstGeom prst="rightArrow">
            <a:avLst>
              <a:gd name="adj1" fmla="val 50000"/>
              <a:gd name="adj2" fmla="val 282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3600" b="1"/>
              <a:t>Juzgado</a:t>
            </a:r>
          </a:p>
          <a:p>
            <a:pPr algn="ctr"/>
            <a:r>
              <a:rPr lang="es-ES_tradnl" sz="3600" b="1"/>
              <a:t>menores</a:t>
            </a:r>
            <a:endParaRPr lang="es-ES" sz="3600" b="1"/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4356100" y="1052513"/>
            <a:ext cx="39608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_tradnl" sz="3200"/>
              <a:t> </a:t>
            </a:r>
            <a:r>
              <a:rPr lang="es-ES_tradnl" sz="3200" b="1"/>
              <a:t>Por provincias</a:t>
            </a:r>
            <a:endParaRPr lang="es-ES" sz="3200" b="1"/>
          </a:p>
        </p:txBody>
      </p:sp>
      <p:sp>
        <p:nvSpPr>
          <p:cNvPr id="130054" name="AutoShape 6"/>
          <p:cNvSpPr>
            <a:spLocks noChangeArrowheads="1"/>
          </p:cNvSpPr>
          <p:nvPr/>
        </p:nvSpPr>
        <p:spPr bwMode="auto">
          <a:xfrm>
            <a:off x="179388" y="2924175"/>
            <a:ext cx="2705100" cy="2503488"/>
          </a:xfrm>
          <a:prstGeom prst="rightArrow">
            <a:avLst>
              <a:gd name="adj1" fmla="val 50000"/>
              <a:gd name="adj2" fmla="val 2701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2800" b="1"/>
              <a:t>Juzgados de</a:t>
            </a:r>
          </a:p>
          <a:p>
            <a:pPr algn="ctr"/>
            <a:r>
              <a:rPr lang="es-ES_tradnl" sz="2800" b="1"/>
              <a:t>Vigilancia</a:t>
            </a:r>
          </a:p>
          <a:p>
            <a:pPr algn="ctr"/>
            <a:r>
              <a:rPr lang="es-ES_tradnl" sz="2800" b="1"/>
              <a:t>Penitenciaria</a:t>
            </a:r>
            <a:endParaRPr lang="es-ES" sz="2800" b="1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3419475" y="3306763"/>
            <a:ext cx="50165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ES_tradnl"/>
              <a:t> </a:t>
            </a:r>
            <a:r>
              <a:rPr lang="es-ES_tradnl" sz="3200" b="1"/>
              <a:t>Por provincia</a:t>
            </a:r>
          </a:p>
          <a:p>
            <a:pPr>
              <a:buFontTx/>
              <a:buChar char="•"/>
            </a:pPr>
            <a:r>
              <a:rPr lang="es-ES_tradnl" sz="3200" b="1"/>
              <a:t> Ejecución  de penas </a:t>
            </a:r>
          </a:p>
          <a:p>
            <a:pPr>
              <a:buFontTx/>
              <a:buChar char="•"/>
            </a:pPr>
            <a:r>
              <a:rPr lang="es-ES_tradnl" sz="3200" b="1"/>
              <a:t> Ejecución de medidas </a:t>
            </a:r>
          </a:p>
          <a:p>
            <a:r>
              <a:rPr lang="es-ES_tradnl" sz="3200" b="1"/>
              <a:t>   de seguridad</a:t>
            </a:r>
          </a:p>
          <a:p>
            <a:pPr>
              <a:buFontTx/>
              <a:buChar char="•"/>
            </a:pPr>
            <a:r>
              <a:rPr lang="es-ES_tradnl" sz="3200" b="1"/>
              <a:t> Vigilancia derechos presos</a:t>
            </a:r>
            <a:endParaRPr lang="es-ES" sz="3200" b="1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42D-8C57-4DB6-AD62-C8C1E68937CE}" type="slidenum">
              <a:rPr lang="es-ES"/>
              <a:pPr/>
              <a:t>39</a:t>
            </a:fld>
            <a:endParaRPr lang="es-E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565400"/>
            <a:ext cx="8229600" cy="564991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s-ES" b="1" u="sng"/>
          </a:p>
          <a:p>
            <a:pPr>
              <a:lnSpc>
                <a:spcPct val="90000"/>
              </a:lnSpc>
            </a:pPr>
            <a:endParaRPr lang="es-ES" b="1"/>
          </a:p>
          <a:p>
            <a:pPr>
              <a:lnSpc>
                <a:spcPct val="90000"/>
              </a:lnSpc>
            </a:pPr>
            <a:r>
              <a:rPr lang="es-ES" b="1"/>
              <a:t>Tratan causas por delitos no atribuibles a los Juzgados penales. </a:t>
            </a:r>
          </a:p>
          <a:p>
            <a:pPr>
              <a:lnSpc>
                <a:spcPct val="90000"/>
              </a:lnSpc>
            </a:pPr>
            <a:r>
              <a:rPr lang="es-ES" b="1"/>
              <a:t>Atienden recursos contra resoluciones de los Juzgados de Instrucción, Penales, de Vigilancia Penitenciaria y de menores</a:t>
            </a:r>
            <a:endParaRPr lang="es-ES" b="1" u="sng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 rot="526912">
            <a:off x="1325563" y="685800"/>
            <a:ext cx="6840537" cy="2232025"/>
          </a:xfrm>
          <a:prstGeom prst="curvedDownArrow">
            <a:avLst>
              <a:gd name="adj1" fmla="val 61294"/>
              <a:gd name="adj2" fmla="val 122589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3600" b="1"/>
              <a:t>AUDIENCIA</a:t>
            </a:r>
          </a:p>
          <a:p>
            <a:pPr algn="ctr"/>
            <a:r>
              <a:rPr lang="es-ES_tradnl" sz="3600" b="1"/>
              <a:t>PROVINCIAL</a:t>
            </a:r>
            <a:endParaRPr lang="es-ES" sz="3600" b="1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0341-8BB3-481D-BCF8-CF36A8BF026E}" type="slidenum">
              <a:rPr lang="es-ES"/>
              <a:pPr/>
              <a:t>4</a:t>
            </a:fld>
            <a:endParaRPr lang="es-E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>
                <a:solidFill>
                  <a:schemeClr val="hlink"/>
                </a:solidFill>
              </a:rPr>
              <a:t>Beneficiencia y acción social en España</a:t>
            </a:r>
            <a:br>
              <a:rPr lang="es-ES" sz="3600">
                <a:solidFill>
                  <a:schemeClr val="hlink"/>
                </a:solidFill>
              </a:rPr>
            </a:br>
            <a:r>
              <a:rPr lang="es-ES" sz="2400">
                <a:solidFill>
                  <a:schemeClr val="hlink"/>
                </a:solidFill>
              </a:rPr>
              <a:t>Inicios de la beneficencia pública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3850" y="1557338"/>
            <a:ext cx="8820150" cy="4895850"/>
          </a:xfrm>
        </p:spPr>
        <p:txBody>
          <a:bodyPr/>
          <a:lstStyle/>
          <a:p>
            <a:pPr marL="0" indent="0"/>
            <a:r>
              <a:rPr lang="es-ES" sz="2400" b="1"/>
              <a:t>1849 Ley General de Beneficencia</a:t>
            </a:r>
          </a:p>
          <a:p>
            <a:pPr marL="0" indent="0"/>
            <a:r>
              <a:rPr lang="es-ES" sz="2400" b="1"/>
              <a:t>1883 Separación de lo que eran los derechos del trabajador derivados  por la pérdida de trabajo y del resto de ayudas</a:t>
            </a:r>
          </a:p>
          <a:p>
            <a:pPr marL="0" indent="0"/>
            <a:r>
              <a:rPr lang="es-ES" sz="2400" b="1"/>
              <a:t>1885 Ley de Sanidad</a:t>
            </a:r>
          </a:p>
          <a:p>
            <a:pPr marL="0" indent="0"/>
            <a:r>
              <a:rPr lang="es-ES" sz="2400" b="1"/>
              <a:t>1900 Ley de Accidentes de Trabajo</a:t>
            </a:r>
          </a:p>
          <a:p>
            <a:pPr marL="0" indent="0"/>
            <a:r>
              <a:rPr lang="es-ES" sz="2400" b="1"/>
              <a:t>1903 Creación del Instituto de Reformas Sociales</a:t>
            </a:r>
          </a:p>
          <a:p>
            <a:pPr marL="0" indent="0"/>
            <a:r>
              <a:rPr lang="es-ES" sz="2400" b="1"/>
              <a:t>1908 Creación del Instituto Nacional de Previsión</a:t>
            </a:r>
          </a:p>
          <a:p>
            <a:pPr marL="0" indent="0"/>
            <a:r>
              <a:rPr lang="es-ES" sz="2400" b="1"/>
              <a:t>1919 Creación del Retiro Obrero</a:t>
            </a:r>
          </a:p>
          <a:p>
            <a:pPr marL="0" indent="0"/>
            <a:r>
              <a:rPr lang="es-ES" sz="2400" b="1"/>
              <a:t>1934 Creación de la Dirección General de Beneficencia y Asistencia Social.</a:t>
            </a:r>
          </a:p>
          <a:p>
            <a:pPr marL="0" indent="0"/>
            <a:r>
              <a:rPr lang="es-ES" sz="2400" b="1"/>
              <a:t>1937  Creación del Auxilio Social</a:t>
            </a:r>
          </a:p>
          <a:p>
            <a:pPr marL="0" indent="0"/>
            <a:endParaRPr lang="es-ES" sz="2400" b="1"/>
          </a:p>
          <a:p>
            <a:pPr marL="0" indent="0"/>
            <a:endParaRPr lang="es-ES" sz="2400" b="1"/>
          </a:p>
          <a:p>
            <a:pPr marL="0" indent="0"/>
            <a:endParaRPr lang="es-ES" sz="200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288" y="-242888"/>
            <a:ext cx="8748712" cy="1368426"/>
          </a:xfrm>
        </p:spPr>
        <p:txBody>
          <a:bodyPr/>
          <a:lstStyle/>
          <a:p>
            <a:r>
              <a:rPr lang="es-ES" sz="3600">
                <a:solidFill>
                  <a:schemeClr val="hlink"/>
                </a:solidFill>
              </a:rPr>
              <a:t>La acción social en</a:t>
            </a:r>
            <a:r>
              <a:rPr lang="es-ES">
                <a:solidFill>
                  <a:schemeClr val="hlink"/>
                </a:solidFill>
              </a:rPr>
              <a:t> </a:t>
            </a:r>
            <a:r>
              <a:rPr lang="es-ES" sz="3600">
                <a:solidFill>
                  <a:schemeClr val="hlink"/>
                </a:solidFill>
              </a:rPr>
              <a:t>la España de Franco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341438"/>
            <a:ext cx="8424862" cy="4751387"/>
          </a:xfrm>
        </p:spPr>
        <p:txBody>
          <a:bodyPr/>
          <a:lstStyle/>
          <a:p>
            <a:pPr algn="l">
              <a:lnSpc>
                <a:spcPct val="90000"/>
              </a:lnSpc>
              <a:buFont typeface="Wingdings" pitchFamily="2" charset="2"/>
              <a:buChar char="v"/>
            </a:pPr>
            <a:r>
              <a:rPr lang="es-ES" sz="2800" b="1" dirty="0"/>
              <a:t>Tras la 2ª Guerra </a:t>
            </a:r>
            <a:r>
              <a:rPr lang="es-ES" sz="2800" b="1" dirty="0" smtClean="0"/>
              <a:t>Mundial:  </a:t>
            </a:r>
            <a:r>
              <a:rPr lang="es-ES" sz="2800" b="1" dirty="0"/>
              <a:t>recuperación económica </a:t>
            </a:r>
            <a:r>
              <a:rPr lang="es-ES" sz="2800" b="1" dirty="0" smtClean="0"/>
              <a:t>en Europa</a:t>
            </a:r>
            <a:r>
              <a:rPr lang="es-ES" sz="2800" b="1" dirty="0" smtClean="0"/>
              <a:t>      posibilita la creación de Estado de Bienestar.</a:t>
            </a:r>
            <a:endParaRPr lang="es-ES" sz="2800" b="1" dirty="0"/>
          </a:p>
          <a:p>
            <a:pPr algn="l">
              <a:lnSpc>
                <a:spcPct val="90000"/>
              </a:lnSpc>
            </a:pPr>
            <a:endParaRPr lang="es-ES" sz="2800" b="1" dirty="0"/>
          </a:p>
          <a:p>
            <a:pPr algn="l">
              <a:lnSpc>
                <a:spcPct val="90000"/>
              </a:lnSpc>
              <a:buFont typeface="Wingdings" pitchFamily="2" charset="2"/>
              <a:buChar char="v"/>
            </a:pPr>
            <a:r>
              <a:rPr lang="es-ES" sz="2800" b="1" dirty="0"/>
              <a:t>España, aislada en un sistema autárquico, no participa de la reconstrucción económica europea.</a:t>
            </a:r>
          </a:p>
          <a:p>
            <a:pPr algn="l">
              <a:lnSpc>
                <a:spcPct val="90000"/>
              </a:lnSpc>
            </a:pPr>
            <a:endParaRPr lang="es-ES" sz="2800" b="1" dirty="0"/>
          </a:p>
          <a:p>
            <a:pPr algn="l">
              <a:lnSpc>
                <a:spcPct val="90000"/>
              </a:lnSpc>
              <a:buFont typeface="Wingdings" pitchFamily="2" charset="2"/>
              <a:buChar char="v"/>
            </a:pPr>
            <a:r>
              <a:rPr lang="es-ES" sz="2800" b="1" dirty="0"/>
              <a:t>A partir de la década de los años 50 comienza su apertura internacional con EE.UU. </a:t>
            </a:r>
          </a:p>
          <a:p>
            <a:pPr algn="l">
              <a:lnSpc>
                <a:spcPct val="90000"/>
              </a:lnSpc>
              <a:buFont typeface="Wingdings" pitchFamily="2" charset="2"/>
              <a:buChar char="v"/>
            </a:pPr>
            <a:endParaRPr lang="es-ES" sz="2800" b="1" dirty="0"/>
          </a:p>
          <a:p>
            <a:pPr algn="l">
              <a:lnSpc>
                <a:spcPct val="90000"/>
              </a:lnSpc>
              <a:buFont typeface="Wingdings" pitchFamily="2" charset="2"/>
              <a:buChar char="ü"/>
            </a:pPr>
            <a:endParaRPr lang="es-ES" sz="2800" b="1" dirty="0"/>
          </a:p>
        </p:txBody>
      </p:sp>
      <p:sp>
        <p:nvSpPr>
          <p:cNvPr id="4" name="3 Cheurón"/>
          <p:cNvSpPr/>
          <p:nvPr/>
        </p:nvSpPr>
        <p:spPr>
          <a:xfrm>
            <a:off x="4214810" y="1857364"/>
            <a:ext cx="484632" cy="357190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77FC-C205-4052-BCA7-CA6B01B818B4}" type="slidenum">
              <a:rPr lang="es-ES"/>
              <a:pPr/>
              <a:t>6</a:t>
            </a:fld>
            <a:endParaRPr lang="es-E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1">
              <a:buFont typeface="Wingdings" pitchFamily="2" charset="2"/>
              <a:buChar char="Ø"/>
            </a:pPr>
            <a:r>
              <a:rPr lang="es-ES" b="1"/>
              <a:t>Continúa con estructuras políticas rígidas.</a:t>
            </a:r>
          </a:p>
          <a:p>
            <a:pPr lvl="1">
              <a:buFont typeface="Wingdings" pitchFamily="2" charset="2"/>
              <a:buChar char="Ø"/>
            </a:pPr>
            <a:r>
              <a:rPr lang="es-ES" b="1"/>
              <a:t>Una economía intervencionista.</a:t>
            </a:r>
          </a:p>
          <a:p>
            <a:pPr lvl="1">
              <a:buFont typeface="Wingdings" pitchFamily="2" charset="2"/>
              <a:buChar char="Ø"/>
            </a:pPr>
            <a:r>
              <a:rPr lang="es-ES" b="1"/>
              <a:t>Incapacidad para recaudar porque no se lleva a cabo una reforma fiscal.</a:t>
            </a:r>
          </a:p>
          <a:p>
            <a:pPr>
              <a:buFont typeface="Wingdings" pitchFamily="2" charset="2"/>
              <a:buChar char="v"/>
            </a:pPr>
            <a:endParaRPr lang="es-ES" sz="2800" b="1"/>
          </a:p>
          <a:p>
            <a:endParaRPr lang="es-ES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4211638" y="2708275"/>
            <a:ext cx="0" cy="10080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2773" name="Oval 5"/>
          <p:cNvSpPr>
            <a:spLocks noChangeArrowheads="1"/>
          </p:cNvSpPr>
          <p:nvPr/>
        </p:nvSpPr>
        <p:spPr bwMode="auto">
          <a:xfrm>
            <a:off x="1403350" y="4005263"/>
            <a:ext cx="6264275" cy="16557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400" b="1">
                <a:latin typeface="Garamond" pitchFamily="18" charset="0"/>
              </a:rPr>
              <a:t>INCAPACITA LA CREACIÓN DE UN</a:t>
            </a:r>
          </a:p>
          <a:p>
            <a:pPr algn="ctr"/>
            <a:r>
              <a:rPr lang="es-ES" sz="2400" b="1">
                <a:latin typeface="Garamond" pitchFamily="18" charset="0"/>
              </a:rPr>
              <a:t>  ESTADO</a:t>
            </a:r>
          </a:p>
          <a:p>
            <a:pPr algn="ctr"/>
            <a:r>
              <a:rPr lang="es-ES" sz="2400" b="1">
                <a:latin typeface="Garamond" pitchFamily="18" charset="0"/>
              </a:rPr>
              <a:t>DEL BIENESTAR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0097-D360-4FC8-B093-52D1B69BB5E7}" type="slidenum">
              <a:rPr lang="es-ES"/>
              <a:pPr/>
              <a:t>7</a:t>
            </a:fld>
            <a:endParaRPr lang="es-E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chemeClr val="hlink"/>
                </a:solidFill>
              </a:rPr>
              <a:t>Medidas  de acción social en la España de Franco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33575"/>
            <a:ext cx="8686800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400" b="1" dirty="0" smtClean="0"/>
              <a:t>1959 </a:t>
            </a:r>
            <a:r>
              <a:rPr lang="es-ES" sz="2400" b="1" dirty="0"/>
              <a:t>Creación de Fondos </a:t>
            </a:r>
            <a:r>
              <a:rPr lang="es-ES" sz="2400" b="1" dirty="0" smtClean="0"/>
              <a:t>Nacionales.</a:t>
            </a:r>
            <a:endParaRPr lang="es-ES" sz="2400" b="1" dirty="0"/>
          </a:p>
          <a:p>
            <a:pPr>
              <a:lnSpc>
                <a:spcPct val="90000"/>
              </a:lnSpc>
            </a:pPr>
            <a:r>
              <a:rPr lang="es-ES" sz="2400" b="1" dirty="0"/>
              <a:t>1960 Nace el Fondo Nacional de Asistencia Social (FONAS</a:t>
            </a:r>
            <a:r>
              <a:rPr lang="es-ES" sz="2400" b="1" dirty="0" smtClean="0"/>
              <a:t>)</a:t>
            </a:r>
            <a:endParaRPr lang="es-ES" sz="2400" b="1" dirty="0"/>
          </a:p>
          <a:p>
            <a:pPr>
              <a:lnSpc>
                <a:spcPct val="90000"/>
              </a:lnSpc>
            </a:pPr>
            <a:r>
              <a:rPr lang="es-ES" sz="2400" b="1" dirty="0"/>
              <a:t>1963 </a:t>
            </a:r>
            <a:r>
              <a:rPr lang="es-ES" sz="2400" b="1" dirty="0" smtClean="0"/>
              <a:t>Ley </a:t>
            </a:r>
            <a:r>
              <a:rPr lang="es-ES" sz="2400" b="1" dirty="0"/>
              <a:t>General de Bases de la Seguridad Social.</a:t>
            </a:r>
          </a:p>
          <a:p>
            <a:pPr>
              <a:lnSpc>
                <a:spcPct val="90000"/>
              </a:lnSpc>
            </a:pPr>
            <a:r>
              <a:rPr lang="es-ES" sz="2400" b="1" dirty="0"/>
              <a:t>1968 </a:t>
            </a:r>
            <a:r>
              <a:rPr lang="es-ES" sz="2400" b="1" dirty="0" smtClean="0"/>
              <a:t>Servicio </a:t>
            </a:r>
            <a:r>
              <a:rPr lang="es-ES" sz="2400" b="1" dirty="0"/>
              <a:t>Nacional de Asistencia a “Subnormales” (sustituido por el de “Minusválidos” en 1986</a:t>
            </a:r>
            <a:r>
              <a:rPr lang="es-ES" sz="2400" b="1" dirty="0" smtClean="0"/>
              <a:t>).</a:t>
            </a:r>
            <a:endParaRPr lang="es-ES" sz="2400" b="1" dirty="0"/>
          </a:p>
          <a:p>
            <a:pPr>
              <a:lnSpc>
                <a:spcPct val="90000"/>
              </a:lnSpc>
            </a:pPr>
            <a:r>
              <a:rPr lang="es-ES" sz="2400" b="1" dirty="0"/>
              <a:t>1970 Comienza el servicio de Rehabilitación y  Recuperación de Minusválidos Físicos</a:t>
            </a:r>
            <a:r>
              <a:rPr lang="es-ES" sz="2400" b="1" dirty="0" smtClean="0"/>
              <a:t>.</a:t>
            </a:r>
            <a:endParaRPr lang="es-ES" sz="2400" b="1" dirty="0"/>
          </a:p>
          <a:p>
            <a:pPr>
              <a:lnSpc>
                <a:spcPct val="90000"/>
              </a:lnSpc>
            </a:pPr>
            <a:r>
              <a:rPr lang="es-ES" sz="2400" b="1" dirty="0"/>
              <a:t>1974 </a:t>
            </a:r>
            <a:r>
              <a:rPr lang="es-ES" sz="2400" b="1" dirty="0" smtClean="0"/>
              <a:t>SEREM</a:t>
            </a:r>
            <a:r>
              <a:rPr lang="es-ES" sz="2400" b="1" dirty="0"/>
              <a:t>, Servicio de Recuperación y Rehabilitación de Minusválidos Físicos y Psíquicos.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A5A0-3627-46B4-9820-73079D38C71D}" type="slidenum">
              <a:rPr lang="es-ES"/>
              <a:pPr/>
              <a:t>8</a:t>
            </a:fld>
            <a:endParaRPr lang="es-E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>
                <a:solidFill>
                  <a:schemeClr val="hlink"/>
                </a:solidFill>
              </a:rPr>
              <a:t>La democracia y la creación del Estado de bienestar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3817937"/>
          </a:xfrm>
        </p:spPr>
        <p:txBody>
          <a:bodyPr/>
          <a:lstStyle/>
          <a:p>
            <a:pPr algn="ctr">
              <a:buNone/>
            </a:pPr>
            <a:r>
              <a:rPr lang="es-ES" b="1" dirty="0"/>
              <a:t>Años </a:t>
            </a:r>
            <a:r>
              <a:rPr lang="es-ES" b="1" dirty="0" smtClean="0"/>
              <a:t>70/80:</a:t>
            </a:r>
          </a:p>
          <a:p>
            <a:pPr algn="ctr">
              <a:buNone/>
            </a:pPr>
            <a:r>
              <a:rPr lang="es-ES" b="1" dirty="0" smtClean="0"/>
              <a:t> Se </a:t>
            </a:r>
            <a:r>
              <a:rPr lang="es-ES" b="1" dirty="0"/>
              <a:t>comienza a edificar el Estado de </a:t>
            </a:r>
            <a:r>
              <a:rPr lang="es-ES" b="1" dirty="0" smtClean="0"/>
              <a:t>bienestar </a:t>
            </a:r>
          </a:p>
          <a:p>
            <a:pPr algn="ctr">
              <a:buNone/>
            </a:pPr>
            <a:endParaRPr lang="es-ES" b="1" dirty="0"/>
          </a:p>
          <a:p>
            <a:pPr algn="ctr">
              <a:buNone/>
            </a:pPr>
            <a:endParaRPr lang="es-ES" b="1" dirty="0" smtClean="0"/>
          </a:p>
          <a:p>
            <a:pPr>
              <a:buNone/>
            </a:pPr>
            <a:endParaRPr lang="es-ES" b="1" dirty="0" smtClean="0"/>
          </a:p>
          <a:p>
            <a:pPr algn="ctr">
              <a:buNone/>
            </a:pPr>
            <a:r>
              <a:rPr lang="es-ES" sz="6000" b="1" dirty="0" smtClean="0"/>
              <a:t>REFORMA FISCAL </a:t>
            </a:r>
            <a:endParaRPr lang="es-ES" sz="6000" b="1" i="1" dirty="0"/>
          </a:p>
        </p:txBody>
      </p:sp>
      <p:sp>
        <p:nvSpPr>
          <p:cNvPr id="7" name="6 Cheurón"/>
          <p:cNvSpPr/>
          <p:nvPr/>
        </p:nvSpPr>
        <p:spPr>
          <a:xfrm rot="5208287">
            <a:off x="4172192" y="3760884"/>
            <a:ext cx="1171574" cy="1595021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CNX     IES LILA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0A46-0402-4F56-B47B-2F1FBF4B0C8B}" type="slidenum">
              <a:rPr lang="es-ES"/>
              <a:pPr/>
              <a:t>9</a:t>
            </a:fld>
            <a:endParaRPr lang="es-E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r>
              <a:rPr lang="es-ES" sz="3600"/>
              <a:t/>
            </a:r>
            <a:br>
              <a:rPr lang="es-ES" sz="3600"/>
            </a:br>
            <a:r>
              <a:rPr lang="es-ES" sz="3600">
                <a:solidFill>
                  <a:schemeClr val="hlink"/>
                </a:solidFill>
              </a:rPr>
              <a:t>Permitiendo una redistribución de la renta y la generalización de prestaciones sociales…</a:t>
            </a:r>
            <a:br>
              <a:rPr lang="es-ES" sz="3600">
                <a:solidFill>
                  <a:schemeClr val="hlink"/>
                </a:solidFill>
              </a:rPr>
            </a:br>
            <a:endParaRPr lang="es-ES" sz="3600">
              <a:solidFill>
                <a:schemeClr val="hlink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332038"/>
            <a:ext cx="8229600" cy="3113087"/>
          </a:xfrm>
        </p:spPr>
        <p:txBody>
          <a:bodyPr/>
          <a:lstStyle/>
          <a:p>
            <a:r>
              <a:rPr lang="es-ES" sz="2800" b="1" dirty="0"/>
              <a:t>Se universaliza las pensiones: vejez, accidentes, invalidez,…Y aumenta las cuantías</a:t>
            </a:r>
          </a:p>
          <a:p>
            <a:r>
              <a:rPr lang="es-ES" sz="2800" b="1" dirty="0"/>
              <a:t>Se amplía la cobertura sanitaria a la totalidad de la población.</a:t>
            </a:r>
          </a:p>
          <a:p>
            <a:endParaRPr lang="es-ES" sz="2800" b="1" dirty="0"/>
          </a:p>
          <a:p>
            <a:endParaRPr lang="es-ES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da">
  <a:themeElements>
    <a:clrScheme name="Onda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Ond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nda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a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493</TotalTime>
  <Words>1601</Words>
  <Application>Microsoft PowerPoint</Application>
  <PresentationFormat>Presentación en pantalla (4:3)</PresentationFormat>
  <Paragraphs>423</Paragraphs>
  <Slides>39</Slides>
  <Notes>39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4" baseType="lpstr">
      <vt:lpstr>Arial</vt:lpstr>
      <vt:lpstr>Wingdings</vt:lpstr>
      <vt:lpstr>Garamond</vt:lpstr>
      <vt:lpstr>Tahoma</vt:lpstr>
      <vt:lpstr>Onda</vt:lpstr>
      <vt:lpstr>U.T.2 CONTEXTO Y ORGANIZACIÓN DE LA INTERVENCIÓN SOCIAL. SECTORES DE INTERVENCIÓN EN EL ÁMBITO DE LA INTEGRACIÓNCIÓN SOCIAL</vt:lpstr>
      <vt:lpstr>INDICE</vt:lpstr>
      <vt:lpstr> 2.1.-Beneficiencia y acción social en España Inicios de la beneficiencia pública </vt:lpstr>
      <vt:lpstr>Beneficiencia y acción social en España Inicios de la beneficencia pública</vt:lpstr>
      <vt:lpstr>La acción social en la España de Franco</vt:lpstr>
      <vt:lpstr>Diapositiva 6</vt:lpstr>
      <vt:lpstr>Medidas  de acción social en la España de Franco</vt:lpstr>
      <vt:lpstr>La democracia y la creación del Estado de bienestar</vt:lpstr>
      <vt:lpstr> Permitiendo una redistribución de la renta y la generalización de prestaciones sociales… </vt:lpstr>
      <vt:lpstr>Diapositiva 10</vt:lpstr>
      <vt:lpstr>Algunas leyes de la etapa democrática</vt:lpstr>
      <vt:lpstr>Diapositiva 12</vt:lpstr>
      <vt:lpstr>2.- Fundamentos jurídicos-políticos del Estado Español</vt:lpstr>
      <vt:lpstr>LA CONSTITUCIÓN </vt:lpstr>
      <vt:lpstr>2.1 Principios y Derechos Constitucionales</vt:lpstr>
      <vt:lpstr>2.2.- Elementos esenciales de la configuración del Estado:</vt:lpstr>
      <vt:lpstr>2.3.- La Constitución y los Derechos fundamentales</vt:lpstr>
      <vt:lpstr>Derechos de la persona</vt:lpstr>
      <vt:lpstr>Diapositiva 19</vt:lpstr>
      <vt:lpstr>Diapositiva 20</vt:lpstr>
      <vt:lpstr>Diapositiva 21</vt:lpstr>
      <vt:lpstr>Diapositiva 22</vt:lpstr>
      <vt:lpstr>2.4.- El sistema de garantías de los derechos Constitucionales</vt:lpstr>
      <vt:lpstr>Tribunal Constitucional</vt:lpstr>
      <vt:lpstr>Defensor del pueblo</vt:lpstr>
      <vt:lpstr>3.- LA ORGANIZACIÓN POLÍTICA</vt:lpstr>
      <vt:lpstr>PODER LEGISLATIVO</vt:lpstr>
      <vt:lpstr>Composición </vt:lpstr>
      <vt:lpstr>PODER EJECUTIVO GOBIERNO DEL ESTADO</vt:lpstr>
      <vt:lpstr>PODER JUDICIAL</vt:lpstr>
      <vt:lpstr>Diapositiva 31</vt:lpstr>
      <vt:lpstr>Estructura de la justicia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Beneficiencia y acción social en España</dc:title>
  <dc:creator>cidi</dc:creator>
  <cp:lastModifiedBy>Valued Acer Customer</cp:lastModifiedBy>
  <cp:revision>21</cp:revision>
  <dcterms:created xsi:type="dcterms:W3CDTF">2004-10-14T16:28:14Z</dcterms:created>
  <dcterms:modified xsi:type="dcterms:W3CDTF">2009-10-18T17:27:12Z</dcterms:modified>
</cp:coreProperties>
</file>