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3" r:id="rId7"/>
    <p:sldId id="264" r:id="rId8"/>
    <p:sldId id="262" r:id="rId9"/>
    <p:sldId id="261"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99251A-C4F0-433B-ADE7-05AF39285D63}" type="datetimeFigureOut">
              <a:rPr lang="es-CO" smtClean="0"/>
              <a:pPr/>
              <a:t>14/11/2009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C6BDCE0-8226-4346-A7DA-E3A0106BA36B}"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9251A-C4F0-433B-ADE7-05AF39285D63}" type="datetimeFigureOut">
              <a:rPr lang="es-CO" smtClean="0"/>
              <a:pPr/>
              <a:t>14/11/2009</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BDCE0-8226-4346-A7DA-E3A0106BA36B}"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prepafacil.com/cbtis/Main/H2SO4?action=edi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57224" y="1643050"/>
            <a:ext cx="6500858" cy="3785652"/>
          </a:xfrm>
          <a:prstGeom prst="rect">
            <a:avLst/>
          </a:prstGeom>
          <a:noFill/>
        </p:spPr>
        <p:txBody>
          <a:bodyPr wrap="square" rtlCol="0">
            <a:spAutoFit/>
          </a:bodyPr>
          <a:lstStyle/>
          <a:p>
            <a:r>
              <a:rPr lang="es-CO" sz="2000" b="1" dirty="0" smtClean="0">
                <a:solidFill>
                  <a:schemeClr val="accent5">
                    <a:lumMod val="75000"/>
                  </a:schemeClr>
                </a:solidFill>
                <a:latin typeface="Andalus" pitchFamily="2" charset="-78"/>
                <a:cs typeface="Andalus" pitchFamily="2" charset="-78"/>
              </a:rPr>
              <a:t>Cualquiera de los compuestos fundamentales de la estructura celular, que llegan a construir mas del 50% del peso de los organismos. Químicamente son compuestos cuaternarios de carbono, hidrogeno, oxigeno y nitrogeno, que a veces contienen elementos adicionales, como azufre, fosforo, hierro, cinc, cobre, magnesio y otros. Las funciones biológicas de las proteínas son muchas y variadas. Pueden actuar como enzimas, proteínas de reserva (</a:t>
            </a:r>
            <a:r>
              <a:rPr lang="es-CO" sz="2000" b="1" dirty="0" err="1" smtClean="0">
                <a:solidFill>
                  <a:schemeClr val="accent5">
                    <a:lumMod val="75000"/>
                  </a:schemeClr>
                </a:solidFill>
                <a:latin typeface="Andalus" pitchFamily="2" charset="-78"/>
                <a:cs typeface="Andalus" pitchFamily="2" charset="-78"/>
              </a:rPr>
              <a:t>caseina</a:t>
            </a:r>
            <a:r>
              <a:rPr lang="es-CO" sz="2000" b="1" dirty="0" smtClean="0">
                <a:solidFill>
                  <a:schemeClr val="accent5">
                    <a:lumMod val="75000"/>
                  </a:schemeClr>
                </a:solidFill>
                <a:latin typeface="Andalus" pitchFamily="2" charset="-78"/>
                <a:cs typeface="Andalus" pitchFamily="2" charset="-78"/>
              </a:rPr>
              <a:t>), proteínas transportadoras ( hemoglobina), contráctiles (misiona), estructurales (colágeno), hormonas(insulina), protectoras de la sangre de los vertebrados (anticuerpos), y toxinas.</a:t>
            </a:r>
          </a:p>
        </p:txBody>
      </p:sp>
      <p:sp>
        <p:nvSpPr>
          <p:cNvPr id="5" name="4 Rectángulo"/>
          <p:cNvSpPr/>
          <p:nvPr/>
        </p:nvSpPr>
        <p:spPr>
          <a:xfrm>
            <a:off x="1142976" y="571480"/>
            <a:ext cx="4429156" cy="923330"/>
          </a:xfrm>
          <a:prstGeom prst="rect">
            <a:avLst/>
          </a:prstGeom>
          <a:noFill/>
          <a:ln>
            <a:noFill/>
          </a:ln>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proteínas</a:t>
            </a:r>
            <a:endParaRPr lang="es-ES" sz="54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85720" y="1785926"/>
            <a:ext cx="7429520" cy="3729186"/>
          </a:xfrm>
          <a:prstGeom prst="rect">
            <a:avLst/>
          </a:prstGeom>
          <a:solidFill>
            <a:srgbClr val="FFFFFF"/>
          </a:solid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Son el componente nitrogenado mayoritario de la dieta y el organismo, tienen una función meramente estructural o plástica, esto quiere decir que nos ayudan a construir y regenerar nuestros tejidos, no pudiendo ser reemplazadas por los carbohidratos o las grasas por no contener nitrógeno.</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No obstante, además de esta función, también se caracterizan por:</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Funciones reguladoras, Son materia prima para la formación de los jugos digestivos, hormonas, proteínas plasmáticas, hemoglobina, vitaminas y enzimas que llevan a cabo las reacciones químicas que se realizan en el organismo.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Las proteínas son defensivas, en la formación de anticuerpos y factores de regulación que actúan contra infecciones o agentes extraños.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De transporte, proteínas transportadoras de oxígeno en sangre como la hemoglobina.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p:txBody>
      </p:sp>
      <p:sp>
        <p:nvSpPr>
          <p:cNvPr id="4" name="3 Rectángulo"/>
          <p:cNvSpPr/>
          <p:nvPr/>
        </p:nvSpPr>
        <p:spPr>
          <a:xfrm>
            <a:off x="428596" y="428604"/>
            <a:ext cx="6356227" cy="1077218"/>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0" fontAlgn="base">
              <a:spcBef>
                <a:spcPct val="0"/>
              </a:spcBef>
              <a:spcAft>
                <a:spcPct val="0"/>
              </a:spcAft>
              <a:tabLst>
                <a:tab pos="457200" algn="l"/>
              </a:tabLst>
            </a:pPr>
            <a:r>
              <a:rPr kumimoji="0" lang="es-ES" sz="3200" b="1" i="0" strike="noStrike" cap="all" normalizeH="0" baseline="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ea typeface="Times New Roman" pitchFamily="18" charset="0"/>
                <a:cs typeface="Andalus" pitchFamily="2" charset="-78"/>
              </a:rPr>
              <a:t>Funciones de las proteínas en </a:t>
            </a:r>
          </a:p>
          <a:p>
            <a:pPr lvl="0" fontAlgn="base">
              <a:spcBef>
                <a:spcPct val="0"/>
              </a:spcBef>
              <a:spcAft>
                <a:spcPct val="0"/>
              </a:spcAft>
              <a:tabLst>
                <a:tab pos="457200" algn="l"/>
              </a:tabLst>
            </a:pPr>
            <a:r>
              <a:rPr kumimoji="0" lang="es-ES" sz="3200" b="1" i="0" strike="noStrike" cap="all" normalizeH="0" baseline="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ea typeface="Times New Roman" pitchFamily="18" charset="0"/>
                <a:cs typeface="Andalus" pitchFamily="2" charset="-78"/>
              </a:rPr>
              <a:t>nuestro organismo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500042"/>
            <a:ext cx="7715304" cy="5262979"/>
          </a:xfrm>
          <a:prstGeom prst="rect">
            <a:avLst/>
          </a:prstGeom>
          <a:noFill/>
        </p:spPr>
        <p:txBody>
          <a:bodyPr wrap="square" rtlCol="0">
            <a:spAutoFit/>
          </a:bodyPr>
          <a:lstStyle/>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En caso de necesidad también cumplen una función energética aportando 4 kcal. por gramo de energía al organismo. </a:t>
            </a:r>
            <a:endParaRPr kumimoji="0" lang="es-ES" sz="2400"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Funcionan como amortiguadores, ayudando a mantener la reacción de diversos medios como el plasma. </a:t>
            </a:r>
            <a:endParaRPr kumimoji="0" lang="es-ES" sz="2400"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Las proteínas actúan como catalizadores biológicos: son enzimas que aceleran la velocidad de las reacciones químicas del metabolismo. </a:t>
            </a:r>
            <a:endParaRPr kumimoji="0" lang="es-ES" sz="2400"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La contracción muscular se realiza a través de la miosina y actina, proteínas contráctiles que permiten el movimiento celular. </a:t>
            </a:r>
            <a:endParaRPr kumimoji="0" lang="es-ES" sz="2400"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lvl="0" eaLnBrk="0" fontAlgn="base" hangingPunct="0">
              <a:spcBef>
                <a:spcPct val="0"/>
              </a:spcBef>
              <a:spcAft>
                <a:spcPct val="0"/>
              </a:spcAft>
              <a:buFontTx/>
              <a:buChar char="•"/>
              <a:tabLst>
                <a:tab pos="457200" algn="l"/>
              </a:tabLst>
            </a:pPr>
            <a:r>
              <a:rPr kumimoji="0" lang="es-ES" sz="2400"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Función de resistencia. Formación de la estructura del organismo y de tejidos de sostén y relleno como el conjuntivo, colágeno, elastina y reticulada</a:t>
            </a: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 </a:t>
            </a:r>
            <a:endParaRPr kumimoji="0" lang="es-ES" b="1" i="0" strike="noStrike" cap="none" normalizeH="0" baseline="0" dirty="0" smtClean="0">
              <a:ln>
                <a:noFill/>
              </a:ln>
              <a:solidFill>
                <a:schemeClr val="tx1"/>
              </a:solidFill>
              <a:effectLst/>
              <a:latin typeface="Andalus" pitchFamily="2" charset="-78"/>
              <a:cs typeface="Andalus"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85720" y="1500174"/>
            <a:ext cx="8072494" cy="4283183"/>
          </a:xfrm>
          <a:prstGeom prst="rect">
            <a:avLst/>
          </a:prstGeom>
          <a:solidFill>
            <a:srgbClr val="FFFFFF"/>
          </a:solid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Por todas las funciones que realizan, los alimentos proteicos son imprescindibles en nuestra dieta de todos los días. Los requerimientos proteicos diarios para un adulto se sitúan entre 0,8-1 gramo por cada kilo de peso corporal. Por ejemplo, en el caso de una persona de 65 kilos, el consumo recomendado sería entre 52 y 65 gramos, mientras que otra de 80 kilos, entre 64 y 80 gramos al día.</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Como regla general, se recomienda que los adultos consuman entre 45 y 65 gramos de proteínas diarias, dependiendo de su peso (a mayor peso, mayores requerimientos).</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Debe tenerse en cuenta que los requerimientos de este nutriente varían en determinadas situaciones de la vida, por ejemplo durante la lactancia las mujeres necesitan cantidades adicionales de proteínas debido a la producción de leche. También aumentan las necesidades cuando se acaba de pasar una enfermedad o una lesión grave. Del mismo modo, los requerimientos varían en la edad adulta y en la infancia. Un niño de entre 7 y 10 años necesita alrededor de 28 o 30 gramos diarios.</a:t>
            </a:r>
            <a:endParaRPr kumimoji="0" lang="es-ES" b="1" i="0" strike="noStrike" cap="none" normalizeH="0" baseline="0" dirty="0" smtClean="0">
              <a:ln>
                <a:noFill/>
              </a:ln>
              <a:solidFill>
                <a:schemeClr val="tx1"/>
              </a:solidFill>
              <a:effectLst/>
              <a:latin typeface="Andalus" pitchFamily="2" charset="-78"/>
              <a:cs typeface="Andalus" pitchFamily="2" charset="-78"/>
            </a:endParaRPr>
          </a:p>
        </p:txBody>
      </p:sp>
      <p:sp>
        <p:nvSpPr>
          <p:cNvPr id="4" name="3 Rectángulo"/>
          <p:cNvSpPr/>
          <p:nvPr/>
        </p:nvSpPr>
        <p:spPr>
          <a:xfrm>
            <a:off x="500034" y="714356"/>
            <a:ext cx="5936241" cy="70788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40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Consumo de </a:t>
            </a:r>
            <a:r>
              <a:rPr lang="es-ES" sz="4000" b="1" cap="all" spc="0" dirty="0" err="1"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proteinas</a:t>
            </a:r>
            <a:endParaRPr lang="es-ES" sz="40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282" y="1285860"/>
            <a:ext cx="6643702" cy="4560182"/>
          </a:xfrm>
          <a:prstGeom prst="rect">
            <a:avLst/>
          </a:prstGeom>
          <a:solidFill>
            <a:srgbClr val="FFFFFF"/>
          </a:solid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Diariamente, las necesidades proteicas pueden suplirse con alimentos tanto de origen animal como vegetal. La mayoría de los alimentos contienen proteínas aunque suelen encontrarse en proporciones reducidas la mayoría de las veces.</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El Valor biológico (BV) se determina por el cociente entre el nitrógeno absorbido y retenido y el absorbido en el tracto intestinal.</a:t>
            </a:r>
            <a:b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b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Como ya sabemos, las de mayor valor biológico son las de origen animal como las carnes, pescados, huevos y lácteos. A continuación se detalla el contenido proteínico cada 100 g. de alimento.</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Pechuga de pollo sin piel 23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Ternera magra 21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Bacalao 17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Carne de cerdo 18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Huevo 7 g. </a:t>
            </a:r>
            <a:endParaRPr kumimoji="0" lang="es-ES" b="1" i="0" strike="noStrike" cap="none" normalizeH="0" baseline="0" dirty="0" smtClean="0">
              <a:ln>
                <a:noFill/>
              </a:ln>
              <a:solidFill>
                <a:srgbClr val="000000"/>
              </a:solidFill>
              <a:effectLst/>
              <a:latin typeface="Andalus" pitchFamily="2" charset="-78"/>
              <a:ea typeface="Times New Roman" pitchFamily="18"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1" i="0" strike="noStrike" cap="none" normalizeH="0" baseline="0" dirty="0" smtClean="0">
                <a:ln>
                  <a:noFill/>
                </a:ln>
                <a:solidFill>
                  <a:srgbClr val="008080"/>
                </a:solidFill>
                <a:effectLst/>
                <a:latin typeface="Andalus" pitchFamily="2" charset="-78"/>
                <a:ea typeface="Times New Roman" pitchFamily="18" charset="0"/>
                <a:cs typeface="Andalus" pitchFamily="2" charset="-78"/>
              </a:rPr>
              <a:t>Queso fresco 12 g. </a:t>
            </a:r>
            <a:endParaRPr kumimoji="0" lang="es-ES" b="1" i="0" strike="noStrike" cap="none" normalizeH="0" baseline="0" dirty="0" smtClean="0">
              <a:ln>
                <a:noFill/>
              </a:ln>
              <a:solidFill>
                <a:srgbClr val="008080"/>
              </a:solidFill>
              <a:effectLst/>
              <a:latin typeface="Andalus" pitchFamily="2" charset="-78"/>
              <a:ea typeface="Calibri" pitchFamily="34" charset="0"/>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b="1" i="0" strike="noStrike" cap="none" normalizeH="0" baseline="0" dirty="0" smtClean="0">
                <a:ln>
                  <a:noFill/>
                </a:ln>
                <a:solidFill>
                  <a:srgbClr val="008080"/>
                </a:solidFill>
                <a:effectLst/>
                <a:latin typeface="Andalus" pitchFamily="2" charset="-78"/>
                <a:ea typeface="Calibri" pitchFamily="34" charset="0"/>
                <a:cs typeface="Andalus" pitchFamily="2" charset="-78"/>
              </a:rPr>
              <a:t>Yogur (125gr) 4 g. </a:t>
            </a:r>
            <a:endParaRPr kumimoji="0" lang="es-ES" b="1" i="0" strike="noStrike" cap="none" normalizeH="0" baseline="0" dirty="0" smtClean="0">
              <a:ln>
                <a:noFill/>
              </a:ln>
              <a:solidFill>
                <a:schemeClr val="tx1"/>
              </a:solidFill>
              <a:effectLst/>
              <a:latin typeface="Andalus" pitchFamily="2" charset="-78"/>
              <a:cs typeface="Andalus" pitchFamily="2" charset="-78"/>
            </a:endParaRPr>
          </a:p>
        </p:txBody>
      </p:sp>
      <p:sp>
        <p:nvSpPr>
          <p:cNvPr id="4" name="3 Rectángulo"/>
          <p:cNvSpPr/>
          <p:nvPr/>
        </p:nvSpPr>
        <p:spPr>
          <a:xfrm>
            <a:off x="285720" y="428604"/>
            <a:ext cx="7051930" cy="646331"/>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36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Fuentes animales de </a:t>
            </a:r>
            <a:r>
              <a:rPr lang="es-ES" sz="3600" b="1" cap="all" spc="0" dirty="0" err="1"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rPr>
              <a:t>proteinas</a:t>
            </a:r>
            <a:endParaRPr lang="es-ES" sz="36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ndalus" pitchFamily="2" charset="-78"/>
              <a:cs typeface="Andalus"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4282" y="928670"/>
            <a:ext cx="8572560" cy="5047536"/>
          </a:xfrm>
          <a:prstGeom prst="rect">
            <a:avLst/>
          </a:prstGeom>
          <a:noFill/>
        </p:spPr>
        <p:txBody>
          <a:bodyPr wrap="square" rtlCol="0">
            <a:spAutoFit/>
          </a:bodyPr>
          <a:lstStyle/>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Fibrosas: presentan cadenas polipéptidas largas y una atípica estructura secundaria. Son insolubles en agua y en soluciones acuosas. Algunos ejemplos de estas son la queratina , colágeno y fibrina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Globulares: se caracterizan por doblar sus cadenas en una forma esférica apretada o compacta. La mayoría de las enzimas, anticuerpos, algunas hormonas, proteínas de transporte, son ejemplo de proteínas globulares y también poseen aminoopeptidiosis al 5% para hacer simbiosis.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Según su composición química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Simples u holoproteínas: su hidrólisis sólo produce aminoácidos. Ejemplos de estas son la insulina y el colágeno (fibrosas y globulares).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Conjugadas o heteroproteínas: su hidrólisis produce aminoácidos y otras sustancias no proteicas llamado grupo prostético (sólo globulares)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Las proteínas pueden clasificarse, basándose en su :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Composición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Conformación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Según su composición, las proteínas se clasifican en :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Proteínas Simples : Son aquellas que por hidrolisis, producen solamente µ -aminoácidos.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Proteínas Conjugadas : Son aquellas que por hidrolisis, producen µ -amino-ácidos y además una serie de compuestos orgánicos e inorgánicos llamados : Grupo Prostético.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Las proteínas conjugadas pueden clasificarse de acuerdo a su grupo prostético :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Nucleoproteínas (Ac. Nucleído)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Metaloproteínas (Metal)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Fosfoproteínas (Fosfato)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Glucoproteínas (Glucosa)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p:txBody>
      </p:sp>
      <p:sp>
        <p:nvSpPr>
          <p:cNvPr id="3" name="2 Rectángulo"/>
          <p:cNvSpPr/>
          <p:nvPr/>
        </p:nvSpPr>
        <p:spPr>
          <a:xfrm>
            <a:off x="500034" y="142852"/>
            <a:ext cx="3767378" cy="646331"/>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3600" b="1" cap="all" spc="0" dirty="0" err="1" smtClean="0">
                <a:ln/>
                <a:solidFill>
                  <a:srgbClr val="FFFF00"/>
                </a:solidFill>
                <a:effectLst>
                  <a:reflection blurRad="10000" stA="55000" endPos="48000" dist="500" dir="5400000" sy="-100000" algn="bl" rotWithShape="0"/>
                </a:effectLst>
                <a:latin typeface="Andalus" pitchFamily="2" charset="-78"/>
                <a:cs typeface="Andalus" pitchFamily="2" charset="-78"/>
              </a:rPr>
              <a:t>caracteristicas</a:t>
            </a:r>
            <a:endParaRPr lang="es-ES" sz="3600" b="1" cap="all" spc="0" dirty="0">
              <a:ln/>
              <a:solidFill>
                <a:srgbClr val="FFFF00"/>
              </a:solidFill>
              <a:effectLst>
                <a:reflection blurRad="10000" stA="55000" endPos="48000" dist="500" dir="5400000" sy="-100000" algn="bl" rotWithShape="0"/>
              </a:effectLst>
              <a:latin typeface="Andalus" pitchFamily="2" charset="-78"/>
              <a:cs typeface="Andalus"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58" y="642918"/>
            <a:ext cx="8215370" cy="5355312"/>
          </a:xfrm>
          <a:prstGeom prst="rect">
            <a:avLst/>
          </a:prstGeom>
          <a:noFill/>
        </p:spPr>
        <p:txBody>
          <a:bodyPr wrap="square" rtlCol="0">
            <a:spAutoFit/>
          </a:bodyPr>
          <a:lstStyle/>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Según su conformación, las proteínas pueden clasificarse en :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Proteínas Fibrosas : Son aquellas que se hayan constituidas por cadenas polipeptídicas, ordenadas de modo paralelo a lo largo de un eje formando estructuras compactas ( fibras o láminas). Son materiales físicamente resistentes e insolubles en agua y soluciones salinas diluidas. Ej. : (colágeno, µ -queratina, elastina).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Proteínas Globulares : Están constituidas por cadenas polipeptídicas plegadas estrechamente, de modo que adoptan formas esféricas o globulares compactas.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Son solubles en sistemas acuosos, su función dentro de la célula es móvil y dinámica. Ej : (enzimas, anticuerpos, hormonas)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Existen proteínas que se encuentra entre las fibrosas por sus largas estructuras y las globulares por su solubilidad en las soluciones salinas. Ej. : (miosina,fibrinógeno).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Estructura de las proteínas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Estructura Primaria : Es el esqueleto covalente de la cadena polipeptídica, y establece la secuencia de aminoácidos.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Rige el orden de encadenamiento por medio del enlace polipeptídico.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Estructura Secundaria : Ordenación regular y periódica de la cadena polopeptídica en el espacio.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Rige el arreglo espacial de la cadena polipeptídica en el espacio.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Arreglos : Hélice-a , Hélice-b , Hélice Colágeno. </a:t>
            </a:r>
            <a:endParaRPr kumimoji="0" lang="es-CO" b="1" i="0" u="none" strike="noStrike" cap="none" normalizeH="0" baseline="0" dirty="0" smtClean="0">
              <a:ln>
                <a:noFill/>
              </a:ln>
              <a:solidFill>
                <a:schemeClr val="accent1">
                  <a:lumMod val="75000"/>
                </a:schemeClr>
              </a:solidFill>
              <a:effectLst/>
              <a:latin typeface="Andalus" pitchFamily="2" charset="-78"/>
              <a:cs typeface="Andalus"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4282" y="285729"/>
            <a:ext cx="8715436" cy="5693866"/>
          </a:xfrm>
          <a:prstGeom prst="rect">
            <a:avLst/>
          </a:prstGeom>
          <a:noFill/>
        </p:spPr>
        <p:txBody>
          <a:bodyPr wrap="square" rtlCol="0">
            <a:spAutoFit/>
          </a:bodyPr>
          <a:lstStyle/>
          <a:p>
            <a:pPr lvl="0" eaLnBrk="0" fontAlgn="base" hangingPunct="0">
              <a:spcBef>
                <a:spcPct val="0"/>
              </a:spcBef>
              <a:spcAft>
                <a:spcPct val="0"/>
              </a:spcAft>
            </a:pPr>
            <a:r>
              <a:rPr kumimoji="0" lang="es-ES" sz="12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a:t>
            </a: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structura Terciaria : Forma en la cual la cadena polipeptídica se curva o se pliega para formar estructuras estrechamente plegadas y compactas como la de las proteínas globulares.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Rige el arreglo tridimensional en el cual participan las atracciones intermoleculares. (Fuerzas de Van der Wells, Puentes de Hidrógeno, Puentes disulfuro, etc)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Estructura Cuaternaria : Es el arreglo espacial de las subunidades de una proteínas, para conformar la estructura global.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 el acompañamiento paralelo de las cadenas polipeptídicas, responsable de las funciones de las proteínas. Estructuras Supramoleculares : En ocasiones las proteínas asociadas a otras moléculas se ensamblan formando estructuras más complejas denominadas supramoleculares y que ofrecen ventajas de una unidad funcional, teniendo en cuenta una complejidad intermedia entre la conformación cuaternaria de las proteínas oligoméricas por un lado y los lisosomas o las mitocondrias por otro.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 la orientación a la que se ven obligadas en el espacio para ejercer su carácter óptimo.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Desnaturalización de las proteínas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 desnaturalización de las proteínas implica modificaciones en la estructura de la proteína que traen como resultado una alteración o desaparición de sus funciones.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Este fenómeno puede producirse por una diversidad de factores, ya sean físicos cómo : el calor, las radiaciones ultravioleta, las altas presiones; o químicos cómo : ácidos, bases, sustancias con actividad detergente.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Este fenómeno genera la ruptura de los enlaces disulfuro y los puentes de hidrógeno, generando la exposición de estos.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Cuando la proteína es desnaturalizada pierde sus funciones cómo : viscosidad, velocidad de difusión y la facilidad con que se cristalizan.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 reversibilidad de la desnaturalización, depende que tan fuertes sean los agentes que desnaturalizaron la proteína. Todo depende de el grado de ruptura generado en los enlaces.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lvl="0" eaLnBrk="0" fontAlgn="base" hangingPunct="0">
              <a:spcBef>
                <a:spcPct val="0"/>
              </a:spcBef>
              <a:spcAft>
                <a:spcPct val="0"/>
              </a:spcAft>
            </a:pPr>
            <a:r>
              <a:rPr kumimoji="0" lang="es-ES" sz="14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Funciones de las proteínas </a:t>
            </a:r>
            <a:endParaRPr kumimoji="0" lang="es-CO" sz="14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71374" y="142852"/>
            <a:ext cx="878690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Según su forma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Funciones Específicas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Catálisis : Las enzimas catalizan diferentes reacciones.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 hexoquinasa cataliza la transferencia del grupo fosfato desde el ATP a la glucosa.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Almacenamiento de aminoácidos, cómo elementos nutritivos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Ovoalbúmina, Caseína, Glidina.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Transporte de moléculas específicas : Seroalbúmina, Lipoproteínas, Hemoglobina.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Protección : Los anticuerpos protegen el organismo de agentes extraños que puedan dañarlo.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Estructuración : Forman la masa principal de los tejidos.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Funciones no Específicas (por ser generales)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Amortiguadora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Energética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Oncótica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Funciones Hereditarias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Hidrólisis de las proteínas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La hidrolisis de las proteínas termina por fragmentarlas en a -aminoácidos. Existen 3 tipos de hidrolisis :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Hidrolisis ácida : Se basa en la ebullición prolongada de la proteína con soluciones ácida fuertes (HCl y </a:t>
            </a:r>
            <a:r>
              <a:rPr kumimoji="0" lang="es-ES" sz="1600" b="1" i="0"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hlinkClick r:id="rId2" tooltip="Create page"/>
              </a:rPr>
              <a:t>H 2 SO 4</a:t>
            </a:r>
            <a:r>
              <a:rPr kumimoji="0" lang="es-ES" sz="1600" b="1" i="0"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hlinkClick r:id="rId2"/>
              </a:rPr>
              <a:t>?</a:t>
            </a:r>
            <a:r>
              <a:rPr kumimoji="0" lang="es-ES" sz="1600" b="1" i="0"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 </a:t>
            </a: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Este método destruye completamente el triptófano y parte de la serina y la treonina.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Hidrolisis básica : Respeta los aminoácidos que se destruyen por la hidrolisis anterior, pero con gran facilidad, forma racematos. Normalmente se utiliza (NaOH e BaOH).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Times New Roman" pitchFamily="18" charset="0"/>
                <a:cs typeface="Andalus" pitchFamily="2" charset="-78"/>
              </a:rPr>
              <a:t>Hidrolisis enzimática : Se utilizan enzimas proteolíticas cuya actividad es lenta y a menudo incompleta, sin embargo no se produce racemización y no se destruyen los aminoácidos; por lo tanto es muy específica. </a:t>
            </a:r>
            <a:endParaRPr kumimoji="0" lang="es-CO"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accent1">
                    <a:lumMod val="75000"/>
                  </a:schemeClr>
                </a:solidFill>
                <a:effectLst/>
                <a:latin typeface="Andalus" pitchFamily="2" charset="-78"/>
                <a:ea typeface="Calibri" pitchFamily="34" charset="0"/>
                <a:cs typeface="Andalus" pitchFamily="2" charset="-78"/>
              </a:rPr>
              <a:t>Auspiciadores</a:t>
            </a:r>
            <a:endParaRPr kumimoji="0" lang="es-ES" sz="1600" b="1" i="0" u="none" strike="noStrike" cap="none" normalizeH="0" baseline="0" dirty="0" smtClean="0">
              <a:ln>
                <a:noFill/>
              </a:ln>
              <a:solidFill>
                <a:schemeClr val="accent1">
                  <a:lumMod val="75000"/>
                </a:schemeClr>
              </a:solidFill>
              <a:effectLst/>
              <a:latin typeface="Andalus" pitchFamily="2" charset="-78"/>
              <a:cs typeface="Andalus" pitchFamily="2" charset="-78"/>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1361</Words>
  <Application>Microsoft Office PowerPoint</Application>
  <PresentationFormat>Presentación en pantalla (4:3)</PresentationFormat>
  <Paragraphs>84</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para todos</dc:creator>
  <cp:lastModifiedBy>AleinisPulido</cp:lastModifiedBy>
  <cp:revision>6</cp:revision>
  <dcterms:created xsi:type="dcterms:W3CDTF">2009-10-07T22:33:20Z</dcterms:created>
  <dcterms:modified xsi:type="dcterms:W3CDTF">2009-11-14T17:52:10Z</dcterms:modified>
</cp:coreProperties>
</file>