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08"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7924800" y="6416675"/>
            <a:ext cx="762000" cy="365125"/>
          </a:xfrm>
        </p:spPr>
        <p:txBody>
          <a:bodyPr/>
          <a:lstStyle/>
          <a:p>
            <a:fld id="{2F202B6C-08A1-45BC-A219-E20E1E62480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2D82B75-D3DB-4EBB-9F7E-5B7420FE1F1D}" type="datetimeFigureOut">
              <a:rPr lang="es-ES" smtClean="0"/>
              <a:t>10/10/2009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202B6C-08A1-45BC-A219-E20E1E62480F}"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2D82B75-D3DB-4EBB-9F7E-5B7420FE1F1D}" type="datetimeFigureOut">
              <a:rPr lang="es-ES" smtClean="0"/>
              <a:t>10/10/2009</a:t>
            </a:fld>
            <a:endParaRPr lang="es-E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F202B6C-08A1-45BC-A219-E20E1E62480F}"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Gl%C3%BAcido" TargetMode="External"/><Relationship Id="rId13" Type="http://schemas.openxmlformats.org/officeDocument/2006/relationships/hyperlink" Target="http://es.wikipedia.org/wiki/Tejido_adiposo" TargetMode="External"/><Relationship Id="rId18" Type="http://schemas.openxmlformats.org/officeDocument/2006/relationships/hyperlink" Target="http://es.wikipedia.org/wiki/TRL" TargetMode="External"/><Relationship Id="rId3" Type="http://schemas.openxmlformats.org/officeDocument/2006/relationships/hyperlink" Target="http://es.wikipedia.org/wiki/Energ%C3%ADa" TargetMode="External"/><Relationship Id="rId7" Type="http://schemas.openxmlformats.org/officeDocument/2006/relationships/hyperlink" Target="http://es.wikipedia.org/wiki/Prote%C3%ADna" TargetMode="External"/><Relationship Id="rId12" Type="http://schemas.openxmlformats.org/officeDocument/2006/relationships/hyperlink" Target="http://es.wikipedia.org/wiki/Bicapa_lip%C3%ADdica" TargetMode="External"/><Relationship Id="rId17" Type="http://schemas.openxmlformats.org/officeDocument/2006/relationships/hyperlink" Target="http://es.wikipedia.org/wiki/Reproducci%C3%B3n" TargetMode="External"/><Relationship Id="rId2" Type="http://schemas.openxmlformats.org/officeDocument/2006/relationships/hyperlink" Target="http://es.wikipedia.org/wiki/Triglic%C3%A9ridos" TargetMode="External"/><Relationship Id="rId16" Type="http://schemas.openxmlformats.org/officeDocument/2006/relationships/hyperlink" Target="http://es.wikipedia.org/wiki/Esteroide" TargetMode="External"/><Relationship Id="rId1" Type="http://schemas.openxmlformats.org/officeDocument/2006/relationships/slideLayout" Target="../slideLayouts/slideLayout2.xml"/><Relationship Id="rId6" Type="http://schemas.openxmlformats.org/officeDocument/2006/relationships/hyperlink" Target="http://es.wikipedia.org/wiki/Metabolismo" TargetMode="External"/><Relationship Id="rId11" Type="http://schemas.openxmlformats.org/officeDocument/2006/relationships/hyperlink" Target="http://es.wikipedia.org/wiki/Colesterol" TargetMode="External"/><Relationship Id="rId5" Type="http://schemas.openxmlformats.org/officeDocument/2006/relationships/hyperlink" Target="http://es.wikipedia.org/wiki/Kilocalor%C3%ADa" TargetMode="External"/><Relationship Id="rId15" Type="http://schemas.openxmlformats.org/officeDocument/2006/relationships/hyperlink" Target="http://es.wikipedia.org/wiki/Vitamina" TargetMode="External"/><Relationship Id="rId10" Type="http://schemas.openxmlformats.org/officeDocument/2006/relationships/hyperlink" Target="http://es.wikipedia.org/wiki/Glucol%C3%ADpidos" TargetMode="External"/><Relationship Id="rId19" Type="http://schemas.openxmlformats.org/officeDocument/2006/relationships/hyperlink" Target="http://es.wikipedia.org/wiki/Neurohip%C3%B3fisis" TargetMode="External"/><Relationship Id="rId4" Type="http://schemas.openxmlformats.org/officeDocument/2006/relationships/hyperlink" Target="http://es.wikipedia.org/wiki/Gramo" TargetMode="External"/><Relationship Id="rId9" Type="http://schemas.openxmlformats.org/officeDocument/2006/relationships/hyperlink" Target="http://es.wikipedia.org/wiki/Fosfol%C3%ADpidos" TargetMode="External"/><Relationship Id="rId14" Type="http://schemas.openxmlformats.org/officeDocument/2006/relationships/hyperlink" Target="http://es.wikipedia.org/wiki/%C3%93rgano_(biolog%C3%AD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 sz="3200" dirty="0" smtClean="0">
                <a:solidFill>
                  <a:schemeClr val="bg1"/>
                </a:solidFill>
                <a:latin typeface="Snap ITC" pitchFamily="82" charset="0"/>
              </a:rPr>
              <a:t>FUNCION DE LOS </a:t>
            </a:r>
            <a:br>
              <a:rPr lang="es-ES" sz="3200" dirty="0" smtClean="0">
                <a:solidFill>
                  <a:schemeClr val="bg1"/>
                </a:solidFill>
                <a:latin typeface="Snap ITC" pitchFamily="82" charset="0"/>
              </a:rPr>
            </a:br>
            <a:r>
              <a:rPr lang="es-ES" sz="3200" dirty="0" smtClean="0">
                <a:solidFill>
                  <a:schemeClr val="bg1"/>
                </a:solidFill>
                <a:latin typeface="Snap ITC" pitchFamily="82" charset="0"/>
              </a:rPr>
              <a:t>LIPIDOS</a:t>
            </a:r>
            <a:endParaRPr lang="es-ES" sz="3200" dirty="0">
              <a:solidFill>
                <a:schemeClr val="bg1"/>
              </a:solidFill>
              <a:latin typeface="Snap ITC" pitchFamily="82" charset="0"/>
            </a:endParaRPr>
          </a:p>
        </p:txBody>
      </p:sp>
      <p:sp>
        <p:nvSpPr>
          <p:cNvPr id="5" name="4 Marcador de contenido"/>
          <p:cNvSpPr>
            <a:spLocks noGrp="1"/>
          </p:cNvSpPr>
          <p:nvPr>
            <p:ph idx="1"/>
          </p:nvPr>
        </p:nvSpPr>
        <p:spPr/>
        <p:txBody>
          <a:bodyPr>
            <a:normAutofit fontScale="62500" lnSpcReduction="20000"/>
          </a:bodyPr>
          <a:lstStyle/>
          <a:p>
            <a:pPr>
              <a:buNone/>
            </a:pPr>
            <a:r>
              <a:rPr lang="es-ES" dirty="0" smtClean="0">
                <a:solidFill>
                  <a:schemeClr val="bg1"/>
                </a:solidFill>
                <a:latin typeface="Comic Sans MS" pitchFamily="66" charset="0"/>
              </a:rPr>
              <a:t>      Los </a:t>
            </a:r>
            <a:r>
              <a:rPr lang="es-ES" dirty="0">
                <a:solidFill>
                  <a:schemeClr val="bg1"/>
                </a:solidFill>
                <a:latin typeface="Comic Sans MS" pitchFamily="66" charset="0"/>
              </a:rPr>
              <a:t>lípidos desempeñan diferentes tipos de funciones biológicas:</a:t>
            </a:r>
          </a:p>
          <a:p>
            <a:pPr lvl="0"/>
            <a:r>
              <a:rPr lang="es-ES" dirty="0">
                <a:solidFill>
                  <a:schemeClr val="bg1"/>
                </a:solidFill>
                <a:latin typeface="Comic Sans MS" pitchFamily="66" charset="0"/>
              </a:rPr>
              <a:t>Función de reserva energética. Los </a:t>
            </a:r>
            <a:r>
              <a:rPr lang="es-ES" dirty="0">
                <a:solidFill>
                  <a:schemeClr val="bg1"/>
                </a:solidFill>
                <a:latin typeface="Comic Sans MS" pitchFamily="66" charset="0"/>
                <a:hlinkClick r:id="rId2" tooltip="Triglicéridos"/>
              </a:rPr>
              <a:t>triglicéridos</a:t>
            </a:r>
            <a:r>
              <a:rPr lang="es-ES" dirty="0">
                <a:solidFill>
                  <a:schemeClr val="bg1"/>
                </a:solidFill>
                <a:latin typeface="Comic Sans MS" pitchFamily="66" charset="0"/>
              </a:rPr>
              <a:t> son la principal reserva de </a:t>
            </a:r>
            <a:r>
              <a:rPr lang="es-ES" dirty="0">
                <a:solidFill>
                  <a:schemeClr val="bg1"/>
                </a:solidFill>
                <a:latin typeface="Comic Sans MS" pitchFamily="66" charset="0"/>
                <a:hlinkClick r:id="rId3" tooltip="Energía"/>
              </a:rPr>
              <a:t>energía</a:t>
            </a:r>
            <a:r>
              <a:rPr lang="es-ES" dirty="0">
                <a:solidFill>
                  <a:schemeClr val="bg1"/>
                </a:solidFill>
                <a:latin typeface="Comic Sans MS" pitchFamily="66" charset="0"/>
              </a:rPr>
              <a:t> de los animales ya que un </a:t>
            </a:r>
            <a:r>
              <a:rPr lang="es-ES" dirty="0">
                <a:solidFill>
                  <a:schemeClr val="bg1"/>
                </a:solidFill>
                <a:latin typeface="Comic Sans MS" pitchFamily="66" charset="0"/>
                <a:hlinkClick r:id="rId4" tooltip="Gramo"/>
              </a:rPr>
              <a:t>gramo</a:t>
            </a:r>
            <a:r>
              <a:rPr lang="es-ES" dirty="0">
                <a:solidFill>
                  <a:schemeClr val="bg1"/>
                </a:solidFill>
                <a:latin typeface="Comic Sans MS" pitchFamily="66" charset="0"/>
              </a:rPr>
              <a:t> de grasa produce 9,4 </a:t>
            </a:r>
            <a:r>
              <a:rPr lang="es-ES" dirty="0">
                <a:solidFill>
                  <a:schemeClr val="bg1"/>
                </a:solidFill>
                <a:latin typeface="Comic Sans MS" pitchFamily="66" charset="0"/>
                <a:hlinkClick r:id="rId5" tooltip="Kilocaloría"/>
              </a:rPr>
              <a:t>kilocalorías</a:t>
            </a:r>
            <a:r>
              <a:rPr lang="es-ES" dirty="0">
                <a:solidFill>
                  <a:schemeClr val="bg1"/>
                </a:solidFill>
                <a:latin typeface="Comic Sans MS" pitchFamily="66" charset="0"/>
              </a:rPr>
              <a:t> en las reacciones </a:t>
            </a:r>
            <a:r>
              <a:rPr lang="es-ES" dirty="0">
                <a:solidFill>
                  <a:schemeClr val="bg1"/>
                </a:solidFill>
                <a:latin typeface="Comic Sans MS" pitchFamily="66" charset="0"/>
                <a:hlinkClick r:id="rId6" tooltip="Metabolismo"/>
              </a:rPr>
              <a:t>metabólicas</a:t>
            </a:r>
            <a:r>
              <a:rPr lang="es-ES" dirty="0">
                <a:solidFill>
                  <a:schemeClr val="bg1"/>
                </a:solidFill>
                <a:latin typeface="Comic Sans MS" pitchFamily="66" charset="0"/>
              </a:rPr>
              <a:t> de oxidación, mientras que las </a:t>
            </a:r>
            <a:r>
              <a:rPr lang="es-ES" dirty="0">
                <a:solidFill>
                  <a:schemeClr val="bg1"/>
                </a:solidFill>
                <a:latin typeface="Comic Sans MS" pitchFamily="66" charset="0"/>
                <a:hlinkClick r:id="rId7" tooltip="Proteína"/>
              </a:rPr>
              <a:t>proteínas</a:t>
            </a:r>
            <a:r>
              <a:rPr lang="es-ES" dirty="0">
                <a:solidFill>
                  <a:schemeClr val="bg1"/>
                </a:solidFill>
                <a:latin typeface="Comic Sans MS" pitchFamily="66" charset="0"/>
              </a:rPr>
              <a:t> y los </a:t>
            </a:r>
            <a:r>
              <a:rPr lang="es-ES" dirty="0">
                <a:solidFill>
                  <a:schemeClr val="bg1"/>
                </a:solidFill>
                <a:latin typeface="Comic Sans MS" pitchFamily="66" charset="0"/>
                <a:hlinkClick r:id="rId8" tooltip="Glúcido"/>
              </a:rPr>
              <a:t>glúcidos</a:t>
            </a:r>
            <a:r>
              <a:rPr lang="es-ES" dirty="0">
                <a:solidFill>
                  <a:schemeClr val="bg1"/>
                </a:solidFill>
                <a:latin typeface="Comic Sans MS" pitchFamily="66" charset="0"/>
              </a:rPr>
              <a:t> sólo producen 4,1 kilocalorías por gramo. </a:t>
            </a:r>
          </a:p>
          <a:p>
            <a:pPr lvl="0"/>
            <a:r>
              <a:rPr lang="es-ES" dirty="0">
                <a:solidFill>
                  <a:schemeClr val="bg1"/>
                </a:solidFill>
                <a:latin typeface="Comic Sans MS" pitchFamily="66" charset="0"/>
              </a:rPr>
              <a:t>Función estructural. Los </a:t>
            </a:r>
            <a:r>
              <a:rPr lang="es-ES" dirty="0" err="1">
                <a:solidFill>
                  <a:schemeClr val="bg1"/>
                </a:solidFill>
                <a:latin typeface="Comic Sans MS" pitchFamily="66" charset="0"/>
                <a:hlinkClick r:id="rId9" tooltip="Fosfolípidos"/>
              </a:rPr>
              <a:t>fosfolípidos</a:t>
            </a:r>
            <a:r>
              <a:rPr lang="es-ES" dirty="0">
                <a:solidFill>
                  <a:schemeClr val="bg1"/>
                </a:solidFill>
                <a:latin typeface="Comic Sans MS" pitchFamily="66" charset="0"/>
              </a:rPr>
              <a:t>, los </a:t>
            </a:r>
            <a:r>
              <a:rPr lang="es-ES" dirty="0" err="1">
                <a:solidFill>
                  <a:schemeClr val="bg1"/>
                </a:solidFill>
                <a:latin typeface="Comic Sans MS" pitchFamily="66" charset="0"/>
                <a:hlinkClick r:id="rId10" tooltip="Glucolípidos"/>
              </a:rPr>
              <a:t>glucolípidos</a:t>
            </a:r>
            <a:r>
              <a:rPr lang="es-ES" dirty="0">
                <a:solidFill>
                  <a:schemeClr val="bg1"/>
                </a:solidFill>
                <a:latin typeface="Comic Sans MS" pitchFamily="66" charset="0"/>
              </a:rPr>
              <a:t> y el </a:t>
            </a:r>
            <a:r>
              <a:rPr lang="es-ES" dirty="0">
                <a:solidFill>
                  <a:schemeClr val="bg1"/>
                </a:solidFill>
                <a:latin typeface="Comic Sans MS" pitchFamily="66" charset="0"/>
                <a:hlinkClick r:id="rId11" tooltip="Colesterol"/>
              </a:rPr>
              <a:t>colesterol</a:t>
            </a:r>
            <a:r>
              <a:rPr lang="es-ES" dirty="0">
                <a:solidFill>
                  <a:schemeClr val="bg1"/>
                </a:solidFill>
                <a:latin typeface="Comic Sans MS" pitchFamily="66" charset="0"/>
              </a:rPr>
              <a:t> forman las </a:t>
            </a:r>
            <a:r>
              <a:rPr lang="es-ES" dirty="0" err="1">
                <a:solidFill>
                  <a:schemeClr val="bg1"/>
                </a:solidFill>
                <a:latin typeface="Comic Sans MS" pitchFamily="66" charset="0"/>
                <a:hlinkClick r:id="rId12" tooltip="Bicapa lipídica"/>
              </a:rPr>
              <a:t>bicapas</a:t>
            </a:r>
            <a:r>
              <a:rPr lang="es-ES" dirty="0">
                <a:solidFill>
                  <a:schemeClr val="bg1"/>
                </a:solidFill>
                <a:latin typeface="Comic Sans MS" pitchFamily="66" charset="0"/>
                <a:hlinkClick r:id="rId12" tooltip="Bicapa lipídica"/>
              </a:rPr>
              <a:t> </a:t>
            </a:r>
            <a:r>
              <a:rPr lang="es-ES" dirty="0" err="1">
                <a:solidFill>
                  <a:schemeClr val="bg1"/>
                </a:solidFill>
                <a:latin typeface="Comic Sans MS" pitchFamily="66" charset="0"/>
                <a:hlinkClick r:id="rId12" tooltip="Bicapa lipídica"/>
              </a:rPr>
              <a:t>lipídicas</a:t>
            </a:r>
            <a:r>
              <a:rPr lang="es-ES" dirty="0">
                <a:solidFill>
                  <a:schemeClr val="bg1"/>
                </a:solidFill>
                <a:latin typeface="Comic Sans MS" pitchFamily="66" charset="0"/>
              </a:rPr>
              <a:t> de las membranas celulares. Los triglicéridos del </a:t>
            </a:r>
            <a:r>
              <a:rPr lang="es-ES" dirty="0">
                <a:solidFill>
                  <a:schemeClr val="bg1"/>
                </a:solidFill>
                <a:latin typeface="Comic Sans MS" pitchFamily="66" charset="0"/>
                <a:hlinkClick r:id="rId13" tooltip="Tejido adiposo"/>
              </a:rPr>
              <a:t>tejido adiposo</a:t>
            </a:r>
            <a:r>
              <a:rPr lang="es-ES" dirty="0">
                <a:solidFill>
                  <a:schemeClr val="bg1"/>
                </a:solidFill>
                <a:latin typeface="Comic Sans MS" pitchFamily="66" charset="0"/>
              </a:rPr>
              <a:t> recubren y proporcionan consistencia a los </a:t>
            </a:r>
            <a:r>
              <a:rPr lang="es-ES" dirty="0">
                <a:solidFill>
                  <a:schemeClr val="bg1"/>
                </a:solidFill>
                <a:latin typeface="Comic Sans MS" pitchFamily="66" charset="0"/>
                <a:hlinkClick r:id="rId14" tooltip="Órgano (biología)"/>
              </a:rPr>
              <a:t>órganos</a:t>
            </a:r>
            <a:r>
              <a:rPr lang="es-ES" dirty="0">
                <a:solidFill>
                  <a:schemeClr val="bg1"/>
                </a:solidFill>
                <a:latin typeface="Comic Sans MS" pitchFamily="66" charset="0"/>
              </a:rPr>
              <a:t> y protegen mecánicamente estructuras o son aislantes térmicos. </a:t>
            </a:r>
          </a:p>
          <a:p>
            <a:pPr lvl="0"/>
            <a:r>
              <a:rPr lang="es-ES" dirty="0">
                <a:solidFill>
                  <a:schemeClr val="bg1"/>
                </a:solidFill>
                <a:latin typeface="Comic Sans MS" pitchFamily="66" charset="0"/>
              </a:rPr>
              <a:t>Función reguladora, hormonal o de comunicación celular. Las </a:t>
            </a:r>
            <a:r>
              <a:rPr lang="es-ES" dirty="0">
                <a:solidFill>
                  <a:schemeClr val="bg1"/>
                </a:solidFill>
                <a:latin typeface="Comic Sans MS" pitchFamily="66" charset="0"/>
                <a:hlinkClick r:id="rId15" tooltip="Vitamina"/>
              </a:rPr>
              <a:t>vitaminas liposolubles</a:t>
            </a:r>
            <a:r>
              <a:rPr lang="es-ES" dirty="0">
                <a:solidFill>
                  <a:schemeClr val="bg1"/>
                </a:solidFill>
                <a:latin typeface="Comic Sans MS" pitchFamily="66" charset="0"/>
              </a:rPr>
              <a:t> son de naturaleza </a:t>
            </a:r>
            <a:r>
              <a:rPr lang="es-ES" dirty="0" err="1">
                <a:solidFill>
                  <a:schemeClr val="bg1"/>
                </a:solidFill>
                <a:latin typeface="Comic Sans MS" pitchFamily="66" charset="0"/>
              </a:rPr>
              <a:t>lipídica</a:t>
            </a:r>
            <a:r>
              <a:rPr lang="es-ES" dirty="0">
                <a:solidFill>
                  <a:schemeClr val="bg1"/>
                </a:solidFill>
                <a:latin typeface="Comic Sans MS" pitchFamily="66" charset="0"/>
              </a:rPr>
              <a:t> (</a:t>
            </a:r>
            <a:r>
              <a:rPr lang="es-ES" dirty="0" err="1">
                <a:solidFill>
                  <a:schemeClr val="bg1"/>
                </a:solidFill>
                <a:latin typeface="Comic Sans MS" pitchFamily="66" charset="0"/>
              </a:rPr>
              <a:t>terpenoides</a:t>
            </a:r>
            <a:r>
              <a:rPr lang="es-ES" dirty="0">
                <a:solidFill>
                  <a:schemeClr val="bg1"/>
                </a:solidFill>
                <a:latin typeface="Comic Sans MS" pitchFamily="66" charset="0"/>
              </a:rPr>
              <a:t>, esteroides); las </a:t>
            </a:r>
            <a:r>
              <a:rPr lang="es-ES" dirty="0">
                <a:solidFill>
                  <a:schemeClr val="bg1"/>
                </a:solidFill>
                <a:latin typeface="Comic Sans MS" pitchFamily="66" charset="0"/>
                <a:hlinkClick r:id="rId16" tooltip="Esteroide"/>
              </a:rPr>
              <a:t>hormonas esteroides</a:t>
            </a:r>
            <a:r>
              <a:rPr lang="es-ES" dirty="0">
                <a:solidFill>
                  <a:schemeClr val="bg1"/>
                </a:solidFill>
                <a:latin typeface="Comic Sans MS" pitchFamily="66" charset="0"/>
              </a:rPr>
              <a:t> regulan el </a:t>
            </a:r>
            <a:r>
              <a:rPr lang="es-ES" dirty="0">
                <a:solidFill>
                  <a:schemeClr val="bg1"/>
                </a:solidFill>
                <a:latin typeface="Comic Sans MS" pitchFamily="66" charset="0"/>
                <a:hlinkClick r:id="rId6" tooltip="Metabolismo"/>
              </a:rPr>
              <a:t>metabolismo</a:t>
            </a:r>
            <a:r>
              <a:rPr lang="es-ES" dirty="0">
                <a:solidFill>
                  <a:schemeClr val="bg1"/>
                </a:solidFill>
                <a:latin typeface="Comic Sans MS" pitchFamily="66" charset="0"/>
              </a:rPr>
              <a:t> y las funciones de </a:t>
            </a:r>
            <a:r>
              <a:rPr lang="es-ES" dirty="0" smtClean="0">
                <a:solidFill>
                  <a:schemeClr val="bg1"/>
                </a:solidFill>
                <a:latin typeface="Comic Sans MS" pitchFamily="66" charset="0"/>
                <a:hlinkClick r:id="rId17" tooltip="Reproducción"/>
              </a:rPr>
              <a:t>reproducción</a:t>
            </a:r>
            <a:r>
              <a:rPr lang="es-ES" dirty="0" smtClean="0">
                <a:solidFill>
                  <a:schemeClr val="bg1"/>
                </a:solidFill>
                <a:latin typeface="Comic Sans MS" pitchFamily="66" charset="0"/>
              </a:rPr>
              <a:t>. </a:t>
            </a:r>
            <a:endParaRPr lang="es-ES" dirty="0">
              <a:solidFill>
                <a:schemeClr val="bg1"/>
              </a:solidFill>
              <a:latin typeface="Comic Sans MS" pitchFamily="66" charset="0"/>
            </a:endParaRPr>
          </a:p>
          <a:p>
            <a:r>
              <a:rPr lang="es-ES" dirty="0">
                <a:solidFill>
                  <a:schemeClr val="bg1"/>
                </a:solidFill>
                <a:latin typeface="Comic Sans MS" pitchFamily="66" charset="0"/>
              </a:rPr>
              <a:t>Función relajante. Los lípidos se acumulan en el tejido adiposo formando grandes tejidos grasosos que se manifiestan en aumento de peso en caso de sedentarismo, lo que aumenta la concentración de la hormona </a:t>
            </a:r>
            <a:r>
              <a:rPr lang="es-ES" dirty="0">
                <a:solidFill>
                  <a:schemeClr val="bg1"/>
                </a:solidFill>
                <a:latin typeface="Comic Sans MS" pitchFamily="66" charset="0"/>
                <a:hlinkClick r:id="rId18" tooltip="TRL"/>
              </a:rPr>
              <a:t>TRL</a:t>
            </a:r>
            <a:r>
              <a:rPr lang="es-ES" dirty="0">
                <a:solidFill>
                  <a:schemeClr val="bg1"/>
                </a:solidFill>
                <a:latin typeface="Comic Sans MS" pitchFamily="66" charset="0"/>
              </a:rPr>
              <a:t> en sangre. En la </a:t>
            </a:r>
            <a:r>
              <a:rPr lang="es-ES" dirty="0" err="1">
                <a:solidFill>
                  <a:schemeClr val="bg1"/>
                </a:solidFill>
                <a:latin typeface="Comic Sans MS" pitchFamily="66" charset="0"/>
                <a:hlinkClick r:id="rId19" tooltip="Neurohipófisis"/>
              </a:rPr>
              <a:t>neurohipófisis</a:t>
            </a:r>
            <a:endParaRPr lang="es-ES" dirty="0">
              <a:solidFill>
                <a:schemeClr val="bg1"/>
              </a:solidFill>
              <a:latin typeface="Comic Sans MS" pitchFamily="66" charset="0"/>
            </a:endParaRPr>
          </a:p>
        </p:txBody>
      </p:sp>
    </p:spTree>
  </p:cSld>
  <p:clrMapOvr>
    <a:masterClrMapping/>
  </p:clrMapOvr>
  <p:transition spd="med">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solidFill>
                  <a:schemeClr val="bg1"/>
                </a:solidFill>
                <a:latin typeface="Snap ITC" pitchFamily="82" charset="0"/>
              </a:rPr>
              <a:t>IMPORTANCIA</a:t>
            </a:r>
            <a:endParaRPr lang="es-ES" dirty="0">
              <a:solidFill>
                <a:schemeClr val="bg1"/>
              </a:solidFill>
              <a:latin typeface="Snap ITC" pitchFamily="82" charset="0"/>
            </a:endParaRPr>
          </a:p>
        </p:txBody>
      </p:sp>
      <p:sp>
        <p:nvSpPr>
          <p:cNvPr id="5" name="4 Marcador de contenido"/>
          <p:cNvSpPr>
            <a:spLocks noGrp="1"/>
          </p:cNvSpPr>
          <p:nvPr>
            <p:ph idx="1"/>
          </p:nvPr>
        </p:nvSpPr>
        <p:spPr/>
        <p:txBody>
          <a:bodyPr>
            <a:normAutofit fontScale="85000" lnSpcReduction="20000"/>
          </a:bodyPr>
          <a:lstStyle/>
          <a:p>
            <a:pPr algn="ctr">
              <a:buNone/>
            </a:pPr>
            <a:r>
              <a:rPr lang="es-ES" dirty="0" smtClean="0">
                <a:solidFill>
                  <a:schemeClr val="bg1"/>
                </a:solidFill>
                <a:latin typeface="Comic Sans MS" pitchFamily="66" charset="0"/>
              </a:rPr>
              <a:t>     Las </a:t>
            </a:r>
            <a:r>
              <a:rPr lang="es-ES" dirty="0" smtClean="0">
                <a:solidFill>
                  <a:schemeClr val="bg1"/>
                </a:solidFill>
                <a:latin typeface="Comic Sans MS" pitchFamily="66" charset="0"/>
              </a:rPr>
              <a:t>vitaminas A, D, E y K son liposolubles, lo que significa que estas solo pueden ser digeridas, absorbidas y transportadas en conjunto con las grasas. Las grasas son fuentes de ácidos grasos esenciales, un requerimiento dietario importante. Las grasas juegan un papel vital en el mantenimiento de una piel y cabellos saludables, en el aislamiento de los órganos corporales contra el shock, en el mantenimiento de la temperatura corporal y promoviendo la función celular saludable. Estos además sirven como reserva energética para el organismo. Las grasas son degradadas en el organismo para liberar glicerol y ácidos grasos libres. El glicerol puede ser convertido por el hígado y entonces ser usado como fuente energética</a:t>
            </a:r>
            <a:r>
              <a:rPr lang="es-ES" dirty="0" smtClean="0">
                <a:latin typeface="Comic Sans MS" pitchFamily="66" charset="0"/>
              </a:rPr>
              <a:t>.</a:t>
            </a:r>
          </a:p>
          <a:p>
            <a:pPr>
              <a:buNone/>
            </a:pPr>
            <a:endParaRPr lang="es-E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TotalTime>
  <Words>304</Words>
  <Application>Microsoft Office PowerPoint</Application>
  <PresentationFormat>Presentación en pantalla (4:3)</PresentationFormat>
  <Paragraphs>8</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Vértice</vt:lpstr>
      <vt:lpstr>FUNCION DE LOS  LIPIDOS</vt:lpstr>
      <vt:lpstr>IMPORTANCIA</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FUNCION DE LOS  LIPIDOS</dc:title>
  <dc:creator>Javier</dc:creator>
  <cp:lastModifiedBy>Javier</cp:lastModifiedBy>
  <cp:revision>1</cp:revision>
  <dcterms:created xsi:type="dcterms:W3CDTF">2009-10-10T18:18:32Z</dcterms:created>
  <dcterms:modified xsi:type="dcterms:W3CDTF">2009-10-10T18:25:16Z</dcterms:modified>
</cp:coreProperties>
</file>