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A78952-DE40-4554-9752-1CD4B44D24E9}" type="datetimeFigureOut">
              <a:rPr lang="es-ES" smtClean="0"/>
              <a:t>10/11/2009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7E4A6B-A595-4FE6-BDB2-AE9E1E93826A}"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78952-DE40-4554-9752-1CD4B44D24E9}" type="datetimeFigureOut">
              <a:rPr lang="es-ES" smtClean="0"/>
              <a:t>10/11/2009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E4A6B-A595-4FE6-BDB2-AE9E1E93826A}"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Ox%C3%ADgeno" TargetMode="External"/><Relationship Id="rId3" Type="http://schemas.openxmlformats.org/officeDocument/2006/relationships/hyperlink" Target="http://es.wikipedia.org/wiki/Suplemento_vitam%C3%ADnico" TargetMode="External"/><Relationship Id="rId7" Type="http://schemas.openxmlformats.org/officeDocument/2006/relationships/hyperlink" Target="http://es.wikipedia.org/wiki/PH" TargetMode="External"/><Relationship Id="rId2" Type="http://schemas.openxmlformats.org/officeDocument/2006/relationships/hyperlink" Target="http://es.wikipedia.org/wiki/Macronutriente" TargetMode="External"/><Relationship Id="rId1" Type="http://schemas.openxmlformats.org/officeDocument/2006/relationships/slideLayout" Target="../slideLayouts/slideLayout2.xml"/><Relationship Id="rId6" Type="http://schemas.openxmlformats.org/officeDocument/2006/relationships/hyperlink" Target="http://es.wikipedia.org/wiki/Calor" TargetMode="External"/><Relationship Id="rId11" Type="http://schemas.openxmlformats.org/officeDocument/2006/relationships/hyperlink" Target="http://es.wikipedia.org/wiki/Vista" TargetMode="External"/><Relationship Id="rId5" Type="http://schemas.openxmlformats.org/officeDocument/2006/relationships/hyperlink" Target="http://es.wikipedia.org/wiki/Antioxidante" TargetMode="External"/><Relationship Id="rId10" Type="http://schemas.openxmlformats.org/officeDocument/2006/relationships/hyperlink" Target="http://es.wikipedia.org/wiki/Enc%C3%ADa" TargetMode="External"/><Relationship Id="rId4" Type="http://schemas.openxmlformats.org/officeDocument/2006/relationships/hyperlink" Target="http://es.wikipedia.org/wiki/Hierro" TargetMode="External"/><Relationship Id="rId9" Type="http://schemas.openxmlformats.org/officeDocument/2006/relationships/hyperlink" Target="http://es.wikipedia.org/wiki/U%C3%B1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AVITOAMINAS</a:t>
            </a:r>
            <a:endParaRPr lang="es-ES" dirty="0"/>
          </a:p>
        </p:txBody>
      </p:sp>
      <p:sp>
        <p:nvSpPr>
          <p:cNvPr id="5" name="4 Marcador de contenido"/>
          <p:cNvSpPr>
            <a:spLocks noGrp="1"/>
          </p:cNvSpPr>
          <p:nvPr>
            <p:ph idx="1"/>
          </p:nvPr>
        </p:nvSpPr>
        <p:spPr/>
        <p:txBody>
          <a:bodyPr>
            <a:normAutofit fontScale="32500" lnSpcReduction="20000"/>
          </a:bodyPr>
          <a:lstStyle/>
          <a:p>
            <a:r>
              <a:rPr lang="es-ES" dirty="0" smtClean="0"/>
              <a:t>La deficiencia de vitaminas puede producir trastornos más o menos graves, según el grado de deficiencia, llegando incluso a la muerte. Respecto a la posibilidad de que estas deficiencias se produzcan en el mundo desarrollado hay posturas muy enfrentadas. Por un lado están los que aseguran que es prácticamente imposible que se produzca una avitaminosis, y por otro los que responden que es bastante difícil llegar a las dosis de vitaminas mínimas, y por tanto, es fácil adquirir un deficiencia, por lo menos leve.</a:t>
            </a:r>
          </a:p>
          <a:p>
            <a:r>
              <a:rPr lang="es-ES" dirty="0" smtClean="0"/>
              <a:t>Normalmente, los que alegan que es "poco probable" una avitaminosis son mayoría. Este grupo mayoritario argumenta que:</a:t>
            </a:r>
          </a:p>
          <a:p>
            <a:r>
              <a:rPr lang="es-ES" dirty="0" smtClean="0"/>
              <a:t>Las necesidades de vitaminas son mínimas, y no hay que preocuparse por ellas, en comparación con otros </a:t>
            </a:r>
            <a:r>
              <a:rPr lang="es-ES" dirty="0" err="1" smtClean="0">
                <a:hlinkClick r:id="rId2" tooltip="Macronutriente"/>
              </a:rPr>
              <a:t>macronutrientes</a:t>
            </a:r>
            <a:r>
              <a:rPr lang="es-ES" dirty="0" smtClean="0"/>
              <a:t>.</a:t>
            </a:r>
          </a:p>
          <a:p>
            <a:r>
              <a:rPr lang="es-ES" dirty="0" smtClean="0"/>
              <a:t>Se hace un abuso de </a:t>
            </a:r>
            <a:r>
              <a:rPr lang="es-ES" dirty="0" smtClean="0">
                <a:hlinkClick r:id="rId3" tooltip="Suplemento vitamínico"/>
              </a:rPr>
              <a:t>suplementos vitamínicos</a:t>
            </a:r>
            <a:r>
              <a:rPr lang="es-ES" dirty="0" smtClean="0"/>
              <a:t>.</a:t>
            </a:r>
          </a:p>
          <a:p>
            <a:r>
              <a:rPr lang="es-ES" dirty="0" smtClean="0"/>
              <a:t>En nuestro entorno se hace una dieta lo suficientemente variada para cubrir todas las necesidades.</a:t>
            </a:r>
          </a:p>
          <a:p>
            <a:r>
              <a:rPr lang="es-ES" dirty="0" smtClean="0"/>
              <a:t>La calidad de los alimentos en nuestra sociedad es suficientemente alta.</a:t>
            </a:r>
          </a:p>
          <a:p>
            <a:r>
              <a:rPr lang="es-ES" dirty="0" smtClean="0"/>
              <a:t>Por el lado contrario se responde que:</a:t>
            </a:r>
          </a:p>
          <a:p>
            <a:r>
              <a:rPr lang="es-ES" dirty="0" smtClean="0"/>
              <a:t>Las necesidades de vitaminas son pequeñas, pero también lo son las cantidades que se encuentran en los alimentos.</a:t>
            </a:r>
          </a:p>
          <a:p>
            <a:r>
              <a:rPr lang="es-ES" dirty="0" smtClean="0"/>
              <a:t>No son raras las carencias de algún nutriente entre la población de países desarrollados: </a:t>
            </a:r>
            <a:r>
              <a:rPr lang="es-ES" dirty="0" smtClean="0">
                <a:hlinkClick r:id="rId4" tooltip="Hierro"/>
              </a:rPr>
              <a:t>hierro</a:t>
            </a:r>
            <a:r>
              <a:rPr lang="es-ES" dirty="0" smtClean="0"/>
              <a:t> y otros minerales, </a:t>
            </a:r>
            <a:r>
              <a:rPr lang="es-ES" dirty="0" smtClean="0">
                <a:hlinkClick r:id="rId5" tooltip="Antioxidante"/>
              </a:rPr>
              <a:t>antioxidantes</a:t>
            </a:r>
            <a:r>
              <a:rPr lang="es-ES" dirty="0" smtClean="0"/>
              <a:t> (muy relacionados con las vitaminas), etc.</a:t>
            </a:r>
          </a:p>
          <a:p>
            <a:r>
              <a:rPr lang="es-ES" dirty="0" smtClean="0"/>
              <a:t>Las vitaminas se ven afectadas negativamente por los mismos factores que los demás nutrientes, a los que suman otros como: el </a:t>
            </a:r>
            <a:r>
              <a:rPr lang="es-ES" dirty="0" smtClean="0">
                <a:hlinkClick r:id="rId6" tooltip="Calor"/>
              </a:rPr>
              <a:t>calor</a:t>
            </a:r>
            <a:r>
              <a:rPr lang="es-ES" dirty="0" smtClean="0"/>
              <a:t>, el </a:t>
            </a:r>
            <a:r>
              <a:rPr lang="es-ES" dirty="0" smtClean="0">
                <a:hlinkClick r:id="rId7" tooltip="PH"/>
              </a:rPr>
              <a:t>pH</a:t>
            </a:r>
            <a:r>
              <a:rPr lang="es-ES" dirty="0" smtClean="0"/>
              <a:t>, la luz, el </a:t>
            </a:r>
            <a:r>
              <a:rPr lang="es-ES" dirty="0" smtClean="0">
                <a:hlinkClick r:id="rId8" tooltip="Oxígeno"/>
              </a:rPr>
              <a:t>oxígeno</a:t>
            </a:r>
            <a:r>
              <a:rPr lang="es-ES" dirty="0" smtClean="0"/>
              <a:t>, etc.</a:t>
            </a:r>
          </a:p>
          <a:p>
            <a:r>
              <a:rPr lang="es-ES" dirty="0" smtClean="0"/>
              <a:t>Basta que no se sigan las recomendaciones mínimas de consumir </a:t>
            </a:r>
            <a:r>
              <a:rPr lang="es-ES" b="1" dirty="0" smtClean="0"/>
              <a:t>5 porciones de verduras o frutas al día</a:t>
            </a:r>
            <a:r>
              <a:rPr lang="es-ES" dirty="0" smtClean="0"/>
              <a:t> para que no se llegue a cubrir las necesidades diarias básicas.</a:t>
            </a:r>
          </a:p>
          <a:p>
            <a:r>
              <a:rPr lang="es-ES" dirty="0" smtClean="0"/>
              <a:t>Cualquier factor que afecte negativamente a la alimentación, como puede ser, cambios de residencia, falta de tiempo, mala educación nutricional o problemas económicos; puede provocar alguna deficiencia de vitaminas u otros nutrientes.</a:t>
            </a:r>
          </a:p>
          <a:p>
            <a:r>
              <a:rPr lang="es-ES" dirty="0" smtClean="0"/>
              <a:t>Son bien conocidos, desde hace siglos, los síntomas de avitaminosis severas. Pero no se sabe tan bien como diagnosticar una deficiencia leve a partir de sus posibles síntomas como podrían ser: las estrías en las </a:t>
            </a:r>
            <a:r>
              <a:rPr lang="es-ES" dirty="0" smtClean="0">
                <a:hlinkClick r:id="rId9" tooltip="Uña"/>
              </a:rPr>
              <a:t>uñas</a:t>
            </a:r>
            <a:r>
              <a:rPr lang="es-ES" dirty="0" smtClean="0"/>
              <a:t>, sangrado de las </a:t>
            </a:r>
            <a:r>
              <a:rPr lang="es-ES" dirty="0" smtClean="0">
                <a:hlinkClick r:id="rId10" tooltip="Encía"/>
              </a:rPr>
              <a:t>encías</a:t>
            </a:r>
            <a:r>
              <a:rPr lang="es-ES" dirty="0" smtClean="0"/>
              <a:t>, problemas de memoria, dolores musculares, falta de ánimo, torpeza, problemas de </a:t>
            </a:r>
            <a:r>
              <a:rPr lang="es-ES" dirty="0" smtClean="0">
                <a:hlinkClick r:id="rId11" tooltip="Vista"/>
              </a:rPr>
              <a:t>vista</a:t>
            </a:r>
            <a:r>
              <a:rPr lang="es-ES" dirty="0" smtClean="0"/>
              <a:t>, etc.</a:t>
            </a:r>
          </a:p>
          <a:p>
            <a:r>
              <a:rPr lang="es-ES" dirty="0" smtClean="0"/>
              <a:t>Por estos motivos un bando recomienda consumir suplementos vitamínicos si se sospecha que no se llega a las dosis necesarias. Por el contrario, el otro bando lo ve innecesario, y avisan que abusar de suplementos puede ser perjudicial.</a:t>
            </a:r>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TotalTime>
  <Words>442</Words>
  <Application>Microsoft Office PowerPoint</Application>
  <PresentationFormat>Presentación en pantalla (4:3)</PresentationFormat>
  <Paragraphs>15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AVITOAMINAS</vt:lpstr>
    </vt:vector>
  </TitlesOfParts>
  <Company>jjcel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CLASIFICACION</dc:title>
  <dc:creator>cliente4</dc:creator>
  <cp:lastModifiedBy>cliente4</cp:lastModifiedBy>
  <cp:revision>11</cp:revision>
  <dcterms:created xsi:type="dcterms:W3CDTF">2009-11-10T22:43:06Z</dcterms:created>
  <dcterms:modified xsi:type="dcterms:W3CDTF">2009-11-11T00:22:39Z</dcterms:modified>
</cp:coreProperties>
</file>