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mino%C3%A1cido" TargetMode="External"/><Relationship Id="rId13" Type="http://schemas.openxmlformats.org/officeDocument/2006/relationships/hyperlink" Target="http://es.wikipedia.org/wiki/Ox%C3%ADgeno" TargetMode="External"/><Relationship Id="rId18" Type="http://schemas.openxmlformats.org/officeDocument/2006/relationships/hyperlink" Target="http://es.wikipedia.org/wiki/Gen" TargetMode="External"/><Relationship Id="rId3" Type="http://schemas.openxmlformats.org/officeDocument/2006/relationships/hyperlink" Target="http://es.wikipedia.org/wiki/Mon%C3%B3mero" TargetMode="External"/><Relationship Id="rId21" Type="http://schemas.openxmlformats.org/officeDocument/2006/relationships/hyperlink" Target="http://es.wikipedia.org/wiki/Pirrolisina" TargetMode="External"/><Relationship Id="rId7" Type="http://schemas.openxmlformats.org/officeDocument/2006/relationships/hyperlink" Target="http://es.wikipedia.org/wiki/Macromol%C3%A9cula" TargetMode="External"/><Relationship Id="rId12" Type="http://schemas.openxmlformats.org/officeDocument/2006/relationships/hyperlink" Target="http://es.wikipedia.org/wiki/Hidr%C3%B3geno" TargetMode="External"/><Relationship Id="rId17" Type="http://schemas.openxmlformats.org/officeDocument/2006/relationships/hyperlink" Target="http://es.wikipedia.org/wiki/S%C3%ADntesis_proteica" TargetMode="External"/><Relationship Id="rId2" Type="http://schemas.openxmlformats.org/officeDocument/2006/relationships/hyperlink" Target="http://es.wikipedia.org/wiki/Biopol%C3%ADmero" TargetMode="External"/><Relationship Id="rId16" Type="http://schemas.openxmlformats.org/officeDocument/2006/relationships/hyperlink" Target="http://es.wikipedia.org/wiki/Mol%C3%A9cula" TargetMode="External"/><Relationship Id="rId20" Type="http://schemas.openxmlformats.org/officeDocument/2006/relationships/hyperlink" Target="http://es.wikipedia.org/wiki/Archae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Hidr%C3%B3lisis" TargetMode="External"/><Relationship Id="rId11" Type="http://schemas.openxmlformats.org/officeDocument/2006/relationships/hyperlink" Target="http://es.wikipedia.org/wiki/Carbono" TargetMode="External"/><Relationship Id="rId24" Type="http://schemas.openxmlformats.org/officeDocument/2006/relationships/hyperlink" Target="http://es.wikipedia.org/wiki/Interacciones_prote%C3%ADna-prote%C3%ADna" TargetMode="External"/><Relationship Id="rId5" Type="http://schemas.openxmlformats.org/officeDocument/2006/relationships/hyperlink" Target="http://es.wikipedia.org/wiki/Dispersi%C3%B3n_coloidal" TargetMode="External"/><Relationship Id="rId15" Type="http://schemas.openxmlformats.org/officeDocument/2006/relationships/hyperlink" Target="http://es.wikipedia.org/wiki/Azufre" TargetMode="External"/><Relationship Id="rId23" Type="http://schemas.openxmlformats.org/officeDocument/2006/relationships/hyperlink" Target="http://es.wikipedia.org/wiki/C%C3%A9lula" TargetMode="External"/><Relationship Id="rId10" Type="http://schemas.openxmlformats.org/officeDocument/2006/relationships/hyperlink" Target="http://es.wikipedia.org/wiki/Enlace_pept%C3%ADdico" TargetMode="External"/><Relationship Id="rId19" Type="http://schemas.openxmlformats.org/officeDocument/2006/relationships/hyperlink" Target="http://es.wikipedia.org/wiki/Selenociste%C3%ADna" TargetMode="External"/><Relationship Id="rId4" Type="http://schemas.openxmlformats.org/officeDocument/2006/relationships/hyperlink" Target="http://es.wikipedia.org/wiki/Disolvente" TargetMode="External"/><Relationship Id="rId9" Type="http://schemas.openxmlformats.org/officeDocument/2006/relationships/hyperlink" Target="http://es.wikipedia.org/wiki/Especie_qu%C3%ADmica" TargetMode="External"/><Relationship Id="rId14" Type="http://schemas.openxmlformats.org/officeDocument/2006/relationships/hyperlink" Target="http://es.wikipedia.org/wiki/Nitr%C3%B3geno" TargetMode="External"/><Relationship Id="rId22" Type="http://schemas.openxmlformats.org/officeDocument/2006/relationships/hyperlink" Target="http://es.wikipedia.org/wiki/Modificaci%C3%B3n_postraduccion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CARACTERISTICAS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 smtClean="0"/>
              <a:t>Las proteínas son macromoléculas; son </a:t>
            </a:r>
            <a:r>
              <a:rPr lang="es-ES" dirty="0" err="1" smtClean="0">
                <a:hlinkClick r:id="rId2" tooltip="Biopolímero"/>
              </a:rPr>
              <a:t>biopolímeros</a:t>
            </a:r>
            <a:r>
              <a:rPr lang="es-ES" dirty="0" smtClean="0"/>
              <a:t>, es decir, están constituidas por gran número de unidades estructurales simples repetitivas (</a:t>
            </a:r>
            <a:r>
              <a:rPr lang="es-ES" dirty="0" smtClean="0">
                <a:hlinkClick r:id="rId3" tooltip="Monómero"/>
              </a:rPr>
              <a:t>monómeros</a:t>
            </a:r>
            <a:r>
              <a:rPr lang="es-ES" dirty="0" smtClean="0"/>
              <a:t>). Debido a su gran tamaño, cuando estas moléculas se dispersan en un </a:t>
            </a:r>
            <a:r>
              <a:rPr lang="es-ES" dirty="0" smtClean="0">
                <a:hlinkClick r:id="rId4" tooltip="Disolvente"/>
              </a:rPr>
              <a:t>disolvente</a:t>
            </a:r>
            <a:r>
              <a:rPr lang="es-ES" dirty="0" smtClean="0"/>
              <a:t> adecuado, forman siempre </a:t>
            </a:r>
            <a:r>
              <a:rPr lang="es-ES" dirty="0" smtClean="0">
                <a:hlinkClick r:id="rId5" tooltip="Dispersión coloidal"/>
              </a:rPr>
              <a:t>dispersiones coloidales</a:t>
            </a:r>
            <a:r>
              <a:rPr lang="es-ES" dirty="0" smtClean="0"/>
              <a:t>, con características que las diferencian de las disoluciones de moléculas más pequeñas.</a:t>
            </a:r>
          </a:p>
          <a:p>
            <a:r>
              <a:rPr lang="es-ES" dirty="0" smtClean="0"/>
              <a:t>Por </a:t>
            </a:r>
            <a:r>
              <a:rPr lang="es-ES" dirty="0" smtClean="0">
                <a:hlinkClick r:id="rId6" tooltip="Hidrólisis"/>
              </a:rPr>
              <a:t>hidrólisis</a:t>
            </a:r>
            <a:r>
              <a:rPr lang="es-ES" dirty="0" smtClean="0"/>
              <a:t>, las moléculas de proteína se escinden en numerosos compuestos relativamente simples, de masa pequeña, que son las unidades fundamentales constituyentes de la </a:t>
            </a:r>
            <a:r>
              <a:rPr lang="es-ES" dirty="0" smtClean="0">
                <a:hlinkClick r:id="rId7" tooltip="Macromolécula"/>
              </a:rPr>
              <a:t>macromolécula</a:t>
            </a:r>
            <a:r>
              <a:rPr lang="es-ES" dirty="0" smtClean="0"/>
              <a:t>. Estas unidades son los </a:t>
            </a:r>
            <a:r>
              <a:rPr lang="es-ES" dirty="0" smtClean="0">
                <a:hlinkClick r:id="rId8" tooltip="Aminoácido"/>
              </a:rPr>
              <a:t>aminoácidos</a:t>
            </a:r>
            <a:r>
              <a:rPr lang="es-ES" dirty="0" smtClean="0"/>
              <a:t>, de los cuales existen veinte </a:t>
            </a:r>
            <a:r>
              <a:rPr lang="es-ES" dirty="0" smtClean="0">
                <a:hlinkClick r:id="rId9" tooltip="Especie química"/>
              </a:rPr>
              <a:t>especies</a:t>
            </a:r>
            <a:r>
              <a:rPr lang="es-ES" dirty="0" smtClean="0"/>
              <a:t> diferentes y que se unen entre sí mediante </a:t>
            </a:r>
            <a:r>
              <a:rPr lang="es-ES" dirty="0" smtClean="0">
                <a:hlinkClick r:id="rId10" tooltip="Enlace peptídico"/>
              </a:rPr>
              <a:t>enlaces </a:t>
            </a:r>
            <a:r>
              <a:rPr lang="es-ES" dirty="0" err="1" smtClean="0">
                <a:hlinkClick r:id="rId10" tooltip="Enlace peptídico"/>
              </a:rPr>
              <a:t>peptídicos</a:t>
            </a:r>
            <a:r>
              <a:rPr lang="es-ES" dirty="0" smtClean="0"/>
              <a:t>. Cientos y miles de estos </a:t>
            </a:r>
            <a:r>
              <a:rPr lang="es-ES" dirty="0" smtClean="0">
                <a:hlinkClick r:id="rId8" tooltip="Aminoácido"/>
              </a:rPr>
              <a:t>aminoácidos</a:t>
            </a:r>
            <a:r>
              <a:rPr lang="es-ES" dirty="0" smtClean="0"/>
              <a:t> pueden participar en la formación de la gran molécula polimérica de una proteína.</a:t>
            </a:r>
          </a:p>
          <a:p>
            <a:r>
              <a:rPr lang="es-ES" dirty="0" smtClean="0"/>
              <a:t>Todas las proteínas tienen </a:t>
            </a:r>
            <a:r>
              <a:rPr lang="es-ES" dirty="0" smtClean="0">
                <a:hlinkClick r:id="rId11" tooltip="Carbono"/>
              </a:rPr>
              <a:t>carbono</a:t>
            </a:r>
            <a:r>
              <a:rPr lang="es-ES" dirty="0" smtClean="0"/>
              <a:t>, </a:t>
            </a:r>
            <a:r>
              <a:rPr lang="es-ES" dirty="0" smtClean="0">
                <a:hlinkClick r:id="rId12" tooltip="Hidrógeno"/>
              </a:rPr>
              <a:t>hidrógeno</a:t>
            </a:r>
            <a:r>
              <a:rPr lang="es-ES" dirty="0" smtClean="0"/>
              <a:t>, </a:t>
            </a:r>
            <a:r>
              <a:rPr lang="es-ES" dirty="0" smtClean="0">
                <a:hlinkClick r:id="rId13" tooltip="Oxígeno"/>
              </a:rPr>
              <a:t>oxígeno</a:t>
            </a:r>
            <a:r>
              <a:rPr lang="es-ES" dirty="0" smtClean="0"/>
              <a:t> y </a:t>
            </a:r>
            <a:r>
              <a:rPr lang="es-ES" dirty="0" smtClean="0">
                <a:hlinkClick r:id="rId14" tooltip="Nitrógeno"/>
              </a:rPr>
              <a:t>nitrógeno</a:t>
            </a:r>
            <a:r>
              <a:rPr lang="es-ES" dirty="0" smtClean="0"/>
              <a:t> y casi todas poseen también </a:t>
            </a:r>
            <a:r>
              <a:rPr lang="es-ES" dirty="0" smtClean="0">
                <a:hlinkClick r:id="rId15" tooltip="Azufre"/>
              </a:rPr>
              <a:t>azufre</a:t>
            </a:r>
            <a:r>
              <a:rPr lang="es-ES" dirty="0" smtClean="0"/>
              <a:t>. Si bien hay ligeras variaciones en diferentes proteínas, el contenido de </a:t>
            </a:r>
            <a:r>
              <a:rPr lang="es-ES" dirty="0" smtClean="0">
                <a:hlinkClick r:id="rId14" tooltip="Nitrógeno"/>
              </a:rPr>
              <a:t>nitrógeno</a:t>
            </a:r>
            <a:r>
              <a:rPr lang="es-ES" dirty="0" smtClean="0"/>
              <a:t> representa, por término medio, 16% de la masa total de la </a:t>
            </a:r>
            <a:r>
              <a:rPr lang="es-ES" dirty="0" smtClean="0">
                <a:hlinkClick r:id="rId16" tooltip="Molécula"/>
              </a:rPr>
              <a:t>molécula</a:t>
            </a:r>
            <a:r>
              <a:rPr lang="es-ES" dirty="0" smtClean="0"/>
              <a:t>; es decir, cada 6,25 g de proteína contienen 1 g de N. El factor 6,25 se utiliza para estimar la cantidad de proteína existente en una muestra a partir de la medición de N de la misma.</a:t>
            </a:r>
          </a:p>
          <a:p>
            <a:r>
              <a:rPr lang="es-ES" dirty="0" smtClean="0"/>
              <a:t>La </a:t>
            </a:r>
            <a:r>
              <a:rPr lang="es-ES" dirty="0" smtClean="0">
                <a:hlinkClick r:id="rId17" tooltip="Síntesis proteica"/>
              </a:rPr>
              <a:t>síntesis proteica</a:t>
            </a:r>
            <a:r>
              <a:rPr lang="es-ES" dirty="0" smtClean="0"/>
              <a:t> es un proceso complejo cumplido por las células según las directrices de la información suministrada por los </a:t>
            </a:r>
            <a:r>
              <a:rPr lang="es-ES" dirty="0" smtClean="0">
                <a:hlinkClick r:id="rId18" tooltip="Gen"/>
              </a:rPr>
              <a:t>genes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Las proteínas son largas cadenas de aminoácidos unidas por enlaces </a:t>
            </a:r>
            <a:r>
              <a:rPr lang="es-ES" dirty="0" err="1" smtClean="0"/>
              <a:t>peptídicos</a:t>
            </a:r>
            <a:r>
              <a:rPr lang="es-ES" dirty="0" smtClean="0"/>
              <a:t> entre el grupo carboxilo (-COOH) y el grupo amino (-NH</a:t>
            </a:r>
            <a:r>
              <a:rPr lang="es-ES" baseline="-25000" dirty="0" smtClean="0"/>
              <a:t>2</a:t>
            </a:r>
            <a:r>
              <a:rPr lang="es-ES" dirty="0" smtClean="0"/>
              <a:t>) de residuos de aminoácido adyacentes. La secuencia de aminoácidos en una proteína está codificada en su </a:t>
            </a:r>
            <a:r>
              <a:rPr lang="es-ES" dirty="0" smtClean="0">
                <a:hlinkClick r:id="rId18" tooltip="Gen"/>
              </a:rPr>
              <a:t>gen</a:t>
            </a:r>
            <a:r>
              <a:rPr lang="es-ES" dirty="0" smtClean="0"/>
              <a:t> (una porción de ADN) mediante el código genético. Aunque este código genético especifica los 20 aminoácidos "estándar" más la </a:t>
            </a:r>
            <a:r>
              <a:rPr lang="es-ES" dirty="0" err="1" smtClean="0">
                <a:hlinkClick r:id="rId19" tooltip="Selenocisteína"/>
              </a:rPr>
              <a:t>selenocisteína</a:t>
            </a:r>
            <a:r>
              <a:rPr lang="es-ES" dirty="0" smtClean="0"/>
              <a:t> y —en ciertos </a:t>
            </a:r>
            <a:r>
              <a:rPr lang="es-ES" dirty="0" err="1" smtClean="0">
                <a:hlinkClick r:id="rId20" tooltip="Archaea"/>
              </a:rPr>
              <a:t>Archaea</a:t>
            </a:r>
            <a:r>
              <a:rPr lang="es-ES" dirty="0" smtClean="0"/>
              <a:t>— la </a:t>
            </a:r>
            <a:r>
              <a:rPr lang="es-ES" dirty="0" err="1" smtClean="0">
                <a:hlinkClick r:id="rId21" tooltip="Pirrolisina"/>
              </a:rPr>
              <a:t>pirrolisina</a:t>
            </a:r>
            <a:r>
              <a:rPr lang="es-ES" dirty="0" smtClean="0"/>
              <a:t>, los residuos en una proteína sufren a veces modificaciones químicas en la </a:t>
            </a:r>
            <a:r>
              <a:rPr lang="es-ES" dirty="0" smtClean="0">
                <a:hlinkClick r:id="rId22" tooltip="Modificación postraduccional"/>
              </a:rPr>
              <a:t>modificación </a:t>
            </a:r>
            <a:r>
              <a:rPr lang="es-ES" dirty="0" err="1" smtClean="0">
                <a:hlinkClick r:id="rId22" tooltip="Modificación postraduccional"/>
              </a:rPr>
              <a:t>postraduccional</a:t>
            </a:r>
            <a:r>
              <a:rPr lang="es-ES" dirty="0" smtClean="0"/>
              <a:t>: antes de que la proteína sea funcional en la </a:t>
            </a:r>
            <a:r>
              <a:rPr lang="es-ES" dirty="0" smtClean="0">
                <a:hlinkClick r:id="rId23" tooltip="Célula"/>
              </a:rPr>
              <a:t>célula</a:t>
            </a:r>
            <a:r>
              <a:rPr lang="es-ES" dirty="0" smtClean="0"/>
              <a:t>, o como parte de mecanismos de control. Las proteínas también pueden trabajar juntas para cumplir una función particular, a menudo asociándose para formar </a:t>
            </a:r>
            <a:r>
              <a:rPr lang="es-ES" dirty="0" smtClean="0">
                <a:hlinkClick r:id="rId24" tooltip="Interacciones proteína-proteína"/>
              </a:rPr>
              <a:t>complejos proteicos</a:t>
            </a:r>
            <a:r>
              <a:rPr lang="es-ES" dirty="0" smtClean="0"/>
              <a:t> estables.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372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CARACTERISTICAS</vt:lpstr>
    </vt:vector>
  </TitlesOfParts>
  <Company>jjcel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CLASIFICACION</dc:title>
  <dc:creator>cliente4</dc:creator>
  <cp:lastModifiedBy>cliente4</cp:lastModifiedBy>
  <cp:revision>16</cp:revision>
  <dcterms:created xsi:type="dcterms:W3CDTF">2009-11-10T22:43:06Z</dcterms:created>
  <dcterms:modified xsi:type="dcterms:W3CDTF">2009-11-11T00:51:38Z</dcterms:modified>
</cp:coreProperties>
</file>