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1"/>
      </p:bgRef>
    </p:bg>
    <p:spTree>
      <p:nvGrpSpPr>
        <p:cNvPr id="1" name=""/>
        <p:cNvGrpSpPr/>
        <p:nvPr/>
      </p:nvGrpSpPr>
      <p:grpSpPr>
        <a:xfrm>
          <a:off x="0" y="0"/>
          <a:ext cx="0" cy="0"/>
          <a:chOff x="0" y="0"/>
          <a:chExt cx="0" cy="0"/>
        </a:xfrm>
      </p:grpSpPr>
      <p:sp>
        <p:nvSpPr>
          <p:cNvPr id="8" name="7 Rectángulo"/>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Conector recto"/>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Título"/>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s-ES" smtClean="0"/>
              <a:t>Haga clic para modificar el estilo de título del patrón</a:t>
            </a:r>
            <a:endParaRPr kumimoji="0" lang="en-US"/>
          </a:p>
        </p:txBody>
      </p:sp>
      <p:sp>
        <p:nvSpPr>
          <p:cNvPr id="25" name="24 Subtítulo"/>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31" name="30 Marcador de fecha"/>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7D3A85-8BC5-4D08-966C-EB19CB951C0F}" type="datetimeFigureOut">
              <a:rPr lang="es-ES" smtClean="0"/>
              <a:pPr/>
              <a:t>07/11/2009</a:t>
            </a:fld>
            <a:endParaRPr lang="es-ES"/>
          </a:p>
        </p:txBody>
      </p:sp>
      <p:sp>
        <p:nvSpPr>
          <p:cNvPr id="18" name="17 Marcador de pie de página"/>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s-ES"/>
          </a:p>
        </p:txBody>
      </p:sp>
      <p:sp>
        <p:nvSpPr>
          <p:cNvPr id="29" name="28 Marcador de número de diapositiva"/>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E02280E-A77C-4330-9CA3-25B14FF86427}"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B7D3A85-8BC5-4D08-966C-EB19CB951C0F}" type="datetimeFigureOut">
              <a:rPr lang="es-ES" smtClean="0"/>
              <a:pPr/>
              <a:t>07/11/2009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E02280E-A77C-4330-9CA3-25B14FF8642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53200" y="274955"/>
            <a:ext cx="1524000" cy="5851525"/>
          </a:xfrm>
        </p:spPr>
        <p:txBody>
          <a:bodyPr vert="eaVert" ancho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2"/>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242816" y="6557946"/>
            <a:ext cx="2002464" cy="226902"/>
          </a:xfrm>
        </p:spPr>
        <p:txBody>
          <a:bodyPr/>
          <a:lstStyle>
            <a:extLst/>
          </a:lstStyle>
          <a:p>
            <a:fld id="{5B7D3A85-8BC5-4D08-966C-EB19CB951C0F}" type="datetimeFigureOut">
              <a:rPr lang="es-ES" smtClean="0"/>
              <a:pPr/>
              <a:t>07/11/2009</a:t>
            </a:fld>
            <a:endParaRPr lang="es-ES"/>
          </a:p>
        </p:txBody>
      </p:sp>
      <p:sp>
        <p:nvSpPr>
          <p:cNvPr id="5" name="4 Marcador de pie de página"/>
          <p:cNvSpPr>
            <a:spLocks noGrp="1"/>
          </p:cNvSpPr>
          <p:nvPr>
            <p:ph type="ftr" sz="quarter" idx="11"/>
          </p:nvPr>
        </p:nvSpPr>
        <p:spPr>
          <a:xfrm>
            <a:off x="457200" y="6556248"/>
            <a:ext cx="3657600" cy="228600"/>
          </a:xfrm>
        </p:spPr>
        <p:txBody>
          <a:bodyPr/>
          <a:lstStyle>
            <a:extLst/>
          </a:lstStyle>
          <a:p>
            <a:endParaRPr lang="es-ES"/>
          </a:p>
        </p:txBody>
      </p:sp>
      <p:sp>
        <p:nvSpPr>
          <p:cNvPr id="6" name="5 Marcador de número de diapositiva"/>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E02280E-A77C-4330-9CA3-25B14FF8642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5B7D3A85-8BC5-4D08-966C-EB19CB951C0F}" type="datetimeFigureOut">
              <a:rPr lang="es-ES" smtClean="0"/>
              <a:pPr/>
              <a:t>07/11/2009</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E02280E-A77C-4330-9CA3-25B14FF8642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7D3A85-8BC5-4D08-966C-EB19CB951C0F}" type="datetimeFigureOut">
              <a:rPr lang="es-ES" smtClean="0"/>
              <a:pPr/>
              <a:t>07/11/2009</a:t>
            </a:fld>
            <a:endParaRPr lang="es-ES"/>
          </a:p>
        </p:txBody>
      </p:sp>
      <p:sp>
        <p:nvSpPr>
          <p:cNvPr id="5" name="4 Marcador de pie de página"/>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s-ES"/>
          </a:p>
        </p:txBody>
      </p:sp>
      <p:sp>
        <p:nvSpPr>
          <p:cNvPr id="6" name="5 Marcador de número de diapositiva"/>
          <p:cNvSpPr>
            <a:spLocks noGrp="1"/>
          </p:cNvSpPr>
          <p:nvPr>
            <p:ph type="sldNum" sz="quarter" idx="12"/>
          </p:nvPr>
        </p:nvSpPr>
        <p:spPr>
          <a:xfrm>
            <a:off x="6733952" y="6555112"/>
            <a:ext cx="588336" cy="228600"/>
          </a:xfrm>
        </p:spPr>
        <p:txBody>
          <a:bodyPr/>
          <a:lstStyle>
            <a:extLst/>
          </a:lstStyle>
          <a:p>
            <a:fld id="{7E02280E-A77C-4330-9CA3-25B14FF86427}"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B7D3A85-8BC5-4D08-966C-EB19CB951C0F}" type="datetimeFigureOut">
              <a:rPr lang="es-ES" smtClean="0"/>
              <a:pPr/>
              <a:t>07/11/2009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E02280E-A77C-4330-9CA3-25B14FF86427}"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nchor="b"/>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5B7D3A85-8BC5-4D08-966C-EB19CB951C0F}" type="datetimeFigureOut">
              <a:rPr lang="es-ES" smtClean="0"/>
              <a:pPr/>
              <a:t>07/11/2009</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7E02280E-A77C-4330-9CA3-25B14FF86427}"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320040"/>
            <a:ext cx="7242048" cy="1143000"/>
          </a:xfrm>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5B7D3A85-8BC5-4D08-966C-EB19CB951C0F}" type="datetimeFigureOut">
              <a:rPr lang="es-ES" smtClean="0"/>
              <a:pPr/>
              <a:t>07/11/2009</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7E02280E-A77C-4330-9CA3-25B14FF8642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solidFill>
                  <a:schemeClr val="tx2"/>
                </a:solidFill>
              </a:defRPr>
            </a:lvl1pPr>
            <a:extLst/>
          </a:lstStyle>
          <a:p>
            <a:fld id="{5B7D3A85-8BC5-4D08-966C-EB19CB951C0F}" type="datetimeFigureOut">
              <a:rPr lang="es-ES" smtClean="0"/>
              <a:pPr/>
              <a:t>07/11/2009</a:t>
            </a:fld>
            <a:endParaRPr lang="es-ES"/>
          </a:p>
        </p:txBody>
      </p:sp>
      <p:sp>
        <p:nvSpPr>
          <p:cNvPr id="3" name="2 Marcador de pie de página"/>
          <p:cNvSpPr>
            <a:spLocks noGrp="1"/>
          </p:cNvSpPr>
          <p:nvPr>
            <p:ph type="ftr" sz="quarter" idx="11"/>
          </p:nvPr>
        </p:nvSpPr>
        <p:spPr/>
        <p:txBody>
          <a:bodyPr/>
          <a:lstStyle>
            <a:lvl1pPr>
              <a:defRPr>
                <a:solidFill>
                  <a:schemeClr val="tx2"/>
                </a:solidFill>
              </a:defRPr>
            </a:lvl1pPr>
            <a:extLst/>
          </a:lstStyle>
          <a:p>
            <a:endParaRPr lang="es-ES"/>
          </a:p>
        </p:txBody>
      </p:sp>
      <p:sp>
        <p:nvSpPr>
          <p:cNvPr id="4" name="3 Marcador de número de diapositiva"/>
          <p:cNvSpPr>
            <a:spLocks noGrp="1"/>
          </p:cNvSpPr>
          <p:nvPr>
            <p:ph type="sldNum" sz="quarter" idx="12"/>
          </p:nvPr>
        </p:nvSpPr>
        <p:spPr/>
        <p:txBody>
          <a:bodyPr/>
          <a:lstStyle>
            <a:extLst/>
          </a:lstStyle>
          <a:p>
            <a:fld id="{7E02280E-A77C-4330-9CA3-25B14FF8642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5B7D3A85-8BC5-4D08-966C-EB19CB951C0F}" type="datetimeFigureOut">
              <a:rPr lang="es-ES" smtClean="0"/>
              <a:pPr/>
              <a:t>07/11/2009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E02280E-A77C-4330-9CA3-25B14FF8642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2"/>
      </p:bgRef>
    </p:bg>
    <p:spTree>
      <p:nvGrpSpPr>
        <p:cNvPr id="1" name=""/>
        <p:cNvGrpSpPr/>
        <p:nvPr/>
      </p:nvGrpSpPr>
      <p:grpSpPr>
        <a:xfrm>
          <a:off x="0" y="0"/>
          <a:ext cx="0" cy="0"/>
          <a:chOff x="0" y="0"/>
          <a:chExt cx="0" cy="0"/>
        </a:xfrm>
      </p:grpSpPr>
      <p:sp>
        <p:nvSpPr>
          <p:cNvPr id="8" name="7 Rectángulo"/>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s-ES" smtClean="0"/>
              <a:t>Haga clic para modificar el estilo de título del patrón</a:t>
            </a:r>
            <a:endParaRPr kumimoji="0" lang="en-US" dirty="0"/>
          </a:p>
        </p:txBody>
      </p:sp>
      <p:sp>
        <p:nvSpPr>
          <p:cNvPr id="4" name="3 Marcador de texto"/>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s-ES" smtClean="0"/>
              <a:t>Haga clic para modificar el estilo de texto del patrón</a:t>
            </a:r>
          </a:p>
        </p:txBody>
      </p:sp>
      <p:sp>
        <p:nvSpPr>
          <p:cNvPr id="5" name="4 Marcador de fecha"/>
          <p:cNvSpPr>
            <a:spLocks noGrp="1"/>
          </p:cNvSpPr>
          <p:nvPr>
            <p:ph type="dt" sz="half" idx="10"/>
          </p:nvPr>
        </p:nvSpPr>
        <p:spPr/>
        <p:txBody>
          <a:bodyPr/>
          <a:lstStyle>
            <a:extLst/>
          </a:lstStyle>
          <a:p>
            <a:fld id="{5B7D3A85-8BC5-4D08-966C-EB19CB951C0F}" type="datetimeFigureOut">
              <a:rPr lang="es-ES" smtClean="0"/>
              <a:pPr/>
              <a:t>07/11/2009</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7E02280E-A77C-4330-9CA3-25B14FF86427}" type="slidenum">
              <a:rPr lang="es-ES" smtClean="0"/>
              <a:pPr/>
              <a:t>‹Nº›</a:t>
            </a:fld>
            <a:endParaRPr lang="es-ES"/>
          </a:p>
        </p:txBody>
      </p:sp>
      <p:sp>
        <p:nvSpPr>
          <p:cNvPr id="10" name="9 Marcador de posición de imagen"/>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s-ES" smtClean="0"/>
              <a:t>Haga clic en el icono para agregar una imagen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Marcador de título"/>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s-ES" smtClean="0"/>
              <a:t>Haga clic para modificar el estilo de título del patrón</a:t>
            </a:r>
            <a:endParaRPr kumimoji="0" lang="en-US"/>
          </a:p>
        </p:txBody>
      </p:sp>
      <p:sp>
        <p:nvSpPr>
          <p:cNvPr id="31" name="30 Marcador de texto"/>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7" name="26 Marcador de fecha"/>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7D3A85-8BC5-4D08-966C-EB19CB951C0F}" type="datetimeFigureOut">
              <a:rPr lang="es-ES" smtClean="0"/>
              <a:pPr/>
              <a:t>07/11/2009</a:t>
            </a:fld>
            <a:endParaRPr lang="es-ES"/>
          </a:p>
        </p:txBody>
      </p:sp>
      <p:sp>
        <p:nvSpPr>
          <p:cNvPr id="4" name="3 Marcador de pie de página"/>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s-ES"/>
          </a:p>
        </p:txBody>
      </p:sp>
      <p:sp>
        <p:nvSpPr>
          <p:cNvPr id="16" name="15 Marcador de número de diapositiva"/>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E02280E-A77C-4330-9CA3-25B14FF86427}"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357686" y="0"/>
            <a:ext cx="3414682" cy="1285860"/>
          </a:xfrm>
        </p:spPr>
        <p:txBody>
          <a:bodyPr>
            <a:normAutofit/>
          </a:bodyPr>
          <a:lstStyle/>
          <a:p>
            <a:r>
              <a:rPr lang="es-ES" sz="2800" dirty="0" smtClean="0">
                <a:solidFill>
                  <a:schemeClr val="tx1"/>
                </a:solidFill>
                <a:latin typeface="Algerian" pitchFamily="82" charset="0"/>
              </a:rPr>
              <a:t>Ácidos nucleícos</a:t>
            </a:r>
            <a:r>
              <a:rPr lang="es-ES" sz="2800" dirty="0" smtClean="0">
                <a:solidFill>
                  <a:schemeClr val="tx1"/>
                </a:solidFill>
                <a:latin typeface="Algerian" pitchFamily="82" charset="0"/>
              </a:rPr>
              <a:t>.</a:t>
            </a:r>
            <a:endParaRPr lang="es-ES" sz="2800" dirty="0">
              <a:solidFill>
                <a:schemeClr val="tx1"/>
              </a:solidFill>
              <a:latin typeface="Algerian" pitchFamily="82" charset="0"/>
            </a:endParaRPr>
          </a:p>
        </p:txBody>
      </p:sp>
      <p:sp>
        <p:nvSpPr>
          <p:cNvPr id="3" name="2 Subtítulo"/>
          <p:cNvSpPr>
            <a:spLocks noGrp="1"/>
          </p:cNvSpPr>
          <p:nvPr>
            <p:ph type="subTitle" idx="1"/>
          </p:nvPr>
        </p:nvSpPr>
        <p:spPr>
          <a:xfrm>
            <a:off x="3000364" y="1571612"/>
            <a:ext cx="5929354" cy="5000636"/>
          </a:xfrm>
        </p:spPr>
        <p:txBody>
          <a:bodyPr>
            <a:normAutofit/>
          </a:bodyPr>
          <a:lstStyle/>
          <a:p>
            <a:pPr algn="just"/>
            <a:r>
              <a:rPr lang="es-ES" sz="1800" dirty="0" smtClean="0">
                <a:solidFill>
                  <a:schemeClr val="tx1"/>
                </a:solidFill>
                <a:latin typeface="Arial" pitchFamily="34" charset="0"/>
                <a:cs typeface="Arial" pitchFamily="34" charset="0"/>
              </a:rPr>
              <a:t>Son macromoléculas, polímeros formados por la repetición de monómeros llamados nucleótidos, unidos mediante enlaces fosfodiester. Se forman, así, largas cadenas o polinucleótidos, lo que hace que algunas de estas moléculas lleguen a alcanzar tamaños gigantes (de millones de nucleótidos de largo).</a:t>
            </a:r>
          </a:p>
          <a:p>
            <a:pPr algn="just"/>
            <a:endParaRPr lang="es-ES" sz="1800" dirty="0">
              <a:solidFill>
                <a:schemeClr val="tx1"/>
              </a:solidFill>
              <a:latin typeface="Arial" pitchFamily="34" charset="0"/>
              <a:cs typeface="Arial" pitchFamily="34" charset="0"/>
            </a:endParaRPr>
          </a:p>
          <a:p>
            <a:pPr algn="just"/>
            <a:r>
              <a:rPr lang="es-ES" sz="1800" dirty="0" smtClean="0">
                <a:solidFill>
                  <a:schemeClr val="tx1"/>
                </a:solidFill>
                <a:latin typeface="Arial" pitchFamily="34" charset="0"/>
                <a:cs typeface="Arial" pitchFamily="34" charset="0"/>
              </a:rPr>
              <a:t>El descubrimiento de los ácidos nucleicos se debe a Friedrich </a:t>
            </a:r>
          </a:p>
          <a:p>
            <a:pPr algn="just"/>
            <a:r>
              <a:rPr lang="es-ES" sz="1800" dirty="0" smtClean="0">
                <a:solidFill>
                  <a:schemeClr val="tx1"/>
                </a:solidFill>
                <a:latin typeface="Arial" pitchFamily="34" charset="0"/>
                <a:cs typeface="Arial" pitchFamily="34" charset="0"/>
              </a:rPr>
              <a:t>Miescher, quien en el año 1869 aisló de los núcleos de las células una sustancia ácida a la que llamó </a:t>
            </a:r>
            <a:r>
              <a:rPr lang="es-ES" sz="1800" i="1" dirty="0" smtClean="0">
                <a:solidFill>
                  <a:schemeClr val="tx1"/>
                </a:solidFill>
                <a:latin typeface="Arial" pitchFamily="34" charset="0"/>
                <a:cs typeface="Arial" pitchFamily="34" charset="0"/>
              </a:rPr>
              <a:t>nucleína</a:t>
            </a:r>
            <a:r>
              <a:rPr lang="es-ES" sz="1800" dirty="0" smtClean="0">
                <a:solidFill>
                  <a:schemeClr val="tx1"/>
                </a:solidFill>
                <a:latin typeface="Arial" pitchFamily="34" charset="0"/>
                <a:cs typeface="Arial" pitchFamily="34" charset="0"/>
              </a:rPr>
              <a:t>, nombre que posteriormente se cambió a ácido nucleico.</a:t>
            </a:r>
          </a:p>
          <a:p>
            <a:endParaRPr lang="es-ES" sz="18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1428736"/>
            <a:ext cx="6072230" cy="4668839"/>
          </a:xfrm>
        </p:spPr>
        <p:txBody>
          <a:bodyPr>
            <a:normAutofit lnSpcReduction="10000"/>
          </a:bodyPr>
          <a:lstStyle/>
          <a:p>
            <a:pPr>
              <a:buNone/>
            </a:pPr>
            <a:r>
              <a:rPr lang="es-ES" sz="1800" dirty="0" smtClean="0">
                <a:latin typeface="Arial" pitchFamily="34" charset="0"/>
                <a:cs typeface="Arial" pitchFamily="34" charset="0"/>
              </a:rPr>
              <a:t>     El ADN es bicatenario, está constituido por dos cadenas polinucleotídicas unidas entre sí en toda su longitud. Esta doble cadena puede disponerse en forma lineal (ADN del núcleo de las células eucarioticas) o en forma circular (ADN de las células procorioticas, así como de las mitocondrias y cloroplasto eucarióticos).</a:t>
            </a:r>
          </a:p>
          <a:p>
            <a:pPr>
              <a:buNone/>
            </a:pPr>
            <a:r>
              <a:rPr lang="es-ES" sz="1800" dirty="0" smtClean="0">
                <a:latin typeface="Arial" pitchFamily="34" charset="0"/>
                <a:cs typeface="Arial" pitchFamily="34" charset="0"/>
              </a:rPr>
              <a:t>    El ARN difiere del ADN en que la pentosa de los nucleótidos constituyentes, es ribosa en lugar de desoxirribosa, y en que en lugar de las cuatro bases A, G, C, T aparece A, G, C, U (es decir, uracilo en lugar de timina). Las cadenas de ARN son más cortas que las de ADN, aunque dicha característica es debido a consideraciones de carácter biológico, ya que no existe limitación química para formar cadenas de ARN tan largas como de ADN, al ser el enlace fosfodiéster químicamente idéntico.</a:t>
            </a:r>
            <a:endParaRPr lang="es-ES" sz="1800" dirty="0">
              <a:latin typeface="Arial" pitchFamily="34" charset="0"/>
              <a:cs typeface="Arial" pitchFamily="34" charset="0"/>
            </a:endParaRPr>
          </a:p>
        </p:txBody>
      </p:sp>
      <p:sp>
        <p:nvSpPr>
          <p:cNvPr id="4" name="3 Título"/>
          <p:cNvSpPr>
            <a:spLocks noGrp="1"/>
          </p:cNvSpPr>
          <p:nvPr>
            <p:ph type="title"/>
          </p:nvPr>
        </p:nvSpPr>
        <p:spPr>
          <a:xfrm>
            <a:off x="457200" y="142852"/>
            <a:ext cx="3900486" cy="1000132"/>
          </a:xfrm>
        </p:spPr>
        <p:txBody>
          <a:bodyPr/>
          <a:lstStyle/>
          <a:p>
            <a:r>
              <a:rPr lang="es-ES" dirty="0" smtClean="0">
                <a:latin typeface="Algerian" pitchFamily="82" charset="0"/>
              </a:rPr>
              <a:t>   ADN </a:t>
            </a:r>
            <a:r>
              <a:rPr lang="es-ES" dirty="0" smtClean="0">
                <a:latin typeface="Algerian" pitchFamily="82" charset="0"/>
              </a:rPr>
              <a:t>y ARN</a:t>
            </a:r>
            <a:endParaRPr lang="es-ES" dirty="0">
              <a:latin typeface="Algerian" pitchFamily="82"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o">
  <a:themeElements>
    <a:clrScheme name="Opulento">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o">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o">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44</TotalTime>
  <Words>259</Words>
  <Application>Microsoft Office PowerPoint</Application>
  <PresentationFormat>Presentación en pantalla (4:3)</PresentationFormat>
  <Paragraphs>8</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Opulento</vt:lpstr>
      <vt:lpstr>Ácidos nucleícos.</vt:lpstr>
      <vt:lpstr>   ADN y ARN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ACIDOS NUCLEICOS</dc:title>
  <dc:creator>ddd</dc:creator>
  <cp:lastModifiedBy>ddd</cp:lastModifiedBy>
  <cp:revision>6</cp:revision>
  <dcterms:created xsi:type="dcterms:W3CDTF">2009-11-07T17:50:38Z</dcterms:created>
  <dcterms:modified xsi:type="dcterms:W3CDTF">2009-11-07T18:36:34Z</dcterms:modified>
</cp:coreProperties>
</file>