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B4D42FC4-2AE7-484D-9D6B-1F08FA61D0DD}" type="datetimeFigureOut">
              <a:rPr lang="es-ES" smtClean="0"/>
              <a:t>09/11/2009</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621ECFF5-CF9D-41B0-9F4C-822C331BF173}"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4D42FC4-2AE7-484D-9D6B-1F08FA61D0D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21ECFF5-CF9D-41B0-9F4C-822C331BF17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4D42FC4-2AE7-484D-9D6B-1F08FA61D0DD}"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21ECFF5-CF9D-41B0-9F4C-822C331BF17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B4D42FC4-2AE7-484D-9D6B-1F08FA61D0DD}" type="datetimeFigureOut">
              <a:rPr lang="es-ES" smtClean="0"/>
              <a:t>09/11/2009</a:t>
            </a:fld>
            <a:endParaRPr lang="es-ES"/>
          </a:p>
        </p:txBody>
      </p:sp>
      <p:sp>
        <p:nvSpPr>
          <p:cNvPr id="9" name="8 Marcador de número de diapositiva"/>
          <p:cNvSpPr>
            <a:spLocks noGrp="1"/>
          </p:cNvSpPr>
          <p:nvPr>
            <p:ph type="sldNum" sz="quarter" idx="15"/>
          </p:nvPr>
        </p:nvSpPr>
        <p:spPr/>
        <p:txBody>
          <a:bodyPr rtlCol="0"/>
          <a:lstStyle/>
          <a:p>
            <a:fld id="{621ECFF5-CF9D-41B0-9F4C-822C331BF173}" type="slidenum">
              <a:rPr lang="es-ES" smtClean="0"/>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B4D42FC4-2AE7-484D-9D6B-1F08FA61D0DD}" type="datetimeFigureOut">
              <a:rPr lang="es-ES" smtClean="0"/>
              <a:t>09/11/2009</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621ECFF5-CF9D-41B0-9F4C-822C331BF173}"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B4D42FC4-2AE7-484D-9D6B-1F08FA61D0DD}"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21ECFF5-CF9D-41B0-9F4C-822C331BF173}" type="slidenum">
              <a:rPr lang="es-ES" smtClean="0"/>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B4D42FC4-2AE7-484D-9D6B-1F08FA61D0DD}" type="datetimeFigureOut">
              <a:rPr lang="es-ES" smtClean="0"/>
              <a:t>09/11/2009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21ECFF5-CF9D-41B0-9F4C-822C331BF173}" type="slidenum">
              <a:rPr lang="es-ES" smtClean="0"/>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B4D42FC4-2AE7-484D-9D6B-1F08FA61D0DD}" type="datetimeFigureOut">
              <a:rPr lang="es-ES" smtClean="0"/>
              <a:t>09/11/2009</a:t>
            </a:fld>
            <a:endParaRPr lang="es-ES"/>
          </a:p>
        </p:txBody>
      </p:sp>
      <p:sp>
        <p:nvSpPr>
          <p:cNvPr id="7" name="6 Marcador de número de diapositiva"/>
          <p:cNvSpPr>
            <a:spLocks noGrp="1"/>
          </p:cNvSpPr>
          <p:nvPr>
            <p:ph type="sldNum" sz="quarter" idx="11"/>
          </p:nvPr>
        </p:nvSpPr>
        <p:spPr/>
        <p:txBody>
          <a:bodyPr rtlCol="0"/>
          <a:lstStyle/>
          <a:p>
            <a:fld id="{621ECFF5-CF9D-41B0-9F4C-822C331BF173}" type="slidenum">
              <a:rPr lang="es-ES" smtClean="0"/>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4D42FC4-2AE7-484D-9D6B-1F08FA61D0DD}" type="datetimeFigureOut">
              <a:rPr lang="es-ES" smtClean="0"/>
              <a:t>09/11/2009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21ECFF5-CF9D-41B0-9F4C-822C331BF17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B4D42FC4-2AE7-484D-9D6B-1F08FA61D0DD}" type="datetimeFigureOut">
              <a:rPr lang="es-ES" smtClean="0"/>
              <a:t>09/11/2009</a:t>
            </a:fld>
            <a:endParaRPr lang="es-ES"/>
          </a:p>
        </p:txBody>
      </p:sp>
      <p:sp>
        <p:nvSpPr>
          <p:cNvPr id="22" name="21 Marcador de número de diapositiva"/>
          <p:cNvSpPr>
            <a:spLocks noGrp="1"/>
          </p:cNvSpPr>
          <p:nvPr>
            <p:ph type="sldNum" sz="quarter" idx="15"/>
          </p:nvPr>
        </p:nvSpPr>
        <p:spPr/>
        <p:txBody>
          <a:bodyPr rtlCol="0"/>
          <a:lstStyle/>
          <a:p>
            <a:fld id="{621ECFF5-CF9D-41B0-9F4C-822C331BF173}" type="slidenum">
              <a:rPr lang="es-ES" smtClean="0"/>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B4D42FC4-2AE7-484D-9D6B-1F08FA61D0DD}" type="datetimeFigureOut">
              <a:rPr lang="es-ES" smtClean="0"/>
              <a:t>09/11/2009</a:t>
            </a:fld>
            <a:endParaRPr lang="es-ES"/>
          </a:p>
        </p:txBody>
      </p:sp>
      <p:sp>
        <p:nvSpPr>
          <p:cNvPr id="18" name="17 Marcador de número de diapositiva"/>
          <p:cNvSpPr>
            <a:spLocks noGrp="1"/>
          </p:cNvSpPr>
          <p:nvPr>
            <p:ph type="sldNum" sz="quarter" idx="11"/>
          </p:nvPr>
        </p:nvSpPr>
        <p:spPr/>
        <p:txBody>
          <a:bodyPr rtlCol="0"/>
          <a:lstStyle/>
          <a:p>
            <a:fld id="{621ECFF5-CF9D-41B0-9F4C-822C331BF173}" type="slidenum">
              <a:rPr lang="es-ES" smtClean="0"/>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D42FC4-2AE7-484D-9D6B-1F08FA61D0DD}" type="datetimeFigureOut">
              <a:rPr lang="es-ES" smtClean="0"/>
              <a:t>09/11/2009</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21ECFF5-CF9D-41B0-9F4C-822C331BF173}"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642919"/>
            <a:ext cx="7772400" cy="1000132"/>
          </a:xfrm>
        </p:spPr>
        <p:txBody>
          <a:bodyPr/>
          <a:lstStyle/>
          <a:p>
            <a:r>
              <a:rPr lang="es-ES" dirty="0" smtClean="0"/>
              <a:t>LAS HORMONAS</a:t>
            </a:r>
            <a:endParaRPr lang="es-ES" dirty="0"/>
          </a:p>
        </p:txBody>
      </p:sp>
      <p:sp>
        <p:nvSpPr>
          <p:cNvPr id="3" name="2 Subtítulo"/>
          <p:cNvSpPr>
            <a:spLocks noGrp="1"/>
          </p:cNvSpPr>
          <p:nvPr>
            <p:ph type="subTitle" idx="1"/>
          </p:nvPr>
        </p:nvSpPr>
        <p:spPr>
          <a:xfrm>
            <a:off x="142844" y="1500174"/>
            <a:ext cx="8786874" cy="5000660"/>
          </a:xfrm>
        </p:spPr>
        <p:txBody>
          <a:bodyPr>
            <a:normAutofit/>
          </a:bodyPr>
          <a:lstStyle/>
          <a:p>
            <a:pPr algn="l"/>
            <a:r>
              <a:rPr lang="es-ES" dirty="0" smtClean="0">
                <a:solidFill>
                  <a:schemeClr val="tx1"/>
                </a:solidFill>
              </a:rPr>
              <a:t>Las </a:t>
            </a:r>
            <a:r>
              <a:rPr lang="es-ES" b="1" dirty="0" smtClean="0">
                <a:solidFill>
                  <a:schemeClr val="tx1"/>
                </a:solidFill>
              </a:rPr>
              <a:t>hormonas</a:t>
            </a:r>
            <a:r>
              <a:rPr lang="es-ES" dirty="0" smtClean="0">
                <a:solidFill>
                  <a:schemeClr val="tx1"/>
                </a:solidFill>
              </a:rPr>
              <a:t> son sustancias segregadas por células especializadas, localizadas en glándulas de secreción interna o glándulas endócrinas (carentes de conductos), o también por células epiteliales e intersticiales con el fin de afectar la función de otras células. Hay hormonas animales y hormonas vegetales como las auxinas, ácido abscisión, cito quinina, giberelina y el etileno.</a:t>
            </a:r>
          </a:p>
          <a:p>
            <a:pPr algn="l"/>
            <a:r>
              <a:rPr lang="es-ES" dirty="0" smtClean="0">
                <a:solidFill>
                  <a:schemeClr val="tx1"/>
                </a:solidFill>
              </a:rPr>
              <a:t>Son transportadas por vía sanguínea</a:t>
            </a:r>
            <a:r>
              <a:rPr lang="es-ES" dirty="0">
                <a:solidFill>
                  <a:schemeClr val="tx1"/>
                </a:solidFill>
              </a:rPr>
              <a:t> </a:t>
            </a:r>
            <a:r>
              <a:rPr lang="es-ES" dirty="0" smtClean="0">
                <a:solidFill>
                  <a:schemeClr val="tx1"/>
                </a:solidFill>
              </a:rPr>
              <a:t>o por el espacio intersticial, solas (biodisponibles) o asociadas a ciertas proteínas (que extienden su vida media al protegerlas de la degradación) y hacen su efecto en determinados órganos</a:t>
            </a:r>
            <a:r>
              <a:rPr lang="es-ES" dirty="0">
                <a:solidFill>
                  <a:schemeClr val="tx1"/>
                </a:solidFill>
              </a:rPr>
              <a:t> </a:t>
            </a:r>
            <a:r>
              <a:rPr lang="es-ES" dirty="0" smtClean="0">
                <a:solidFill>
                  <a:schemeClr val="tx1"/>
                </a:solidFill>
              </a:rPr>
              <a:t>o tejidos diana (o blanco) a distancia de donde se sintetizaron, sobre la misma célula que la sintetiza (acción autócrata) o sobre células contiguas (acción pará crina) interviniendo en la comunicación celular. Existen hormonas naturales y hormonas sintéticas. Unas y otras se emplean como medicamentos en ciertos trastornos, por lo general, aunque no únicamente, cuando es necesario compensar su falta o aumentar sus niveles si son menores de lo normal.</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latin typeface="+mn-lt"/>
              </a:rPr>
              <a:t>Tipos de hormonas </a:t>
            </a:r>
            <a:endParaRPr lang="es-ES" sz="3600" dirty="0">
              <a:latin typeface="+mn-lt"/>
            </a:endParaRPr>
          </a:p>
        </p:txBody>
      </p:sp>
      <p:sp>
        <p:nvSpPr>
          <p:cNvPr id="3" name="2 Marcador de contenido"/>
          <p:cNvSpPr>
            <a:spLocks noGrp="1"/>
          </p:cNvSpPr>
          <p:nvPr>
            <p:ph sz="quarter" idx="1"/>
          </p:nvPr>
        </p:nvSpPr>
        <p:spPr/>
        <p:txBody>
          <a:bodyPr>
            <a:normAutofit fontScale="70000" lnSpcReduction="20000"/>
          </a:bodyPr>
          <a:lstStyle/>
          <a:p>
            <a:r>
              <a:rPr lang="es-ES" sz="2900" dirty="0" smtClean="0"/>
              <a:t>Según su naturaleza química, se reconocen dos grandes tipos de hormonas:</a:t>
            </a:r>
          </a:p>
          <a:p>
            <a:r>
              <a:rPr lang="es-ES" sz="2900" dirty="0" smtClean="0"/>
              <a:t>Hormonas pepiticas: Son derivados de aminoácidos (como las hormonas tiroideas), o bien oligopéptidos (como la vasopresina) o poli péptidos (como la hormona del crecimiento). En general, este tipo de hormonas no pueden atravesar la membrana plasmática de la célula diana, por lo cual los receptores para estas hormonas se hallan en la superficie celular. Las hormonas tiroideas son una excepción, ya que se unen a receptores específicos que se hallan en el núcleo. </a:t>
            </a:r>
          </a:p>
          <a:p>
            <a:r>
              <a:rPr lang="es-ES" sz="2900" dirty="0" smtClean="0"/>
              <a:t>Hormonas lipidias.: Son esteroides(como la testosterona) o eicosanoides</a:t>
            </a:r>
            <a:r>
              <a:rPr lang="es-ES" sz="2900" dirty="0"/>
              <a:t> </a:t>
            </a:r>
            <a:r>
              <a:rPr lang="es-ES" sz="2900" dirty="0" smtClean="0"/>
              <a:t>(como las prostaglandinas). Dado su carácter lipófilo, atraviesan sin problemas la bicapa lipídiame las membranas celulares y sus receptores específicos se hallan en el interior de la célula diana. </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TotalTime>
  <Words>330</Words>
  <Application>Microsoft Office PowerPoint</Application>
  <PresentationFormat>Presentación en pantalla (4:3)</PresentationFormat>
  <Paragraphs>7</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Mirador</vt:lpstr>
      <vt:lpstr>LAS HORMONAS</vt:lpstr>
      <vt:lpstr>Tipos de hormonas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HORMONAS</dc:title>
  <dc:creator>ddd</dc:creator>
  <cp:lastModifiedBy>ddd</cp:lastModifiedBy>
  <cp:revision>1</cp:revision>
  <dcterms:created xsi:type="dcterms:W3CDTF">2009-11-09T21:23:52Z</dcterms:created>
  <dcterms:modified xsi:type="dcterms:W3CDTF">2009-11-09T21:31:22Z</dcterms:modified>
</cp:coreProperties>
</file>