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714FC005-974C-4A05-8C33-0A133131EF81}"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714FC005-974C-4A05-8C33-0A133131EF81}"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714FC005-974C-4A05-8C33-0A133131EF81}" type="slidenum">
              <a:rPr lang="es-ES" smtClean="0"/>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C25B41E3-F0AC-4FAC-84B8-0E794107D346}" type="datetimeFigureOut">
              <a:rPr lang="es-ES" smtClean="0"/>
              <a:t>09/11/2009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714FC005-974C-4A05-8C33-0A133131EF81}" type="slidenum">
              <a:rPr lang="es-ES" smtClean="0"/>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25B41E3-F0AC-4FAC-84B8-0E794107D346}" type="datetimeFigureOut">
              <a:rPr lang="es-ES" smtClean="0"/>
              <a:t>09/11/2009</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14FC005-974C-4A05-8C33-0A133131EF81}" type="slidenum">
              <a:rPr lang="es-ES" smtClean="0"/>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500043"/>
            <a:ext cx="7772400" cy="1214445"/>
          </a:xfrm>
        </p:spPr>
        <p:txBody>
          <a:bodyPr/>
          <a:lstStyle/>
          <a:p>
            <a:r>
              <a:rPr lang="es-ES" dirty="0" smtClean="0"/>
              <a:t>LAS PROTEINAS</a:t>
            </a:r>
            <a:endParaRPr lang="es-ES" dirty="0"/>
          </a:p>
        </p:txBody>
      </p:sp>
      <p:sp>
        <p:nvSpPr>
          <p:cNvPr id="3" name="2 Subtítulo"/>
          <p:cNvSpPr>
            <a:spLocks noGrp="1"/>
          </p:cNvSpPr>
          <p:nvPr>
            <p:ph type="subTitle" idx="1"/>
          </p:nvPr>
        </p:nvSpPr>
        <p:spPr>
          <a:xfrm>
            <a:off x="571472" y="1571612"/>
            <a:ext cx="8072494" cy="4929222"/>
          </a:xfrm>
        </p:spPr>
        <p:txBody>
          <a:bodyPr>
            <a:normAutofit fontScale="85000" lnSpcReduction="20000"/>
          </a:bodyPr>
          <a:lstStyle/>
          <a:p>
            <a:pPr algn="l"/>
            <a:r>
              <a:rPr lang="es-ES" dirty="0" smtClean="0">
                <a:solidFill>
                  <a:schemeClr val="tx1"/>
                </a:solidFill>
              </a:rPr>
              <a:t>Las </a:t>
            </a:r>
            <a:r>
              <a:rPr lang="es-ES" b="1" dirty="0" smtClean="0">
                <a:solidFill>
                  <a:schemeClr val="tx1"/>
                </a:solidFill>
              </a:rPr>
              <a:t>proteínas</a:t>
            </a:r>
            <a:r>
              <a:rPr lang="es-ES" dirty="0" smtClean="0">
                <a:solidFill>
                  <a:schemeClr val="tx1"/>
                </a:solidFill>
              </a:rPr>
              <a:t> son macromoléculas formadas por cadenas lineales de aminoácidos. El nombre proteína proviene de la palabra griega  </a:t>
            </a:r>
            <a:r>
              <a:rPr lang="es-ES" i="1" dirty="0" smtClean="0">
                <a:solidFill>
                  <a:schemeClr val="tx1"/>
                </a:solidFill>
              </a:rPr>
              <a:t>πρώτα</a:t>
            </a:r>
            <a:r>
              <a:rPr lang="es-ES" dirty="0" smtClean="0">
                <a:solidFill>
                  <a:schemeClr val="tx1"/>
                </a:solidFill>
              </a:rPr>
              <a:t> ("prota"), que significa "lo primero" o del dios </a:t>
            </a:r>
            <a:r>
              <a:rPr lang="es-ES" i="1" dirty="0" smtClean="0">
                <a:solidFill>
                  <a:schemeClr val="tx1"/>
                </a:solidFill>
              </a:rPr>
              <a:t>Proteo</a:t>
            </a:r>
            <a:r>
              <a:rPr lang="es-ES" dirty="0" smtClean="0">
                <a:solidFill>
                  <a:schemeClr val="tx1"/>
                </a:solidFill>
              </a:rPr>
              <a:t>, por la cantidad de formas que pueden tomar.</a:t>
            </a:r>
          </a:p>
          <a:p>
            <a:pPr algn="l"/>
            <a:r>
              <a:rPr lang="es-ES" dirty="0" smtClean="0">
                <a:solidFill>
                  <a:schemeClr val="tx1"/>
                </a:solidFill>
              </a:rPr>
              <a:t>Las proteínas desempeñan un papel fundamental en los seres vivos y son las biomoléculas más versátiles y más diversas. Realizan una enorme cantidad de funciones diferentes, entre las que destacan:</a:t>
            </a:r>
          </a:p>
          <a:p>
            <a:pPr algn="l"/>
            <a:r>
              <a:rPr lang="es-ES" dirty="0" smtClean="0">
                <a:solidFill>
                  <a:schemeClr val="tx1"/>
                </a:solidFill>
              </a:rPr>
              <a:t>estructural :(colágeno y queratina) </a:t>
            </a:r>
          </a:p>
          <a:p>
            <a:pPr algn="l"/>
            <a:r>
              <a:rPr lang="es-ES" dirty="0" smtClean="0">
                <a:solidFill>
                  <a:schemeClr val="tx1"/>
                </a:solidFill>
              </a:rPr>
              <a:t>Reguladora: (insulina y hormona del crecimiento) </a:t>
            </a:r>
          </a:p>
          <a:p>
            <a:pPr algn="l"/>
            <a:r>
              <a:rPr lang="es-ES" dirty="0" smtClean="0">
                <a:solidFill>
                  <a:schemeClr val="tx1"/>
                </a:solidFill>
              </a:rPr>
              <a:t>Transportadora: (hemoglobina)</a:t>
            </a:r>
          </a:p>
          <a:p>
            <a:pPr algn="l"/>
            <a:r>
              <a:rPr lang="es-ES" dirty="0" smtClean="0">
                <a:solidFill>
                  <a:schemeClr val="tx1"/>
                </a:solidFill>
              </a:rPr>
              <a:t>Defensiva: (anticuerpos)</a:t>
            </a:r>
          </a:p>
          <a:p>
            <a:pPr algn="l"/>
            <a:r>
              <a:rPr lang="es-ES" dirty="0" smtClean="0">
                <a:solidFill>
                  <a:schemeClr val="tx1"/>
                </a:solidFill>
              </a:rPr>
              <a:t>enzimática</a:t>
            </a:r>
          </a:p>
          <a:p>
            <a:pPr algn="l"/>
            <a:r>
              <a:rPr lang="es-ES" dirty="0" smtClean="0">
                <a:solidFill>
                  <a:schemeClr val="tx1"/>
                </a:solidFill>
              </a:rPr>
              <a:t>contráctil (actinia y misiona). </a:t>
            </a:r>
          </a:p>
          <a:p>
            <a:pPr algn="l"/>
            <a:r>
              <a:rPr lang="es-ES" dirty="0" smtClean="0">
                <a:solidFill>
                  <a:schemeClr val="tx1"/>
                </a:solidFill>
              </a:rPr>
              <a:t>Las proteínas de todo ser vivo están determinadas mayoritariamente por su genética (con excepción de algunos péptidos antimicrobians de síntesis no ribosomas), es decir, la información genética determina en gran medida qué proteínas tiene una célula, un tejido y un organismo</a:t>
            </a:r>
            <a:r>
              <a:rPr lang="es-ES" dirty="0" smtClean="0"/>
              <a:t>.</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latin typeface="+mn-lt"/>
              </a:rPr>
              <a:t> Funciones</a:t>
            </a:r>
            <a:endParaRPr lang="es-ES" sz="3200" dirty="0">
              <a:latin typeface="+mn-lt"/>
            </a:endParaRPr>
          </a:p>
        </p:txBody>
      </p:sp>
      <p:sp>
        <p:nvSpPr>
          <p:cNvPr id="3" name="2 Marcador de contenido"/>
          <p:cNvSpPr>
            <a:spLocks noGrp="1"/>
          </p:cNvSpPr>
          <p:nvPr>
            <p:ph idx="1"/>
          </p:nvPr>
        </p:nvSpPr>
        <p:spPr/>
        <p:txBody>
          <a:bodyPr>
            <a:normAutofit fontScale="62500" lnSpcReduction="20000"/>
          </a:bodyPr>
          <a:lstStyle/>
          <a:p>
            <a:r>
              <a:rPr lang="es-ES" dirty="0" smtClean="0"/>
              <a:t>Las proteínas ocupan un lugar de máxima importancia entre las moléculas</a:t>
            </a:r>
            <a:r>
              <a:rPr lang="es-ES" dirty="0"/>
              <a:t> </a:t>
            </a:r>
            <a:r>
              <a:rPr lang="es-ES" dirty="0" smtClean="0"/>
              <a:t>constituyentes de los seres vivos (biomoléculas). Prácticamente todos los procesos biológicos dependen de la presencia o la actividad de este tipo de moléculas. Bastan algunos ejemplos para dar idea de la variedad y trascendencia de las funciones que desempeñan. Son proteínas:</a:t>
            </a:r>
          </a:p>
          <a:p>
            <a:r>
              <a:rPr lang="es-ES" dirty="0" smtClean="0"/>
              <a:t>casi todas las enzimas, catalizadores</a:t>
            </a:r>
            <a:r>
              <a:rPr lang="es-ES" dirty="0"/>
              <a:t> </a:t>
            </a:r>
            <a:r>
              <a:rPr lang="es-ES" dirty="0" smtClean="0"/>
              <a:t>de reacciones químicas en organismos vivientes; </a:t>
            </a:r>
          </a:p>
          <a:p>
            <a:r>
              <a:rPr lang="es-ES" dirty="0" smtClean="0"/>
              <a:t>muchas hormona, reguladores de actividades celulares; </a:t>
            </a:r>
          </a:p>
          <a:p>
            <a:r>
              <a:rPr lang="es-ES" dirty="0" smtClean="0"/>
              <a:t>la hemoglobina y otras moléculas</a:t>
            </a:r>
            <a:r>
              <a:rPr lang="es-ES" dirty="0"/>
              <a:t> </a:t>
            </a:r>
            <a:r>
              <a:rPr lang="es-ES" dirty="0" smtClean="0"/>
              <a:t>con funciones de transporte en la sangre; </a:t>
            </a:r>
          </a:p>
          <a:p>
            <a:r>
              <a:rPr lang="es-ES" dirty="0" smtClean="0"/>
              <a:t>los anticuerpos, encargados de acciones de defensa natural contra infecciones o agentes extraños; </a:t>
            </a:r>
          </a:p>
          <a:p>
            <a:r>
              <a:rPr lang="es-ES" dirty="0" smtClean="0"/>
              <a:t>los receptores</a:t>
            </a:r>
            <a:r>
              <a:rPr lang="es-ES" dirty="0"/>
              <a:t> </a:t>
            </a:r>
            <a:r>
              <a:rPr lang="es-ES" dirty="0" smtClean="0"/>
              <a:t>de las células, a los cuales se fijan moléculas capaces de desencadenar una respuesta determinada; </a:t>
            </a:r>
          </a:p>
          <a:p>
            <a:r>
              <a:rPr lang="es-ES" dirty="0" smtClean="0"/>
              <a:t>la actinia y la miosina, responsables finales del acortamiento del músculo durante la contracción; </a:t>
            </a:r>
          </a:p>
          <a:p>
            <a:r>
              <a:rPr lang="es-ES" dirty="0" smtClean="0"/>
              <a:t>el colágeno, integrante de fibras</a:t>
            </a:r>
            <a:r>
              <a:rPr lang="es-ES" dirty="0"/>
              <a:t> </a:t>
            </a:r>
            <a:r>
              <a:rPr lang="es-ES" dirty="0" smtClean="0"/>
              <a:t>altamente resistentes en tejidos de sostén.</a:t>
            </a:r>
          </a:p>
          <a:p>
            <a:endParaRPr lang="es-E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TotalTime>
  <Words>312</Words>
  <Application>Microsoft Office PowerPoint</Application>
  <PresentationFormat>Presentación en pantalla (4:3)</PresentationFormat>
  <Paragraphs>19</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Viajes</vt:lpstr>
      <vt:lpstr>LAS PROTEINAS</vt:lpstr>
      <vt:lpstr> Funciones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PROTEINAS</dc:title>
  <dc:creator>ddd</dc:creator>
  <cp:lastModifiedBy>ddd</cp:lastModifiedBy>
  <cp:revision>1</cp:revision>
  <dcterms:created xsi:type="dcterms:W3CDTF">2009-11-09T21:06:34Z</dcterms:created>
  <dcterms:modified xsi:type="dcterms:W3CDTF">2009-11-09T21:14:46Z</dcterms:modified>
</cp:coreProperties>
</file>