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5562600" y="6509004"/>
            <a:ext cx="3002280" cy="274320"/>
          </a:xfrm>
        </p:spPr>
        <p:txBody>
          <a:bodyPr vert="horz" rtlCol="0"/>
          <a:lstStyle>
            <a:extLst/>
          </a:lstStyle>
          <a:p>
            <a:fld id="{5F8D3D79-B5A5-4D29-BC6C-16FD2F280943}" type="datetimeFigureOut">
              <a:rPr lang="es-ES" smtClean="0"/>
              <a:t>09/11/2009</a:t>
            </a:fld>
            <a:endParaRPr lang="es-ES"/>
          </a:p>
        </p:txBody>
      </p:sp>
      <p:sp>
        <p:nvSpPr>
          <p:cNvPr id="11" name="10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847E073-160B-41F0-8139-3E7A7B5A586B}" type="slidenum">
              <a:rPr lang="es-ES" smtClean="0"/>
              <a:t>‹Nº›</a:t>
            </a:fld>
            <a:endParaRPr lang="es-ES"/>
          </a:p>
        </p:txBody>
      </p:sp>
      <p:sp>
        <p:nvSpPr>
          <p:cNvPr id="12" name="11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F8D3D79-B5A5-4D29-BC6C-16FD2F280943}" type="datetimeFigureOut">
              <a:rPr lang="es-ES" smtClean="0"/>
              <a:t>09/11/2009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847E073-160B-41F0-8139-3E7A7B5A586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F8D3D79-B5A5-4D29-BC6C-16FD2F280943}" type="datetimeFigureOut">
              <a:rPr lang="es-ES" smtClean="0"/>
              <a:t>09/11/2009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847E073-160B-41F0-8139-3E7A7B5A586B}"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F8D3D79-B5A5-4D29-BC6C-16FD2F280943}" type="datetimeFigureOut">
              <a:rPr lang="es-ES" smtClean="0"/>
              <a:t>09/11/2009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847E073-160B-41F0-8139-3E7A7B5A586B}"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5562600" y="6513670"/>
            <a:ext cx="3002280" cy="274320"/>
          </a:xfrm>
        </p:spPr>
        <p:txBody>
          <a:bodyPr vert="horz" rtlCol="0"/>
          <a:lstStyle>
            <a:extLst/>
          </a:lstStyle>
          <a:p>
            <a:fld id="{5F8D3D79-B5A5-4D29-BC6C-16FD2F280943}" type="datetimeFigureOut">
              <a:rPr lang="es-ES" smtClean="0"/>
              <a:t>09/11/2009</a:t>
            </a:fld>
            <a:endParaRPr lang="es-ES"/>
          </a:p>
        </p:txBody>
      </p:sp>
      <p:sp>
        <p:nvSpPr>
          <p:cNvPr id="9" name="8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847E073-160B-41F0-8139-3E7A7B5A586B}" type="slidenum">
              <a:rPr lang="es-ES" smtClean="0"/>
              <a:t>‹Nº›</a:t>
            </a:fld>
            <a:endParaRPr lang="es-ES"/>
          </a:p>
        </p:txBody>
      </p:sp>
      <p:sp>
        <p:nvSpPr>
          <p:cNvPr id="10" name="9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F8D3D79-B5A5-4D29-BC6C-16FD2F280943}" type="datetimeFigureOut">
              <a:rPr lang="es-ES" smtClean="0"/>
              <a:t>09/11/2009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a:xfrm>
            <a:off x="8641080" y="6514568"/>
            <a:ext cx="464288" cy="274320"/>
          </a:xfrm>
        </p:spPr>
        <p:txBody>
          <a:bodyPr/>
          <a:lstStyle>
            <a:extLst/>
          </a:lstStyle>
          <a:p>
            <a:fld id="{4847E073-160B-41F0-8139-3E7A7B5A586B}" type="slidenum">
              <a:rPr lang="es-ES" smtClean="0"/>
              <a:t>‹Nº›</a:t>
            </a:fld>
            <a:endParaRPr lang="es-ES"/>
          </a:p>
        </p:txBody>
      </p:sp>
      <p:sp>
        <p:nvSpPr>
          <p:cNvPr id="10" name="9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457200" y="251948"/>
            <a:ext cx="82296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F8D3D79-B5A5-4D29-BC6C-16FD2F280943}" type="datetimeFigureOut">
              <a:rPr lang="es-ES" smtClean="0"/>
              <a:t>09/11/2009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a:xfrm>
            <a:off x="8641080" y="6514568"/>
            <a:ext cx="464288" cy="274320"/>
          </a:xfrm>
        </p:spPr>
        <p:txBody>
          <a:bodyPr/>
          <a:lstStyle>
            <a:extLst/>
          </a:lstStyle>
          <a:p>
            <a:fld id="{4847E073-160B-41F0-8139-3E7A7B5A586B}"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218"/>
            <a:ext cx="82296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5F8D3D79-B5A5-4D29-BC6C-16FD2F280943}" type="datetimeFigureOut">
              <a:rPr lang="es-ES" smtClean="0"/>
              <a:t>09/11/2009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4847E073-160B-41F0-8139-3E7A7B5A586B}" type="slidenum">
              <a:rPr lang="es-ES" smtClean="0"/>
              <a:t>‹Nº›</a:t>
            </a:fld>
            <a:endParaRPr lang="es-ES"/>
          </a:p>
        </p:txBody>
      </p:sp>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5F8D3D79-B5A5-4D29-BC6C-16FD2F280943}" type="datetimeFigureOut">
              <a:rPr lang="es-ES" smtClean="0"/>
              <a:t>09/11/2009</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4847E073-160B-41F0-8139-3E7A7B5A586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963136" y="304800"/>
            <a:ext cx="393192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5562600" y="6513670"/>
            <a:ext cx="3002280" cy="274320"/>
          </a:xfrm>
        </p:spPr>
        <p:txBody>
          <a:bodyPr vert="horz" rtlCol="0"/>
          <a:lstStyle>
            <a:extLst/>
          </a:lstStyle>
          <a:p>
            <a:fld id="{5F8D3D79-B5A5-4D29-BC6C-16FD2F280943}" type="datetimeFigureOut">
              <a:rPr lang="es-ES" smtClean="0"/>
              <a:t>09/11/2009</a:t>
            </a:fld>
            <a:endParaRPr lang="es-ES"/>
          </a:p>
        </p:txBody>
      </p:sp>
      <p:sp>
        <p:nvSpPr>
          <p:cNvPr id="10" name="9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847E073-160B-41F0-8139-3E7A7B5A586B}" type="slidenum">
              <a:rPr lang="es-ES" smtClean="0"/>
              <a:t>‹Nº›</a:t>
            </a:fld>
            <a:endParaRPr lang="es-ES"/>
          </a:p>
        </p:txBody>
      </p:sp>
      <p:sp>
        <p:nvSpPr>
          <p:cNvPr id="11" name="10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5562600" y="6509004"/>
            <a:ext cx="3002280" cy="274320"/>
          </a:xfrm>
        </p:spPr>
        <p:txBody>
          <a:bodyPr vert="horz" rtlCol="0"/>
          <a:lstStyle>
            <a:extLst/>
          </a:lstStyle>
          <a:p>
            <a:fld id="{5F8D3D79-B5A5-4D29-BC6C-16FD2F280943}" type="datetimeFigureOut">
              <a:rPr lang="es-ES" smtClean="0"/>
              <a:t>09/11/2009</a:t>
            </a:fld>
            <a:endParaRPr lang="es-ES"/>
          </a:p>
        </p:txBody>
      </p:sp>
      <p:sp>
        <p:nvSpPr>
          <p:cNvPr id="9" name="8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847E073-160B-41F0-8139-3E7A7B5A586B}" type="slidenum">
              <a:rPr lang="es-ES" smtClean="0"/>
              <a:t>‹Nº›</a:t>
            </a:fld>
            <a:endParaRPr lang="es-ES"/>
          </a:p>
        </p:txBody>
      </p:sp>
      <p:sp>
        <p:nvSpPr>
          <p:cNvPr id="10" name="9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ES"/>
          </a:p>
        </p:txBody>
      </p:sp>
      <p:sp>
        <p:nvSpPr>
          <p:cNvPr id="14" name="13 Marcador de fecha"/>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F8D3D79-B5A5-4D29-BC6C-16FD2F280943}" type="datetimeFigureOut">
              <a:rPr lang="es-ES" smtClean="0"/>
              <a:t>09/11/2009</a:t>
            </a:fld>
            <a:endParaRPr lang="es-ES"/>
          </a:p>
        </p:txBody>
      </p:sp>
      <p:sp>
        <p:nvSpPr>
          <p:cNvPr id="23" name="22 Marcador de número de diapositiva"/>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847E073-160B-41F0-8139-3E7A7B5A586B}" type="slidenum">
              <a:rPr lang="es-ES" smtClean="0"/>
              <a:t>‹Nº›</a:t>
            </a:fld>
            <a:endParaRPr lang="es-ES"/>
          </a:p>
        </p:txBody>
      </p:sp>
      <p:sp>
        <p:nvSpPr>
          <p:cNvPr id="22" name="21 Marcador de título"/>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285728"/>
            <a:ext cx="7858180" cy="857256"/>
          </a:xfrm>
        </p:spPr>
        <p:txBody>
          <a:bodyPr/>
          <a:lstStyle/>
          <a:p>
            <a:pPr algn="l"/>
            <a:r>
              <a:rPr lang="es-ES" dirty="0" smtClean="0"/>
              <a:t>LAS VITAMINAS</a:t>
            </a:r>
            <a:endParaRPr lang="es-ES" dirty="0"/>
          </a:p>
        </p:txBody>
      </p:sp>
      <p:sp>
        <p:nvSpPr>
          <p:cNvPr id="3" name="2 Subtítulo"/>
          <p:cNvSpPr>
            <a:spLocks noGrp="1"/>
          </p:cNvSpPr>
          <p:nvPr>
            <p:ph type="subTitle" idx="1"/>
          </p:nvPr>
        </p:nvSpPr>
        <p:spPr>
          <a:xfrm>
            <a:off x="214282" y="1357298"/>
            <a:ext cx="8715436" cy="4929222"/>
          </a:xfrm>
        </p:spPr>
        <p:txBody>
          <a:bodyPr>
            <a:normAutofit fontScale="55000" lnSpcReduction="20000"/>
          </a:bodyPr>
          <a:lstStyle/>
          <a:p>
            <a:pPr algn="l"/>
            <a:r>
              <a:rPr lang="es-ES" dirty="0" smtClean="0"/>
              <a:t>Las vi</a:t>
            </a:r>
            <a:r>
              <a:rPr lang="es-ES" dirty="0" smtClean="0">
                <a:solidFill>
                  <a:schemeClr val="tx1"/>
                </a:solidFill>
              </a:rPr>
              <a:t>taminas son precursoras de coenzimas, (aunque no son propiamente enzimas) grupos prostéticos de las enzimas. Esto significa, que la molécula de la vitamina, con un pequeño cambio en su estructura, pasa a ser la molécula activa, sea ésta coenzima o no.</a:t>
            </a:r>
          </a:p>
          <a:p>
            <a:pPr algn="l"/>
            <a:r>
              <a:rPr lang="es-ES" dirty="0" smtClean="0">
                <a:solidFill>
                  <a:schemeClr val="tx1"/>
                </a:solidFill>
              </a:rPr>
              <a:t>Los requerimientos mínimos diarios de las vitaminas no son muy altos, se necesitan tan solo dosis de miligramos o microgramos contenidas en grandes cantidades (proporcionalmente hablando) de alimentos naturales. Tanto la deficiencia como el exceso de los niveles vitamínicos corporales pueden producir enfermedades que van desde leves a graves e incluso muy graves como la pelagra o la demencia entre otras, e incluso la muerte.</a:t>
            </a:r>
          </a:p>
          <a:p>
            <a:pPr algn="l"/>
            <a:r>
              <a:rPr lang="es-ES" dirty="0" smtClean="0">
                <a:solidFill>
                  <a:schemeClr val="tx1"/>
                </a:solidFill>
              </a:rPr>
              <a:t>La deficiencia de vitaminas se denomina avitaminosis, no "hipovitaminosis", mientras que el nivel excesivo de vitaminas se denomina hipervitaminosis.</a:t>
            </a:r>
          </a:p>
          <a:p>
            <a:pPr algn="l"/>
            <a:r>
              <a:rPr lang="es-ES" dirty="0" smtClean="0">
                <a:solidFill>
                  <a:schemeClr val="tx1"/>
                </a:solidFill>
              </a:rPr>
              <a:t>Esta demostrado que las vitaminas del grupo "B" (complejo B) son imprescindibles para el correcto funcionamiento del cerebro y el metabolismo corporal. Este grupo es hidrosoluble (solubles en agua) debido a </a:t>
            </a:r>
            <a:r>
              <a:rPr lang="es-ES" dirty="0" err="1" smtClean="0">
                <a:solidFill>
                  <a:schemeClr val="tx1"/>
                </a:solidFill>
              </a:rPr>
              <a:t>ésto</a:t>
            </a:r>
            <a:r>
              <a:rPr lang="es-ES" dirty="0" smtClean="0">
                <a:solidFill>
                  <a:schemeClr val="tx1"/>
                </a:solidFill>
              </a:rPr>
              <a:t> son eliminadas principalmente por la orina, lo cual hace que sea necesaria la ingesta diaria y constante de todas las vitaminas del complejo "B" (contenidas en los alimentos naturales</a:t>
            </a:r>
          </a:p>
          <a:p>
            <a:pPr algn="l"/>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CLASIFICACION DE LAS VITAMINAS</a:t>
            </a:r>
            <a:endParaRPr lang="es-ES" dirty="0"/>
          </a:p>
        </p:txBody>
      </p:sp>
      <p:sp>
        <p:nvSpPr>
          <p:cNvPr id="3" name="2 Marcador de contenido"/>
          <p:cNvSpPr>
            <a:spLocks noGrp="1"/>
          </p:cNvSpPr>
          <p:nvPr>
            <p:ph idx="1"/>
          </p:nvPr>
        </p:nvSpPr>
        <p:spPr/>
        <p:txBody>
          <a:bodyPr/>
          <a:lstStyle/>
          <a:p>
            <a:pPr>
              <a:buNone/>
            </a:pPr>
            <a:endParaRPr lang="es-ES" b="1" dirty="0" smtClean="0"/>
          </a:p>
          <a:p>
            <a:r>
              <a:rPr lang="es-ES" sz="2800" dirty="0" smtClean="0"/>
              <a:t>Las vitaminas se suelen clasificar según su solubilidad: si lo son en agua </a:t>
            </a:r>
            <a:r>
              <a:rPr lang="es-ES" sz="2800" i="1" dirty="0" smtClean="0"/>
              <a:t>hidrosolubles</a:t>
            </a:r>
            <a:r>
              <a:rPr lang="es-ES" sz="2800" dirty="0" smtClean="0"/>
              <a:t> o si lo son en lípidos </a:t>
            </a:r>
            <a:r>
              <a:rPr lang="es-ES" sz="2800" i="1" dirty="0" smtClean="0"/>
              <a:t>liposolubles</a:t>
            </a:r>
            <a:r>
              <a:rPr lang="es-ES" sz="2800" dirty="0" smtClean="0"/>
              <a:t>. En los seres humanos hay 13 vitaminas, 9 hidrosolubles (8 del complejo B y la vitamina C) y 4 liposolubles (A, D, E y K)  7c rock.</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TotalTime>
  <Words>281</Words>
  <Application>Microsoft Office PowerPoint</Application>
  <PresentationFormat>Presentación en pantalla (4:3)</PresentationFormat>
  <Paragraphs>8</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Fundición</vt:lpstr>
      <vt:lpstr>LAS VITAMINAS</vt:lpstr>
      <vt:lpstr>CLASIFICACION DE LAS VITAMINAS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VITAMINAS</dc:title>
  <dc:creator>ddd</dc:creator>
  <cp:lastModifiedBy>ddd</cp:lastModifiedBy>
  <cp:revision>1</cp:revision>
  <dcterms:created xsi:type="dcterms:W3CDTF">2009-11-09T21:15:53Z</dcterms:created>
  <dcterms:modified xsi:type="dcterms:W3CDTF">2009-11-09T21:22:45Z</dcterms:modified>
</cp:coreProperties>
</file>