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1" r:id="rId6"/>
    <p:sldId id="262" r:id="rId7"/>
    <p:sldId id="263" r:id="rId8"/>
    <p:sldId id="264" r:id="rId9"/>
    <p:sldId id="265" r:id="rId10"/>
    <p:sldId id="260"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4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CC47EBB5-3FA3-4AE4-9465-8A1EB10783DD}"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0E906F1-6AB2-4FB8-8393-33CC3E9BA36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C47EBB5-3FA3-4AE4-9465-8A1EB10783DD}"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0E906F1-6AB2-4FB8-8393-33CC3E9BA36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C47EBB5-3FA3-4AE4-9465-8A1EB10783DD}"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0E906F1-6AB2-4FB8-8393-33CC3E9BA36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C47EBB5-3FA3-4AE4-9465-8A1EB10783DD}"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0E906F1-6AB2-4FB8-8393-33CC3E9BA36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C47EBB5-3FA3-4AE4-9465-8A1EB10783DD}"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0E906F1-6AB2-4FB8-8393-33CC3E9BA36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CC47EBB5-3FA3-4AE4-9465-8A1EB10783DD}" type="datetimeFigureOut">
              <a:rPr lang="es-ES" smtClean="0"/>
              <a:t>08/11/2009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0E906F1-6AB2-4FB8-8393-33CC3E9BA36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CC47EBB5-3FA3-4AE4-9465-8A1EB10783DD}" type="datetimeFigureOut">
              <a:rPr lang="es-ES" smtClean="0"/>
              <a:t>08/11/2009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0E906F1-6AB2-4FB8-8393-33CC3E9BA36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CC47EBB5-3FA3-4AE4-9465-8A1EB10783DD}" type="datetimeFigureOut">
              <a:rPr lang="es-ES" smtClean="0"/>
              <a:t>08/11/2009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0E906F1-6AB2-4FB8-8393-33CC3E9BA36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C47EBB5-3FA3-4AE4-9465-8A1EB10783DD}" type="datetimeFigureOut">
              <a:rPr lang="es-ES" smtClean="0"/>
              <a:t>08/11/2009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0E906F1-6AB2-4FB8-8393-33CC3E9BA36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47EBB5-3FA3-4AE4-9465-8A1EB10783DD}" type="datetimeFigureOut">
              <a:rPr lang="es-ES" smtClean="0"/>
              <a:t>08/11/2009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0E906F1-6AB2-4FB8-8393-33CC3E9BA36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47EBB5-3FA3-4AE4-9465-8A1EB10783DD}" type="datetimeFigureOut">
              <a:rPr lang="es-ES" smtClean="0"/>
              <a:t>08/11/2009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0E906F1-6AB2-4FB8-8393-33CC3E9BA36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7EBB5-3FA3-4AE4-9465-8A1EB10783DD}" type="datetimeFigureOut">
              <a:rPr lang="es-ES" smtClean="0"/>
              <a:t>08/11/2009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906F1-6AB2-4FB8-8393-33CC3E9BA36C}"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commons/5/57/Human-insulin-hexamer-3D-ribbons.pn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a:bodyPr>
          <a:lstStyle/>
          <a:p>
            <a:r>
              <a:rPr lang="es-ES" sz="9600" b="1" dirty="0" smtClean="0">
                <a:latin typeface="Footlight MT Light" pitchFamily="18" charset="0"/>
              </a:rPr>
              <a:t>Hormona</a:t>
            </a:r>
            <a:endParaRPr lang="es-ES" sz="9600" dirty="0">
              <a:latin typeface="Footlight MT Light"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rchivo:Human-insulin-hexamer-3D-ribbons.png">
            <a:hlinkClick r:id="rId2"/>
          </p:cNvPr>
          <p:cNvPicPr>
            <a:picLocks noChangeAspect="1" noChangeArrowheads="1"/>
          </p:cNvPicPr>
          <p:nvPr/>
        </p:nvPicPr>
        <p:blipFill>
          <a:blip r:embed="rId3"/>
          <a:srcRect/>
          <a:stretch>
            <a:fillRect/>
          </a:stretch>
        </p:blipFill>
        <p:spPr bwMode="auto">
          <a:xfrm>
            <a:off x="1571604" y="785794"/>
            <a:ext cx="5838825" cy="570547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642919"/>
            <a:ext cx="7772400" cy="1214445"/>
          </a:xfrm>
        </p:spPr>
        <p:txBody>
          <a:bodyPr/>
          <a:lstStyle/>
          <a:p>
            <a:r>
              <a:rPr lang="es-ES" b="1" dirty="0" smtClean="0">
                <a:latin typeface="Footlight MT Light" pitchFamily="18" charset="0"/>
              </a:rPr>
              <a:t>Hormona</a:t>
            </a:r>
            <a:endParaRPr lang="es-ES" dirty="0">
              <a:latin typeface="Footlight MT Light" pitchFamily="18" charset="0"/>
            </a:endParaRPr>
          </a:p>
        </p:txBody>
      </p:sp>
      <p:sp>
        <p:nvSpPr>
          <p:cNvPr id="3" name="2 Subtítulo"/>
          <p:cNvSpPr>
            <a:spLocks noGrp="1"/>
          </p:cNvSpPr>
          <p:nvPr>
            <p:ph type="subTitle" idx="1"/>
          </p:nvPr>
        </p:nvSpPr>
        <p:spPr>
          <a:xfrm>
            <a:off x="928662" y="2357430"/>
            <a:ext cx="7215238" cy="3281370"/>
          </a:xfrm>
        </p:spPr>
        <p:txBody>
          <a:bodyPr/>
          <a:lstStyle/>
          <a:p>
            <a:r>
              <a:rPr lang="es-ES" dirty="0" smtClean="0">
                <a:solidFill>
                  <a:schemeClr val="tx1"/>
                </a:solidFill>
                <a:latin typeface="Footlight MT Light" pitchFamily="18" charset="0"/>
              </a:rPr>
              <a:t>Las </a:t>
            </a:r>
            <a:r>
              <a:rPr lang="es-ES" b="1" dirty="0" smtClean="0">
                <a:solidFill>
                  <a:schemeClr val="tx1"/>
                </a:solidFill>
                <a:latin typeface="Footlight MT Light" pitchFamily="18" charset="0"/>
              </a:rPr>
              <a:t>hormonas</a:t>
            </a:r>
            <a:r>
              <a:rPr lang="es-ES" dirty="0" smtClean="0">
                <a:solidFill>
                  <a:schemeClr val="tx1"/>
                </a:solidFill>
                <a:latin typeface="Footlight MT Light" pitchFamily="18" charset="0"/>
              </a:rPr>
              <a:t> son sustancias segregadas por células especializadas, localizadas en glándulas de secreción interna o glándulas endócrinas (carentes de conductos), </a:t>
            </a:r>
            <a:endParaRPr lang="es-ES" dirty="0">
              <a:solidFill>
                <a:schemeClr val="tx1"/>
              </a:solidFill>
              <a:latin typeface="Footlight MT Ligh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latin typeface="Footlight MT Light" pitchFamily="18" charset="0"/>
              </a:rPr>
              <a:t>Historia</a:t>
            </a:r>
            <a:r>
              <a:rPr lang="es-ES" dirty="0" smtClean="0">
                <a:latin typeface="Footlight MT Light" pitchFamily="18" charset="0"/>
              </a:rPr>
              <a:t/>
            </a:r>
            <a:br>
              <a:rPr lang="es-ES" dirty="0" smtClean="0">
                <a:latin typeface="Footlight MT Light" pitchFamily="18" charset="0"/>
              </a:rPr>
            </a:br>
            <a:endParaRPr lang="es-ES" dirty="0">
              <a:latin typeface="Footlight MT Light" pitchFamily="18" charset="0"/>
            </a:endParaRPr>
          </a:p>
        </p:txBody>
      </p:sp>
      <p:sp>
        <p:nvSpPr>
          <p:cNvPr id="3" name="2 Marcador de contenido"/>
          <p:cNvSpPr>
            <a:spLocks noGrp="1"/>
          </p:cNvSpPr>
          <p:nvPr>
            <p:ph idx="1"/>
          </p:nvPr>
        </p:nvSpPr>
        <p:spPr/>
        <p:txBody>
          <a:bodyPr/>
          <a:lstStyle/>
          <a:p>
            <a:r>
              <a:rPr lang="es-ES" dirty="0" smtClean="0">
                <a:latin typeface="Footlight MT Light" pitchFamily="18" charset="0"/>
              </a:rPr>
              <a:t>El concepto de secreción interna apareció en el siglo XIX, cuando Claude Bernard lo describió en 1855, pero no especificó la posibilidad de que existieran mensajeros que transmitieran señales desde un órgano a otro</a:t>
            </a:r>
            <a:endParaRPr lang="es-ES" dirty="0">
              <a:latin typeface="Footlight MT Ligh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92500" lnSpcReduction="20000"/>
          </a:bodyPr>
          <a:lstStyle/>
          <a:p>
            <a:r>
              <a:rPr lang="es-ES" dirty="0" smtClean="0">
                <a:latin typeface="Footlight MT Light" pitchFamily="18" charset="0"/>
              </a:rPr>
              <a:t>El término </a:t>
            </a:r>
            <a:r>
              <a:rPr lang="es-ES" b="1" dirty="0" smtClean="0">
                <a:latin typeface="Footlight MT Light" pitchFamily="18" charset="0"/>
              </a:rPr>
              <a:t>hormona</a:t>
            </a:r>
            <a:r>
              <a:rPr lang="es-ES" dirty="0" smtClean="0">
                <a:latin typeface="Footlight MT Light" pitchFamily="18" charset="0"/>
              </a:rPr>
              <a:t> fue acuñado en 1905, aunque ya antes se habían descubierto dos funciones hormonales. La primera fundamentalmente del hígado, descubierta por Claude Bernard en 1851. La segunda fue la función de la médula suprarrenal, descubierta por </a:t>
            </a:r>
            <a:r>
              <a:rPr lang="es-ES" dirty="0" err="1" smtClean="0">
                <a:latin typeface="Footlight MT Light" pitchFamily="18" charset="0"/>
              </a:rPr>
              <a:t>Vulpian</a:t>
            </a:r>
            <a:r>
              <a:rPr lang="es-ES" dirty="0" smtClean="0">
                <a:latin typeface="Footlight MT Light" pitchFamily="18" charset="0"/>
              </a:rPr>
              <a:t> en 1856. La primera hormona que se descubrió fue la adrenalina, descrita por el japonés </a:t>
            </a:r>
            <a:r>
              <a:rPr lang="es-ES" dirty="0" err="1" smtClean="0">
                <a:latin typeface="Footlight MT Light" pitchFamily="18" charset="0"/>
              </a:rPr>
              <a:t>Takamine</a:t>
            </a:r>
            <a:r>
              <a:rPr lang="es-ES" dirty="0" smtClean="0">
                <a:latin typeface="Footlight MT Light" pitchFamily="18" charset="0"/>
              </a:rPr>
              <a:t> en 1901. Posteriormente el estadounidense Kendall aisló la tiroxina en 1914 </a:t>
            </a:r>
            <a:r>
              <a:rPr lang="es-ES" dirty="0" smtClean="0"/>
              <a:t>.</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latin typeface="Footlight MT Light" pitchFamily="18" charset="0"/>
              </a:rPr>
              <a:t>Tipos de hormonas </a:t>
            </a:r>
            <a:endParaRPr lang="es-ES" dirty="0">
              <a:latin typeface="Footlight MT Light" pitchFamily="18" charset="0"/>
            </a:endParaRPr>
          </a:p>
        </p:txBody>
      </p:sp>
      <p:sp>
        <p:nvSpPr>
          <p:cNvPr id="3" name="2 Marcador de contenido"/>
          <p:cNvSpPr>
            <a:spLocks noGrp="1"/>
          </p:cNvSpPr>
          <p:nvPr>
            <p:ph idx="1"/>
          </p:nvPr>
        </p:nvSpPr>
        <p:spPr/>
        <p:txBody>
          <a:bodyPr>
            <a:normAutofit fontScale="92500" lnSpcReduction="20000"/>
          </a:bodyPr>
          <a:lstStyle/>
          <a:p>
            <a:r>
              <a:rPr lang="es-ES" dirty="0" smtClean="0">
                <a:latin typeface="Footlight MT Light" pitchFamily="18" charset="0"/>
              </a:rPr>
              <a:t>Hormonas peptídicas</a:t>
            </a:r>
          </a:p>
          <a:p>
            <a:r>
              <a:rPr lang="es-ES" dirty="0" smtClean="0">
                <a:latin typeface="Footlight MT Light" pitchFamily="18" charset="0"/>
              </a:rPr>
              <a:t>. Son derivados de aminoácidos (como las hormonas tiroideas), o bien oligopéptidos (como la vasopresina) o polipéptidos (como la hormona del crecimiento). En general, este tipo de hormonas no pueden atravesar la membrana plasmática de la célula diana, por lo cual los receptores para estas hormonas se hallan en la superficie celular. Las hormonas tiroideas son una excepción, ya que se unen a receptores específicos que se hallan en el núcleo.</a:t>
            </a:r>
            <a:endParaRPr lang="es-ES" dirty="0">
              <a:latin typeface="Footlight MT Light"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latin typeface="Footlight MT Light" pitchFamily="18" charset="0"/>
              </a:rPr>
              <a:t>Hormonas lipídicas</a:t>
            </a:r>
          </a:p>
          <a:p>
            <a:r>
              <a:rPr lang="es-ES" dirty="0" smtClean="0">
                <a:latin typeface="Footlight MT Light" pitchFamily="18" charset="0"/>
              </a:rPr>
              <a:t>Son esteroides (como la testosterona) o eicosanoides (como las prostaglandinas). Dado su carácter lipófilo, atraviesan sin problemas la bicapa lipídica de las membranas celulares y sus receptores específicos se hallan en el interior de la célula diana</a:t>
            </a:r>
            <a:endParaRPr lang="es-ES" dirty="0">
              <a:latin typeface="Footlight MT Light"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latin typeface="Footlight MT Light" pitchFamily="18" charset="0"/>
              </a:rPr>
              <a:t>Principales hormonas humanas </a:t>
            </a:r>
            <a:endParaRPr lang="es-ES" dirty="0">
              <a:latin typeface="Footlight MT Light" pitchFamily="18" charset="0"/>
            </a:endParaRPr>
          </a:p>
        </p:txBody>
      </p:sp>
      <p:sp>
        <p:nvSpPr>
          <p:cNvPr id="3" name="2 Marcador de contenido"/>
          <p:cNvSpPr>
            <a:spLocks noGrp="1"/>
          </p:cNvSpPr>
          <p:nvPr>
            <p:ph idx="1"/>
          </p:nvPr>
        </p:nvSpPr>
        <p:spPr/>
        <p:txBody>
          <a:bodyPr>
            <a:normAutofit/>
          </a:bodyPr>
          <a:lstStyle/>
          <a:p>
            <a:endParaRPr lang="es-ES" b="1" dirty="0" smtClean="0"/>
          </a:p>
          <a:p>
            <a:r>
              <a:rPr lang="es-ES" b="1" dirty="0" smtClean="0">
                <a:latin typeface="Footlight MT Light" pitchFamily="18" charset="0"/>
              </a:rPr>
              <a:t>Melatonina</a:t>
            </a:r>
          </a:p>
          <a:p>
            <a:r>
              <a:rPr lang="es-ES" dirty="0" smtClean="0">
                <a:latin typeface="Footlight MT Light" pitchFamily="18" charset="0"/>
              </a:rPr>
              <a:t> Glándula pineal Hipocampo, tallo encefalico retina, intestino</a:t>
            </a:r>
            <a:r>
              <a:rPr lang="es-ES" dirty="0">
                <a:latin typeface="Footlight MT Light" pitchFamily="18" charset="0"/>
              </a:rPr>
              <a:t>,</a:t>
            </a:r>
            <a:r>
              <a:rPr lang="es-ES" dirty="0" smtClean="0">
                <a:latin typeface="Footlight MT Light" pitchFamily="18" charset="0"/>
              </a:rPr>
              <a:t> etc. Antioxidante e induce el sueño.</a:t>
            </a:r>
            <a:endParaRPr lang="es-ES" dirty="0">
              <a:latin typeface="Footlight MT Light"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b="1" dirty="0" smtClean="0">
                <a:latin typeface="Footlight MT Light" pitchFamily="18" charset="0"/>
              </a:rPr>
              <a:t>Serotonina</a:t>
            </a:r>
          </a:p>
          <a:p>
            <a:r>
              <a:rPr lang="es-ES" dirty="0" smtClean="0">
                <a:latin typeface="Footlight MT Light" pitchFamily="18" charset="0"/>
              </a:rPr>
              <a:t> </a:t>
            </a:r>
            <a:r>
              <a:rPr lang="es-ES" b="1" dirty="0" smtClean="0">
                <a:latin typeface="Footlight MT Light" pitchFamily="18" charset="0"/>
              </a:rPr>
              <a:t>5-HT</a:t>
            </a:r>
            <a:r>
              <a:rPr lang="es-ES" dirty="0" smtClean="0">
                <a:latin typeface="Footlight MT Light" pitchFamily="18" charset="0"/>
              </a:rPr>
              <a:t> Sistema nervioso central, tracto gastrointestinal "5-HT" Tallo Encefalico Controla el humor, el apetito y el sueño.</a:t>
            </a:r>
            <a:endParaRPr lang="es-ES" dirty="0">
              <a:latin typeface="Footlight MT Light"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b="1" dirty="0" smtClean="0">
                <a:latin typeface="Footlight MT Light" pitchFamily="18" charset="0"/>
              </a:rPr>
              <a:t>Tetrayodotironina</a:t>
            </a:r>
          </a:p>
          <a:p>
            <a:r>
              <a:rPr lang="es-ES" dirty="0" smtClean="0">
                <a:latin typeface="Footlight MT Light" pitchFamily="18" charset="0"/>
              </a:rPr>
              <a:t> </a:t>
            </a:r>
            <a:r>
              <a:rPr lang="es-ES" b="1" dirty="0" smtClean="0">
                <a:latin typeface="Footlight MT Light" pitchFamily="18" charset="0"/>
              </a:rPr>
              <a:t>T4</a:t>
            </a:r>
            <a:r>
              <a:rPr lang="es-ES" dirty="0" smtClean="0">
                <a:latin typeface="Footlight MT Light" pitchFamily="18" charset="0"/>
              </a:rPr>
              <a:t> Tiroides Directo La menos activa de las hormonas tiroideas; aumento del metabolismo basal y de la sensibilidad a las catecolaminas, afecta la síntesis de proteínas</a:t>
            </a:r>
            <a:r>
              <a:rPr lang="es-ES" dirty="0" smtClean="0"/>
              <a:t>.</a:t>
            </a:r>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346</Words>
  <Application>Microsoft Office PowerPoint</Application>
  <PresentationFormat>Presentación en pantalla (4:3)</PresentationFormat>
  <Paragraphs>19</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Diapositiva 1</vt:lpstr>
      <vt:lpstr>Hormona</vt:lpstr>
      <vt:lpstr>Historia </vt:lpstr>
      <vt:lpstr>Diapositiva 4</vt:lpstr>
      <vt:lpstr>Tipos de hormonas </vt:lpstr>
      <vt:lpstr>Diapositiva 6</vt:lpstr>
      <vt:lpstr>Principales hormonas humanas </vt:lpstr>
      <vt:lpstr>Diapositiva 8</vt:lpstr>
      <vt:lpstr>Diapositiva 9</vt:lpstr>
      <vt:lpstr>Diapositiva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EnRed.com</dc:creator>
  <cp:lastModifiedBy>EnRed.com</cp:lastModifiedBy>
  <cp:revision>2</cp:revision>
  <dcterms:created xsi:type="dcterms:W3CDTF">2009-11-08T17:05:24Z</dcterms:created>
  <dcterms:modified xsi:type="dcterms:W3CDTF">2009-11-08T17:16:04Z</dcterms:modified>
</cp:coreProperties>
</file>