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45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8" name="7 Título"/>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s-ES" smtClean="0"/>
              <a:t>Haga clic para modificar el estilo de título del patrón</a:t>
            </a:r>
            <a:endParaRPr kumimoji="0" lang="en-US"/>
          </a:p>
        </p:txBody>
      </p:sp>
      <p:sp>
        <p:nvSpPr>
          <p:cNvPr id="28" name="27 Marcador de fecha"/>
          <p:cNvSpPr>
            <a:spLocks noGrp="1"/>
          </p:cNvSpPr>
          <p:nvPr>
            <p:ph type="dt" sz="half" idx="10"/>
          </p:nvPr>
        </p:nvSpPr>
        <p:spPr/>
        <p:txBody>
          <a:bodyPr/>
          <a:lstStyle/>
          <a:p>
            <a:fld id="{4C0FD108-5451-4D34-A255-543B6A2FE8DA}" type="datetimeFigureOut">
              <a:rPr lang="es-ES" smtClean="0"/>
              <a:t>08/11/2009</a:t>
            </a:fld>
            <a:endParaRPr lang="es-ES"/>
          </a:p>
        </p:txBody>
      </p:sp>
      <p:sp>
        <p:nvSpPr>
          <p:cNvPr id="17" name="16 Marcador de pie de página"/>
          <p:cNvSpPr>
            <a:spLocks noGrp="1"/>
          </p:cNvSpPr>
          <p:nvPr>
            <p:ph type="ftr" sz="quarter" idx="11"/>
          </p:nvPr>
        </p:nvSpPr>
        <p:spPr/>
        <p:txBody>
          <a:bodyPr/>
          <a:lstStyle/>
          <a:p>
            <a:endParaRPr lang="es-ES"/>
          </a:p>
        </p:txBody>
      </p:sp>
      <p:sp>
        <p:nvSpPr>
          <p:cNvPr id="29" name="28 Marcador de número de diapositiva"/>
          <p:cNvSpPr>
            <a:spLocks noGrp="1"/>
          </p:cNvSpPr>
          <p:nvPr>
            <p:ph type="sldNum" sz="quarter" idx="12"/>
          </p:nvPr>
        </p:nvSpPr>
        <p:spPr/>
        <p:txBody>
          <a:bodyPr/>
          <a:lstStyle/>
          <a:p>
            <a:fld id="{7932B5E4-56AA-49AE-9606-C4F129D596B9}" type="slidenum">
              <a:rPr lang="es-ES" smtClean="0"/>
              <a:t>‹Nº›</a:t>
            </a:fld>
            <a:endParaRPr lang="es-ES"/>
          </a:p>
        </p:txBody>
      </p:sp>
      <p:sp>
        <p:nvSpPr>
          <p:cNvPr id="9" name="8 Subtítulo"/>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C0FD108-5451-4D34-A255-543B6A2FE8DA}" type="datetimeFigureOut">
              <a:rPr lang="es-ES" smtClean="0"/>
              <a:t>08/11/2009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932B5E4-56AA-49AE-9606-C4F129D596B9}"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C0FD108-5451-4D34-A255-543B6A2FE8DA}" type="datetimeFigureOut">
              <a:rPr lang="es-ES" smtClean="0"/>
              <a:t>08/11/2009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932B5E4-56AA-49AE-9606-C4F129D596B9}"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C0FD108-5451-4D34-A255-543B6A2FE8DA}" type="datetimeFigureOut">
              <a:rPr lang="es-ES" smtClean="0"/>
              <a:t>08/11/2009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932B5E4-56AA-49AE-9606-C4F129D596B9}"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3">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4C0FD108-5451-4D34-A255-543B6A2FE8DA}" type="datetimeFigureOut">
              <a:rPr lang="es-ES" smtClean="0"/>
              <a:t>08/11/2009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a:xfrm>
            <a:off x="7924800" y="6416675"/>
            <a:ext cx="762000" cy="365125"/>
          </a:xfrm>
        </p:spPr>
        <p:txBody>
          <a:bodyPr/>
          <a:lstStyle/>
          <a:p>
            <a:fld id="{7932B5E4-56AA-49AE-9606-C4F129D596B9}"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4C0FD108-5451-4D34-A255-543B6A2FE8DA}" type="datetimeFigureOut">
              <a:rPr lang="es-ES" smtClean="0"/>
              <a:t>08/11/2009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932B5E4-56AA-49AE-9606-C4F129D596B9}"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4C0FD108-5451-4D34-A255-543B6A2FE8DA}" type="datetimeFigureOut">
              <a:rPr lang="es-ES" smtClean="0"/>
              <a:t>08/11/2009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7932B5E4-56AA-49AE-9606-C4F129D596B9}"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4C0FD108-5451-4D34-A255-543B6A2FE8DA}" type="datetimeFigureOut">
              <a:rPr lang="es-ES" smtClean="0"/>
              <a:t>08/11/2009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7932B5E4-56AA-49AE-9606-C4F129D596B9}"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C0FD108-5451-4D34-A255-543B6A2FE8DA}" type="datetimeFigureOut">
              <a:rPr lang="es-ES" smtClean="0"/>
              <a:t>08/11/2009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7932B5E4-56AA-49AE-9606-C4F129D596B9}"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4C0FD108-5451-4D34-A255-543B6A2FE8DA}" type="datetimeFigureOut">
              <a:rPr lang="es-ES" smtClean="0"/>
              <a:t>08/11/2009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932B5E4-56AA-49AE-9606-C4F129D596B9}"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s-ES" smtClean="0">
                <a:solidFill>
                  <a:schemeClr val="lt1"/>
                </a:solidFill>
                <a:latin typeface="+mn-lt"/>
                <a:ea typeface="+mn-ea"/>
                <a:cs typeface="+mn-cs"/>
              </a:rPr>
              <a:t>Haga clic en el icono para agregar una imagen</a:t>
            </a:r>
            <a:endParaRPr kumimoji="0" lang="en-US" dirty="0">
              <a:solidFill>
                <a:schemeClr val="lt1"/>
              </a:solidFill>
              <a:latin typeface="+mn-lt"/>
              <a:ea typeface="+mn-ea"/>
              <a:cs typeface="+mn-cs"/>
            </a:endParaRPr>
          </a:p>
        </p:txBody>
      </p:sp>
      <p:sp>
        <p:nvSpPr>
          <p:cNvPr id="4" name="3 Marcador de texto"/>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4C0FD108-5451-4D34-A255-543B6A2FE8DA}" type="datetimeFigureOut">
              <a:rPr lang="es-ES" smtClean="0"/>
              <a:t>08/11/2009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932B5E4-56AA-49AE-9606-C4F129D596B9}"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C0FD108-5451-4D34-A255-543B6A2FE8DA}" type="datetimeFigureOut">
              <a:rPr lang="es-ES" smtClean="0"/>
              <a:t>08/11/2009</a:t>
            </a:fld>
            <a:endParaRPr lang="es-ES"/>
          </a:p>
        </p:txBody>
      </p:sp>
      <p:sp>
        <p:nvSpPr>
          <p:cNvPr id="3" name="2 Marcador de pie de página"/>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s-ES"/>
          </a:p>
        </p:txBody>
      </p:sp>
      <p:sp>
        <p:nvSpPr>
          <p:cNvPr id="23" name="22 Marcador de número de diapositiva"/>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932B5E4-56AA-49AE-9606-C4F129D596B9}" type="slidenum">
              <a:rPr lang="es-ES" smtClean="0"/>
              <a:t>‹Nº›</a:t>
            </a:fld>
            <a:endParaRPr lang="es-E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ages.google.com.co/imgres?imgurl=http://www.tratamientosbelleza.com.ar/wp-content/uploads/2009/04/vitaminas-vegetales.jpg&amp;imgrefurl=http://www.tratamientosbelleza.com.ar/nutricion/vitaminas-para-la-belleza-y-el-optimo-funcionamiento-del-cuerpo/&amp;usg=__ZSQFVAN5AOwfq2IO7ZyG0D4FsNo=&amp;h=299&amp;w=300&amp;sz=91&amp;hl=es&amp;start=18&amp;um=1&amp;tbnid=EW3CjkNjQozTDM:&amp;tbnh=116&amp;tbnw=116&amp;prev=/images%3Fq%3DVITAMINAS%26hl%3Des%26rlz%3D1W1ADSA_es%26sa%3DX%26um%3D1"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images.google.com.co/imgres?imgurl=http://www.prensalatinalasvegas.com/wp-content/uploads/2009/09/vitaminas1.jpg&amp;imgrefurl=http://www.prensalatinalasvegas.com/paginas/2009/09/9909-conocer-las-vitaminas-para-nuestra-salud-belleza.htm&amp;usg=__rE5a2_k0ipwQ6dvJh6HvCnEle1c=&amp;h=200&amp;w=300&amp;sz=12&amp;hl=es&amp;start=17&amp;um=1&amp;tbnid=cEWmn-EPdXdDoM:&amp;tbnh=77&amp;tbnw=116&amp;prev=/images%3Fq%3DVITAMINAS%26hl%3Des%26rlz%3D1W1ADSA_es%26sa%3DX%26um%3D1"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a:bodyPr>
          <a:lstStyle/>
          <a:p>
            <a:r>
              <a:rPr lang="es-ES" sz="9600" b="1" dirty="0" smtClean="0">
                <a:latin typeface="Bradley Hand ITC" pitchFamily="66" charset="0"/>
              </a:rPr>
              <a:t>Vitamina</a:t>
            </a:r>
            <a:endParaRPr lang="es-ES" sz="9600" dirty="0">
              <a:latin typeface="Bradley Hand ITC" pitchFamily="66"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http://t2.gstatic.com/images?q=tbn:EW3CjkNjQozTDM:http://www.tratamientosbelleza.com.ar/wp-content/uploads/2009/04/vitaminas-vegetales.jpg">
            <a:hlinkClick r:id="rId2"/>
          </p:cNvPr>
          <p:cNvPicPr>
            <a:picLocks noChangeAspect="1" noChangeArrowheads="1"/>
          </p:cNvPicPr>
          <p:nvPr/>
        </p:nvPicPr>
        <p:blipFill>
          <a:blip r:embed="rId3"/>
          <a:srcRect/>
          <a:stretch>
            <a:fillRect/>
          </a:stretch>
        </p:blipFill>
        <p:spPr bwMode="auto">
          <a:xfrm rot="20446692">
            <a:off x="675513" y="733565"/>
            <a:ext cx="5000660" cy="321471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500043"/>
            <a:ext cx="7772400" cy="1285883"/>
          </a:xfrm>
        </p:spPr>
        <p:txBody>
          <a:bodyPr/>
          <a:lstStyle/>
          <a:p>
            <a:r>
              <a:rPr lang="es-ES" b="1" dirty="0" smtClean="0">
                <a:latin typeface="Bradley Hand ITC" pitchFamily="66" charset="0"/>
              </a:rPr>
              <a:t>Vitamina</a:t>
            </a:r>
            <a:endParaRPr lang="es-ES" dirty="0">
              <a:latin typeface="Bradley Hand ITC" pitchFamily="66" charset="0"/>
            </a:endParaRPr>
          </a:p>
        </p:txBody>
      </p:sp>
      <p:sp>
        <p:nvSpPr>
          <p:cNvPr id="3" name="2 Subtítulo"/>
          <p:cNvSpPr>
            <a:spLocks noGrp="1"/>
          </p:cNvSpPr>
          <p:nvPr>
            <p:ph type="subTitle" idx="1"/>
          </p:nvPr>
        </p:nvSpPr>
        <p:spPr>
          <a:xfrm>
            <a:off x="857224" y="2214554"/>
            <a:ext cx="7429552" cy="3786214"/>
          </a:xfrm>
        </p:spPr>
        <p:txBody>
          <a:bodyPr>
            <a:normAutofit fontScale="92500"/>
          </a:bodyPr>
          <a:lstStyle/>
          <a:p>
            <a:r>
              <a:rPr lang="es-ES" dirty="0" smtClean="0">
                <a:solidFill>
                  <a:schemeClr val="tx1"/>
                </a:solidFill>
                <a:latin typeface="Bradley Hand ITC" pitchFamily="66" charset="0"/>
              </a:rPr>
              <a:t>son compuestos heterogéneos imprescindibles para la vida, que al ingerirlas de forma equilibrada y en dosis esenciales puede ser trascendental para promover el correcto funcionamiento fisiológico. La gran mayoría de las vitaminas esenciales no pueden ser sintetizadas (elaboradas) por el organismo, por lo que éste no puede obtenerlos más que a través de la ingesta equilibrada de vitaminas contenida en los alimentos naturales</a:t>
            </a:r>
            <a:endParaRPr lang="es-ES" dirty="0">
              <a:solidFill>
                <a:schemeClr val="tx1"/>
              </a:solidFill>
              <a:latin typeface="Bradley Hand ITC"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dirty="0" smtClean="0">
                <a:latin typeface="Bradley Hand ITC" pitchFamily="66" charset="0"/>
              </a:rPr>
              <a:t>Clasificación de las vitaminas</a:t>
            </a:r>
            <a:endParaRPr lang="es-ES" dirty="0">
              <a:latin typeface="Bradley Hand ITC" pitchFamily="66" charset="0"/>
            </a:endParaRPr>
          </a:p>
        </p:txBody>
      </p:sp>
      <p:sp>
        <p:nvSpPr>
          <p:cNvPr id="3" name="2 Marcador de contenido"/>
          <p:cNvSpPr>
            <a:spLocks noGrp="1"/>
          </p:cNvSpPr>
          <p:nvPr>
            <p:ph idx="1"/>
          </p:nvPr>
        </p:nvSpPr>
        <p:spPr/>
        <p:txBody>
          <a:bodyPr>
            <a:normAutofit/>
          </a:bodyPr>
          <a:lstStyle/>
          <a:p>
            <a:r>
              <a:rPr lang="es-ES" dirty="0" smtClean="0">
                <a:latin typeface="Bradley Hand ITC" pitchFamily="66" charset="0"/>
              </a:rPr>
              <a:t>Las vitaminas se suelen clasificar según su solubilidad: si lo son en agua </a:t>
            </a:r>
            <a:r>
              <a:rPr lang="es-ES" i="1" dirty="0" smtClean="0">
                <a:latin typeface="Bradley Hand ITC" pitchFamily="66" charset="0"/>
              </a:rPr>
              <a:t>hidrosolubles</a:t>
            </a:r>
            <a:r>
              <a:rPr lang="es-ES" dirty="0" smtClean="0">
                <a:latin typeface="Bradley Hand ITC" pitchFamily="66" charset="0"/>
              </a:rPr>
              <a:t> o si lo son en lípidos </a:t>
            </a:r>
            <a:r>
              <a:rPr lang="es-ES" i="1" dirty="0" smtClean="0">
                <a:latin typeface="Bradley Hand ITC" pitchFamily="66" charset="0"/>
              </a:rPr>
              <a:t>liposolubles</a:t>
            </a:r>
            <a:r>
              <a:rPr lang="es-ES" dirty="0" smtClean="0">
                <a:latin typeface="Bradley Hand ITC" pitchFamily="66" charset="0"/>
              </a:rPr>
              <a:t>. En los seres humanos hay 13 vitaminas, 9 hidrosolubles (8 del complejo B y la vitamina C) y 4 liposolubles (A, D, E y K) cchema 7c rock</a:t>
            </a:r>
            <a:endParaRPr lang="es-ES" dirty="0">
              <a:latin typeface="Bradley Hand ITC" pitchFamily="6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latin typeface="Bradley Hand ITC" pitchFamily="66" charset="0"/>
              </a:rPr>
              <a:t>Funciones</a:t>
            </a:r>
            <a:endParaRPr lang="es-ES" dirty="0">
              <a:latin typeface="Bradley Hand ITC" pitchFamily="66" charset="0"/>
            </a:endParaRPr>
          </a:p>
        </p:txBody>
      </p:sp>
      <p:sp>
        <p:nvSpPr>
          <p:cNvPr id="3" name="2 Marcador de contenido"/>
          <p:cNvSpPr>
            <a:spLocks noGrp="1"/>
          </p:cNvSpPr>
          <p:nvPr>
            <p:ph idx="1"/>
          </p:nvPr>
        </p:nvSpPr>
        <p:spPr/>
        <p:txBody>
          <a:bodyPr/>
          <a:lstStyle/>
          <a:p>
            <a:r>
              <a:rPr lang="es-ES" dirty="0" smtClean="0">
                <a:latin typeface="Bradley Hand ITC" pitchFamily="66" charset="0"/>
              </a:rPr>
              <a:t>Las vitaminas son moléculas orgánicas cuya ausencia provoca enfermedades llamadas avitaminosis, como el escorbuto. Puesto que el organismo no es capaz de sintetizarlas debe adquirirlas junto con los alimentos. Una dieta en la que falte alguna de ellas provocará trastornos metabólicos, enfermedades, e incluso la muerte.</a:t>
            </a:r>
            <a:endParaRPr lang="es-ES" dirty="0">
              <a:latin typeface="Bradley Hand ITC"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r>
              <a:rPr lang="es-ES" dirty="0" smtClean="0">
                <a:latin typeface="Bradley Hand ITC" pitchFamily="66" charset="0"/>
              </a:rPr>
              <a:t>Las vitaminas son coenzimas.</a:t>
            </a:r>
          </a:p>
          <a:p>
            <a:r>
              <a:rPr lang="es-ES" dirty="0" smtClean="0">
                <a:latin typeface="Bradley Hand ITC" pitchFamily="66" charset="0"/>
              </a:rPr>
              <a:t>Las vitaminas también actúan como sustancias antioxidantes, que previenen distintos tipos de cáncer. Así por ejemplo la vitamina E, parece que tomada en los alimentos que la contienen, previene del cáncer de próstata</a:t>
            </a:r>
          </a:p>
          <a:p>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latin typeface="Bradley Hand ITC" pitchFamily="66" charset="0"/>
              </a:rPr>
              <a:t>Avitaminosis</a:t>
            </a:r>
            <a:endParaRPr lang="es-ES" dirty="0">
              <a:latin typeface="Bradley Hand ITC" pitchFamily="66" charset="0"/>
            </a:endParaRPr>
          </a:p>
        </p:txBody>
      </p:sp>
      <p:sp>
        <p:nvSpPr>
          <p:cNvPr id="3" name="2 Marcador de contenido"/>
          <p:cNvSpPr>
            <a:spLocks noGrp="1"/>
          </p:cNvSpPr>
          <p:nvPr>
            <p:ph idx="1"/>
          </p:nvPr>
        </p:nvSpPr>
        <p:spPr/>
        <p:txBody>
          <a:bodyPr/>
          <a:lstStyle/>
          <a:p>
            <a:r>
              <a:rPr lang="es-ES" dirty="0" smtClean="0">
                <a:latin typeface="Bradley Hand ITC" pitchFamily="66" charset="0"/>
              </a:rPr>
              <a:t>La deficiencia de vitaminas puede producir trastornos más o menos graves, según el grado de deficiencia, llegando incluso a la muerte. Respecto a la posibilidad de que estas deficiencias se produzcan en el mundo desarrollado hay posturas muy enfrentadas. </a:t>
            </a:r>
            <a:endParaRPr lang="es-ES" dirty="0">
              <a:latin typeface="Bradley Hand ITC"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latin typeface="Bradley Hand ITC" pitchFamily="66" charset="0"/>
              </a:rPr>
              <a:t>Hipervitaminosis y toxicidad de las vitaminas</a:t>
            </a:r>
            <a:endParaRPr lang="es-ES" dirty="0">
              <a:latin typeface="Bradley Hand ITC" pitchFamily="66" charset="0"/>
            </a:endParaRPr>
          </a:p>
        </p:txBody>
      </p:sp>
      <p:sp>
        <p:nvSpPr>
          <p:cNvPr id="3" name="2 Marcador de contenido"/>
          <p:cNvSpPr>
            <a:spLocks noGrp="1"/>
          </p:cNvSpPr>
          <p:nvPr>
            <p:ph idx="1"/>
          </p:nvPr>
        </p:nvSpPr>
        <p:spPr/>
        <p:txBody>
          <a:bodyPr/>
          <a:lstStyle/>
          <a:p>
            <a:r>
              <a:rPr lang="es-ES" dirty="0" smtClean="0">
                <a:latin typeface="Bradley Hand ITC" pitchFamily="66" charset="0"/>
              </a:rPr>
              <a:t>Las vitaminas aunque son esenciales, pueden ser tóxicas en grandes cantidades. Unas son muy tóxicas y otras son inocuas incluso en cantidades muy altas.</a:t>
            </a:r>
            <a:br>
              <a:rPr lang="es-ES" dirty="0" smtClean="0">
                <a:latin typeface="Bradley Hand ITC" pitchFamily="66" charset="0"/>
              </a:rPr>
            </a:br>
            <a:r>
              <a:rPr lang="es-ES" dirty="0" smtClean="0">
                <a:latin typeface="Bradley Hand ITC" pitchFamily="66" charset="0"/>
              </a:rPr>
              <a:t>La toxicidad puede variar según la forma de aplicar las dosis.</a:t>
            </a:r>
            <a:endParaRPr lang="es-ES" dirty="0">
              <a:latin typeface="Bradley Hand ITC" pitchFamily="6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r>
              <a:rPr lang="es-ES" dirty="0" smtClean="0">
                <a:latin typeface="Bradley Hand ITC" pitchFamily="66" charset="0"/>
              </a:rPr>
              <a:t>Las vitaminas más tóxicas son la D, y la A, también lo puede ser la vitamina B3.</a:t>
            </a:r>
            <a:br>
              <a:rPr lang="es-ES" dirty="0" smtClean="0">
                <a:latin typeface="Bradley Hand ITC" pitchFamily="66" charset="0"/>
              </a:rPr>
            </a:br>
            <a:r>
              <a:rPr lang="es-ES" dirty="0" smtClean="0">
                <a:latin typeface="Bradley Hand ITC" pitchFamily="66" charset="0"/>
              </a:rPr>
              <a:t>Otras vitaminas, sin embargo, son muy poco tóxicas o prácticamente inocuas.</a:t>
            </a:r>
            <a:br>
              <a:rPr lang="es-ES" dirty="0" smtClean="0">
                <a:latin typeface="Bradley Hand ITC" pitchFamily="66" charset="0"/>
              </a:rPr>
            </a:br>
            <a:endParaRPr lang="es-ES" dirty="0">
              <a:latin typeface="Bradley Hand ITC" pitchFamily="66"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2.gstatic.com/images?q=tbn:cEWmn-EPdXdDoM:http://www.prensalatinalasvegas.com/wp-content/uploads/2009/09/vitaminas1.jpg">
            <a:hlinkClick r:id="rId2"/>
          </p:cNvPr>
          <p:cNvPicPr>
            <a:picLocks noChangeAspect="1" noChangeArrowheads="1"/>
          </p:cNvPicPr>
          <p:nvPr/>
        </p:nvPicPr>
        <p:blipFill>
          <a:blip r:embed="rId3"/>
          <a:srcRect/>
          <a:stretch>
            <a:fillRect/>
          </a:stretch>
        </p:blipFill>
        <p:spPr bwMode="auto">
          <a:xfrm>
            <a:off x="1500166" y="1500174"/>
            <a:ext cx="6143668" cy="464347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értice">
  <a:themeElements>
    <a:clrScheme name="Vértic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Vértic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ért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11</TotalTime>
  <Words>324</Words>
  <Application>Microsoft Office PowerPoint</Application>
  <PresentationFormat>Presentación en pantalla (4:3)</PresentationFormat>
  <Paragraphs>14</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Vértice</vt:lpstr>
      <vt:lpstr>Diapositiva 1</vt:lpstr>
      <vt:lpstr>Vitamina</vt:lpstr>
      <vt:lpstr>Clasificación de las vitaminas</vt:lpstr>
      <vt:lpstr>Funciones</vt:lpstr>
      <vt:lpstr>Diapositiva 5</vt:lpstr>
      <vt:lpstr>Avitaminosis</vt:lpstr>
      <vt:lpstr>Hipervitaminosis y toxicidad de las vitaminas</vt:lpstr>
      <vt:lpstr>Diapositiva 8</vt:lpstr>
      <vt:lpstr>Diapositiva 9</vt:lpstr>
      <vt:lpstr>Diapositiva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EnRed.com</dc:creator>
  <cp:lastModifiedBy>EnRed.com</cp:lastModifiedBy>
  <cp:revision>2</cp:revision>
  <dcterms:created xsi:type="dcterms:W3CDTF">2009-11-08T16:51:41Z</dcterms:created>
  <dcterms:modified xsi:type="dcterms:W3CDTF">2009-11-08T17:02:57Z</dcterms:modified>
</cp:coreProperties>
</file>