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45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16" name="15 Marcador de número de diapositiva"/>
          <p:cNvSpPr>
            <a:spLocks noGrp="1"/>
          </p:cNvSpPr>
          <p:nvPr>
            <p:ph type="sldNum" sz="quarter" idx="11"/>
          </p:nvPr>
        </p:nvSpPr>
        <p:spPr/>
        <p:txBody>
          <a:bodyPr/>
          <a:lstStyle/>
          <a:p>
            <a:fld id="{A8580C93-06F2-474D-A0E1-44D17BBD5047}" type="slidenum">
              <a:rPr lang="es-ES" smtClean="0"/>
              <a:t>‹Nº›</a:t>
            </a:fld>
            <a:endParaRPr lang="es-ES"/>
          </a:p>
        </p:txBody>
      </p:sp>
      <p:sp>
        <p:nvSpPr>
          <p:cNvPr id="17" name="16 Marcador de pie de página"/>
          <p:cNvSpPr>
            <a:spLocks noGrp="1"/>
          </p:cNvSpPr>
          <p:nvPr>
            <p:ph type="ftr" sz="quarter" idx="12"/>
          </p:nvPr>
        </p:nvSpPr>
        <p:spPr/>
        <p:txBody>
          <a:bodyPr/>
          <a:lstStyle/>
          <a:p>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580C93-06F2-474D-A0E1-44D17BBD5047}"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580C93-06F2-474D-A0E1-44D17BBD5047}"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1197F27C-8698-49E6-9214-BBF527A60D9F}" type="datetimeFigureOut">
              <a:rPr lang="es-ES" smtClean="0"/>
              <a:t>08/11/2009</a:t>
            </a:fld>
            <a:endParaRPr lang="es-ES"/>
          </a:p>
        </p:txBody>
      </p:sp>
      <p:sp>
        <p:nvSpPr>
          <p:cNvPr id="15" name="14 Marcador de número de diapositiva"/>
          <p:cNvSpPr>
            <a:spLocks noGrp="1"/>
          </p:cNvSpPr>
          <p:nvPr>
            <p:ph type="sldNum" sz="quarter" idx="15"/>
          </p:nvPr>
        </p:nvSpPr>
        <p:spPr/>
        <p:txBody>
          <a:bodyPr/>
          <a:lstStyle>
            <a:lvl1pPr algn="ctr">
              <a:defRPr/>
            </a:lvl1pPr>
          </a:lstStyle>
          <a:p>
            <a:fld id="{A8580C93-06F2-474D-A0E1-44D17BBD5047}" type="slidenum">
              <a:rPr lang="es-ES" smtClean="0"/>
              <a:t>‹Nº›</a:t>
            </a:fld>
            <a:endParaRPr lang="es-ES"/>
          </a:p>
        </p:txBody>
      </p:sp>
      <p:sp>
        <p:nvSpPr>
          <p:cNvPr id="16" name="15 Marcador de pie de página"/>
          <p:cNvSpPr>
            <a:spLocks noGrp="1"/>
          </p:cNvSpPr>
          <p:nvPr>
            <p:ph type="ftr" sz="quarter" idx="16"/>
          </p:nvPr>
        </p:nvSpPr>
        <p:spPr/>
        <p:txBody>
          <a:bodyPr/>
          <a:lstStyle/>
          <a:p>
            <a:endParaRPr lang="es-ES"/>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8580C93-06F2-474D-A0E1-44D17BBD5047}" type="slidenum">
              <a:rPr lang="es-ES" smtClean="0"/>
              <a:t>‹Nº›</a:t>
            </a:fld>
            <a:endParaRPr lang="es-ES"/>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8580C93-06F2-474D-A0E1-44D17BBD5047}" type="slidenum">
              <a:rPr lang="es-ES" smtClean="0"/>
              <a:t>‹Nº›</a:t>
            </a:fld>
            <a:endParaRPr lang="es-E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A8580C93-06F2-474D-A0E1-44D17BBD5047}" type="slidenum">
              <a:rPr lang="es-ES" smtClean="0"/>
              <a:t>‹Nº›</a:t>
            </a:fld>
            <a:endParaRPr lang="es-ES"/>
          </a:p>
        </p:txBody>
      </p:sp>
      <p:sp>
        <p:nvSpPr>
          <p:cNvPr id="8" name="7 Marcador de pie de página"/>
          <p:cNvSpPr>
            <a:spLocks noGrp="1"/>
          </p:cNvSpPr>
          <p:nvPr>
            <p:ph type="ftr" sz="quarter" idx="11"/>
          </p:nvPr>
        </p:nvSpPr>
        <p:spPr/>
        <p:txBody>
          <a:bodyPr/>
          <a:lstStyle/>
          <a:p>
            <a:endParaRPr lang="es-ES"/>
          </a:p>
        </p:txBody>
      </p:sp>
      <p:sp>
        <p:nvSpPr>
          <p:cNvPr id="7" name="6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8580C93-06F2-474D-A0E1-44D17BBD5047}" type="slidenum">
              <a:rPr lang="es-ES" smtClean="0"/>
              <a:t>‹Nº›</a:t>
            </a:fld>
            <a:endParaRPr lang="es-E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8580C93-06F2-474D-A0E1-44D17BBD5047}"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1197F27C-8698-49E6-9214-BBF527A60D9F}" type="datetimeFigureOut">
              <a:rPr lang="es-ES" smtClean="0"/>
              <a:t>08/11/2009</a:t>
            </a:fld>
            <a:endParaRPr lang="es-ES"/>
          </a:p>
        </p:txBody>
      </p:sp>
      <p:sp>
        <p:nvSpPr>
          <p:cNvPr id="9" name="8 Marcador de número de diapositiva"/>
          <p:cNvSpPr>
            <a:spLocks noGrp="1"/>
          </p:cNvSpPr>
          <p:nvPr>
            <p:ph type="sldNum" sz="quarter" idx="15"/>
          </p:nvPr>
        </p:nvSpPr>
        <p:spPr/>
        <p:txBody>
          <a:bodyPr/>
          <a:lstStyle/>
          <a:p>
            <a:fld id="{A8580C93-06F2-474D-A0E1-44D17BBD5047}" type="slidenum">
              <a:rPr lang="es-ES" smtClean="0"/>
              <a:t>‹Nº›</a:t>
            </a:fld>
            <a:endParaRPr lang="es-ES"/>
          </a:p>
        </p:txBody>
      </p:sp>
      <p:sp>
        <p:nvSpPr>
          <p:cNvPr id="10" name="9 Marcador de pie de página"/>
          <p:cNvSpPr>
            <a:spLocks noGrp="1"/>
          </p:cNvSpPr>
          <p:nvPr>
            <p:ph type="ftr" sz="quarter" idx="16"/>
          </p:nvPr>
        </p:nvSpPr>
        <p:spPr/>
        <p:txBody>
          <a:body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1197F27C-8698-49E6-9214-BBF527A60D9F}" type="datetimeFigureOut">
              <a:rPr lang="es-ES" smtClean="0"/>
              <a:t>08/11/2009</a:t>
            </a:fld>
            <a:endParaRPr lang="es-ES"/>
          </a:p>
        </p:txBody>
      </p:sp>
      <p:sp>
        <p:nvSpPr>
          <p:cNvPr id="9" name="8 Marcador de número de diapositiva"/>
          <p:cNvSpPr>
            <a:spLocks noGrp="1"/>
          </p:cNvSpPr>
          <p:nvPr>
            <p:ph type="sldNum" sz="quarter" idx="11"/>
          </p:nvPr>
        </p:nvSpPr>
        <p:spPr/>
        <p:txBody>
          <a:bodyPr/>
          <a:lstStyle/>
          <a:p>
            <a:fld id="{A8580C93-06F2-474D-A0E1-44D17BBD5047}" type="slidenum">
              <a:rPr lang="es-ES" smtClean="0"/>
              <a:t>‹Nº›</a:t>
            </a:fld>
            <a:endParaRPr lang="es-ES"/>
          </a:p>
        </p:txBody>
      </p:sp>
      <p:sp>
        <p:nvSpPr>
          <p:cNvPr id="10" name="9 Marcador de pie de página"/>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197F27C-8698-49E6-9214-BBF527A60D9F}" type="datetimeFigureOut">
              <a:rPr lang="es-ES" smtClean="0"/>
              <a:t>08/11/2009</a:t>
            </a:fld>
            <a:endParaRPr lang="es-ES"/>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ES"/>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8580C93-06F2-474D-A0E1-44D17BBD5047}" type="slidenum">
              <a:rPr lang="es-ES" smtClean="0"/>
              <a:t>‹Nº›</a:t>
            </a:fld>
            <a:endParaRPr lang="es-ES"/>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upload.wikimedia.org/wikipedia/commons/6/64/Trimyristin-3D-vdW.pn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upload.wikimedia.org/wikipedia/commons/c/c7/Esfingosina.pn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upload.wikimedia.org/wikipedia/commons/4/4a/Linoleic_acid3D.pn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857224" y="2285992"/>
            <a:ext cx="7643866" cy="3352808"/>
          </a:xfrm>
        </p:spPr>
        <p:txBody>
          <a:bodyPr>
            <a:normAutofit/>
          </a:bodyPr>
          <a:lstStyle/>
          <a:p>
            <a:r>
              <a:rPr lang="es-ES" sz="9600" dirty="0" smtClean="0">
                <a:ln w="18415" cmpd="sng">
                  <a:solidFill>
                    <a:srgbClr val="FFFFFF"/>
                  </a:solidFill>
                  <a:prstDash val="solid"/>
                </a:ln>
                <a:solidFill>
                  <a:srgbClr val="FFFFFF"/>
                </a:solidFill>
                <a:effectLst>
                  <a:glow rad="63500">
                    <a:schemeClr val="accent4">
                      <a:satMod val="175000"/>
                      <a:alpha val="40000"/>
                    </a:schemeClr>
                  </a:glow>
                  <a:outerShdw blurRad="63500" dir="3600000" algn="tl" rotWithShape="0">
                    <a:srgbClr val="000000">
                      <a:alpha val="70000"/>
                    </a:srgbClr>
                  </a:outerShdw>
                </a:effectLst>
                <a:latin typeface="Baskerville Old Face" pitchFamily="18" charset="0"/>
              </a:rPr>
              <a:t>Lípido</a:t>
            </a:r>
            <a:endParaRPr lang="es-ES" sz="9600" dirty="0">
              <a:ln w="18415" cmpd="sng">
                <a:solidFill>
                  <a:srgbClr val="FFFFFF"/>
                </a:solidFill>
                <a:prstDash val="solid"/>
              </a:ln>
              <a:solidFill>
                <a:srgbClr val="FFFFFF"/>
              </a:solidFill>
              <a:effectLst>
                <a:glow rad="63500">
                  <a:schemeClr val="accent4">
                    <a:satMod val="175000"/>
                    <a:alpha val="40000"/>
                  </a:schemeClr>
                </a:glow>
                <a:outerShdw blurRad="63500" dir="3600000" algn="tl" rotWithShape="0">
                  <a:srgbClr val="000000">
                    <a:alpha val="70000"/>
                  </a:srgbClr>
                </a:outerShdw>
              </a:effectLst>
              <a:latin typeface="Baskerville Old Face" pitchFamily="18" charset="0"/>
            </a:endParaRPr>
          </a:p>
        </p:txBody>
      </p:sp>
      <p:sp>
        <p:nvSpPr>
          <p:cNvPr id="2" name="1 Título"/>
          <p:cNvSpPr>
            <a:spLocks noGrp="1"/>
          </p:cNvSpPr>
          <p:nvPr>
            <p:ph type="ctrTitle"/>
          </p:nvPr>
        </p:nvSpPr>
        <p:spPr>
          <a:xfrm>
            <a:off x="685800" y="571481"/>
            <a:ext cx="7772400" cy="1214445"/>
          </a:xfrm>
        </p:spPr>
        <p:txBody>
          <a:bodyPr/>
          <a:lstStyle/>
          <a:p>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Archivo:Trimyristin-3D-vdW.png">
            <a:hlinkClick r:id="rId2"/>
          </p:cNvPr>
          <p:cNvPicPr>
            <a:picLocks noChangeAspect="1" noChangeArrowheads="1"/>
          </p:cNvPicPr>
          <p:nvPr/>
        </p:nvPicPr>
        <p:blipFill>
          <a:blip r:embed="rId3"/>
          <a:srcRect/>
          <a:stretch>
            <a:fillRect/>
          </a:stretch>
        </p:blipFill>
        <p:spPr bwMode="auto">
          <a:xfrm>
            <a:off x="1142976" y="500042"/>
            <a:ext cx="7038975" cy="57150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latin typeface="Baskerville Old Face" pitchFamily="18" charset="0"/>
              </a:rPr>
              <a:t>Los fosfoesfingolípidos son esfingolípidos con un grupo fosfato, tienen una arquitectura molecular y unas propiedades similares a los fosfoglicéridos. No obstante, no contienen glicerol, sino esfingosina, un aminoalcohol de cadena larga al que se unen un ácido graso, conjunto conocido con el nombre de </a:t>
            </a:r>
            <a:r>
              <a:rPr lang="es-ES" dirty="0" smtClean="0">
                <a:latin typeface="Baskerville Old Face" pitchFamily="18" charset="0"/>
              </a:rPr>
              <a:t>ceramida</a:t>
            </a:r>
            <a:endParaRPr lang="es-ES" dirty="0">
              <a:latin typeface="Baskerville Old Face" pitchFamily="18" charset="0"/>
            </a:endParaRPr>
          </a:p>
        </p:txBody>
      </p:sp>
      <p:sp>
        <p:nvSpPr>
          <p:cNvPr id="3" name="2 Título"/>
          <p:cNvSpPr>
            <a:spLocks noGrp="1"/>
          </p:cNvSpPr>
          <p:nvPr>
            <p:ph type="title"/>
          </p:nvPr>
        </p:nvSpPr>
        <p:spPr/>
        <p:txBody>
          <a:bodyPr/>
          <a:lstStyle/>
          <a:p>
            <a:r>
              <a:rPr lang="es-ES" b="1" dirty="0" smtClean="0">
                <a:latin typeface="Baskerville Old Face" pitchFamily="18" charset="0"/>
              </a:rPr>
              <a:t>Fosfoesfingolípidos</a:t>
            </a:r>
            <a:endParaRPr lang="es-ES" dirty="0">
              <a:latin typeface="Baskerville Old Fac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Archivo:Esfingosina.png">
            <a:hlinkClick r:id="rId2"/>
          </p:cNvPr>
          <p:cNvPicPr>
            <a:picLocks noChangeAspect="1" noChangeArrowheads="1"/>
          </p:cNvPicPr>
          <p:nvPr/>
        </p:nvPicPr>
        <p:blipFill>
          <a:blip r:embed="rId3"/>
          <a:srcRect/>
          <a:stretch>
            <a:fillRect/>
          </a:stretch>
        </p:blipFill>
        <p:spPr bwMode="auto">
          <a:xfrm>
            <a:off x="1857356" y="1643050"/>
            <a:ext cx="4991100" cy="367665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latin typeface="Baskerville Old Face" pitchFamily="18" charset="0"/>
              </a:rPr>
              <a:t>Los </a:t>
            </a:r>
            <a:r>
              <a:rPr lang="es-ES" b="1" dirty="0" smtClean="0">
                <a:latin typeface="Baskerville Old Face" pitchFamily="18" charset="0"/>
              </a:rPr>
              <a:t>lípidos</a:t>
            </a:r>
            <a:r>
              <a:rPr lang="es-ES" dirty="0" smtClean="0">
                <a:latin typeface="Baskerville Old Face" pitchFamily="18" charset="0"/>
              </a:rPr>
              <a:t> son un conjunto de moléculas orgánicas, la mayoría biomoléculas, compuestas principalmente por carbono e hidrógeno y en menor medida </a:t>
            </a:r>
            <a:r>
              <a:rPr lang="es-ES" dirty="0" smtClean="0">
                <a:latin typeface="Baskerville Old Face" pitchFamily="18" charset="0"/>
              </a:rPr>
              <a:t>oxígeno, </a:t>
            </a:r>
            <a:r>
              <a:rPr lang="es-ES" dirty="0" smtClean="0">
                <a:latin typeface="Baskerville Old Face" pitchFamily="18" charset="0"/>
              </a:rPr>
              <a:t>aunque también pueden contener fósforo, azufre y nitrógeno, que tienen como característica principal el ser </a:t>
            </a:r>
            <a:r>
              <a:rPr lang="es-ES" dirty="0" smtClean="0">
                <a:latin typeface="Baskerville Old Face" pitchFamily="18" charset="0"/>
              </a:rPr>
              <a:t>hidrofóbicas o </a:t>
            </a:r>
            <a:r>
              <a:rPr lang="es-ES" dirty="0" smtClean="0">
                <a:latin typeface="Baskerville Old Face" pitchFamily="18" charset="0"/>
              </a:rPr>
              <a:t>insolubles en agua y sí en disolventes orgánicos </a:t>
            </a:r>
            <a:endParaRPr lang="es-ES" dirty="0">
              <a:latin typeface="Baskerville Old Face" pitchFamily="18" charset="0"/>
            </a:endParaRPr>
          </a:p>
        </p:txBody>
      </p:sp>
      <p:sp>
        <p:nvSpPr>
          <p:cNvPr id="2" name="1 Título"/>
          <p:cNvSpPr>
            <a:spLocks noGrp="1"/>
          </p:cNvSpPr>
          <p:nvPr>
            <p:ph type="title"/>
          </p:nvPr>
        </p:nvSpPr>
        <p:spPr/>
        <p:txBody>
          <a:bodyPr/>
          <a:lstStyle/>
          <a:p>
            <a:r>
              <a:rPr lang="es-ES" b="1" dirty="0" smtClean="0">
                <a:latin typeface="Algerian" pitchFamily="82" charset="0"/>
              </a:rPr>
              <a:t>Lípido</a:t>
            </a:r>
            <a:endParaRPr lang="es-ES" dirty="0">
              <a:latin typeface="Algerian" pitchFamily="8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latin typeface="Baskerville Old Face" pitchFamily="18" charset="0"/>
              </a:rPr>
              <a:t>Los lípidos son biomoléculas muy diversas; unos están formados por cadenas alifáticas saturadas o insaturadas, en general lineales, pero algunos tienen anillos (aromáticos). Algunos son flexibles, mientras que otros son rígidos o semiflexibles hasta alcanzar casi una total flexibilidad molecular; algunos comparten carbonos libres y otros forman puentes de hidrógeno</a:t>
            </a:r>
            <a:endParaRPr lang="es-ES" dirty="0">
              <a:latin typeface="Baskerville Old Face" pitchFamily="18" charset="0"/>
            </a:endParaRPr>
          </a:p>
        </p:txBody>
      </p:sp>
      <p:sp>
        <p:nvSpPr>
          <p:cNvPr id="3" name="2 Título"/>
          <p:cNvSpPr>
            <a:spLocks noGrp="1"/>
          </p:cNvSpPr>
          <p:nvPr>
            <p:ph type="title"/>
          </p:nvPr>
        </p:nvSpPr>
        <p:spPr/>
        <p:txBody>
          <a:bodyPr/>
          <a:lstStyle/>
          <a:p>
            <a:r>
              <a:rPr lang="es-ES" b="1" dirty="0" smtClean="0">
                <a:latin typeface="Baskerville Old Face" pitchFamily="18" charset="0"/>
              </a:rPr>
              <a:t>Características generales</a:t>
            </a:r>
            <a:endParaRPr lang="es-ES" dirty="0">
              <a:latin typeface="Baskerville Old Face"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latin typeface="Baskerville Old Face" pitchFamily="18" charset="0"/>
              </a:rPr>
              <a:t>Los lípidos son un grupo muy heterogéneo que usualmente se clasifican en dos grupos, atendiendo a que posean en su composición ácidos grasos (lípidos saponificables) o no lo posean (lípidos insaponificables</a:t>
            </a:r>
            <a:endParaRPr lang="es-ES" dirty="0">
              <a:latin typeface="Baskerville Old Face" pitchFamily="18" charset="0"/>
            </a:endParaRPr>
          </a:p>
        </p:txBody>
      </p:sp>
      <p:sp>
        <p:nvSpPr>
          <p:cNvPr id="3" name="2 Título"/>
          <p:cNvSpPr>
            <a:spLocks noGrp="1"/>
          </p:cNvSpPr>
          <p:nvPr>
            <p:ph type="title"/>
          </p:nvPr>
        </p:nvSpPr>
        <p:spPr>
          <a:xfrm>
            <a:off x="428596" y="142852"/>
            <a:ext cx="8229600" cy="1219200"/>
          </a:xfrm>
        </p:spPr>
        <p:txBody>
          <a:bodyPr/>
          <a:lstStyle/>
          <a:p>
            <a:r>
              <a:rPr lang="es-ES" b="1" dirty="0" smtClean="0">
                <a:latin typeface="Baskerville Old Face" pitchFamily="18" charset="0"/>
              </a:rPr>
              <a:t>Clasificación biológica</a:t>
            </a:r>
            <a:endParaRPr lang="es-ES" dirty="0">
              <a:latin typeface="Baskerville Old Fac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latin typeface="Baskerville Old Face" pitchFamily="18" charset="0"/>
              </a:rPr>
              <a:t>. </a:t>
            </a:r>
            <a:r>
              <a:rPr lang="es-ES" dirty="0" smtClean="0">
                <a:latin typeface="Baskerville Old Face" pitchFamily="18" charset="0"/>
              </a:rPr>
              <a:t>Lípidos que sólo contienen carbono, hidrógeno y oxígeno. Acilglicéridos. Cuando son sólidos se les llama grasas y cuando son líquidos a temperatura ambiente se llaman aceites. Céridos (ceras)</a:t>
            </a:r>
            <a:endParaRPr lang="es-ES" dirty="0">
              <a:latin typeface="Baskerville Old Face" pitchFamily="18" charset="0"/>
            </a:endParaRPr>
          </a:p>
        </p:txBody>
      </p:sp>
      <p:sp>
        <p:nvSpPr>
          <p:cNvPr id="3" name="2 Título"/>
          <p:cNvSpPr>
            <a:spLocks noGrp="1"/>
          </p:cNvSpPr>
          <p:nvPr>
            <p:ph type="title"/>
          </p:nvPr>
        </p:nvSpPr>
        <p:spPr/>
        <p:txBody>
          <a:bodyPr/>
          <a:lstStyle/>
          <a:p>
            <a:r>
              <a:rPr lang="es-ES" b="1" dirty="0" smtClean="0">
                <a:latin typeface="Baskerville Old Face" pitchFamily="18" charset="0"/>
              </a:rPr>
              <a:t>Simples</a:t>
            </a:r>
            <a:endParaRPr lang="es-ES" dirty="0">
              <a:latin typeface="Baskerville Old Face"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latin typeface="Baskerville Old Face" pitchFamily="18" charset="0"/>
              </a:rPr>
              <a:t>Son </a:t>
            </a:r>
            <a:r>
              <a:rPr lang="es-ES" dirty="0" smtClean="0">
                <a:latin typeface="Baskerville Old Face" pitchFamily="18" charset="0"/>
              </a:rPr>
              <a:t>los lípidos que además de contener en su molécula carbono, hidrógeno y oxígeno, también contienen otros elementos como nitrógeno, fósforo, azufre u otra biomolécula como un glúcido. A los lípidos complejos también se les llama </a:t>
            </a:r>
            <a:r>
              <a:rPr lang="es-ES" b="1" dirty="0" smtClean="0">
                <a:latin typeface="Baskerville Old Face" pitchFamily="18" charset="0"/>
              </a:rPr>
              <a:t>lípidos de membrana</a:t>
            </a:r>
            <a:r>
              <a:rPr lang="es-ES" dirty="0" smtClean="0">
                <a:latin typeface="Baskerville Old Face" pitchFamily="18" charset="0"/>
              </a:rPr>
              <a:t> pues son las principales moléculas que forman las membranas celulares.</a:t>
            </a:r>
            <a:endParaRPr lang="es-ES" dirty="0">
              <a:latin typeface="Baskerville Old Face" pitchFamily="18" charset="0"/>
            </a:endParaRPr>
          </a:p>
        </p:txBody>
      </p:sp>
      <p:sp>
        <p:nvSpPr>
          <p:cNvPr id="3" name="2 Título"/>
          <p:cNvSpPr>
            <a:spLocks noGrp="1"/>
          </p:cNvSpPr>
          <p:nvPr>
            <p:ph type="title"/>
          </p:nvPr>
        </p:nvSpPr>
        <p:spPr/>
        <p:txBody>
          <a:bodyPr/>
          <a:lstStyle/>
          <a:p>
            <a:r>
              <a:rPr lang="es-ES" b="1" dirty="0" smtClean="0">
                <a:latin typeface="Baskerville Old Face" pitchFamily="18" charset="0"/>
              </a:rPr>
              <a:t>Complejos</a:t>
            </a:r>
            <a:endParaRPr lang="es-ES" dirty="0">
              <a:latin typeface="Baskerville Old Fac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b="1" dirty="0" smtClean="0"/>
              <a:t>Ácidos </a:t>
            </a:r>
            <a:r>
              <a:rPr lang="es-ES" b="1" dirty="0" smtClean="0"/>
              <a:t>grasos</a:t>
            </a:r>
          </a:p>
          <a:p>
            <a:r>
              <a:rPr lang="es-ES" dirty="0" smtClean="0"/>
              <a:t>Son las unidades básicas de los lípidos saponificables, y consisten en moléculas formadas por una larga cadena hidrocarbonada con un número par de átomos de carbono (12-22) y un grupo carboxilo terminal. La presencia de dobles enlaces en el ácido graso reduce el punto de fusión</a:t>
            </a:r>
            <a:endParaRPr lang="es-ES" dirty="0"/>
          </a:p>
        </p:txBody>
      </p:sp>
      <p:sp>
        <p:nvSpPr>
          <p:cNvPr id="3" name="2 Título"/>
          <p:cNvSpPr>
            <a:spLocks noGrp="1"/>
          </p:cNvSpPr>
          <p:nvPr>
            <p:ph type="title"/>
          </p:nvPr>
        </p:nvSpPr>
        <p:spPr/>
        <p:txBody>
          <a:bodyPr/>
          <a:lstStyle/>
          <a:p>
            <a:r>
              <a:rPr lang="es-ES" b="1" dirty="0" smtClean="0"/>
              <a:t>Lípidos saponificables</a:t>
            </a: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rchivo:Linoleic acid3D.png">
            <a:hlinkClick r:id="rId2"/>
          </p:cNvPr>
          <p:cNvPicPr>
            <a:picLocks noChangeAspect="1" noChangeArrowheads="1"/>
          </p:cNvPicPr>
          <p:nvPr/>
        </p:nvPicPr>
        <p:blipFill>
          <a:blip r:embed="rId3"/>
          <a:srcRect/>
          <a:stretch>
            <a:fillRect/>
          </a:stretch>
        </p:blipFill>
        <p:spPr bwMode="auto">
          <a:xfrm>
            <a:off x="1928794" y="1071546"/>
            <a:ext cx="5772150" cy="471487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latin typeface="Baskerville Old Face" pitchFamily="18" charset="0"/>
              </a:rPr>
              <a:t>Los acilglicéridos o acilgliceroles son ésteres de ácidos grasos con glicerol (glicerina), formados mediante una reacción de condensación llamada esterificación. Una molécula de glicerol puede reaccionar con hasta tres moléculas de ácidos grasos, puesto que tiene tres grupos hidroxilo.</a:t>
            </a:r>
            <a:endParaRPr lang="es-ES" dirty="0">
              <a:latin typeface="Baskerville Old Face" pitchFamily="18" charset="0"/>
            </a:endParaRPr>
          </a:p>
        </p:txBody>
      </p:sp>
      <p:sp>
        <p:nvSpPr>
          <p:cNvPr id="3" name="2 Título"/>
          <p:cNvSpPr>
            <a:spLocks noGrp="1"/>
          </p:cNvSpPr>
          <p:nvPr>
            <p:ph type="title"/>
          </p:nvPr>
        </p:nvSpPr>
        <p:spPr/>
        <p:txBody>
          <a:bodyPr/>
          <a:lstStyle/>
          <a:p>
            <a:r>
              <a:rPr lang="es-ES" b="1" dirty="0" smtClean="0">
                <a:latin typeface="Baskerville Old Face" pitchFamily="18" charset="0"/>
              </a:rPr>
              <a:t>Acilglicéridos</a:t>
            </a:r>
            <a:endParaRPr lang="es-ES" dirty="0">
              <a:latin typeface="Baskerville Old Face"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TotalTime>
  <Words>393</Words>
  <Application>Microsoft Office PowerPoint</Application>
  <PresentationFormat>Presentación en pantalla (4:3)</PresentationFormat>
  <Paragraphs>18</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Papel</vt:lpstr>
      <vt:lpstr>Diapositiva 1</vt:lpstr>
      <vt:lpstr>Lípido</vt:lpstr>
      <vt:lpstr>Características generales</vt:lpstr>
      <vt:lpstr>Clasificación biológica</vt:lpstr>
      <vt:lpstr>Simples</vt:lpstr>
      <vt:lpstr>Complejos</vt:lpstr>
      <vt:lpstr>Lípidos saponificables</vt:lpstr>
      <vt:lpstr>Diapositiva 8</vt:lpstr>
      <vt:lpstr>Acilglicéridos</vt:lpstr>
      <vt:lpstr>Diapositiva 10</vt:lpstr>
      <vt:lpstr>Fosfoesfingolípidos</vt:lpstr>
      <vt:lpstr>Diapositiva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EnRed.com</dc:creator>
  <cp:lastModifiedBy>EnRed.com</cp:lastModifiedBy>
  <cp:revision>1</cp:revision>
  <dcterms:created xsi:type="dcterms:W3CDTF">2009-11-08T16:41:49Z</dcterms:created>
  <dcterms:modified xsi:type="dcterms:W3CDTF">2009-11-08T16:51:35Z</dcterms:modified>
</cp:coreProperties>
</file>