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45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5" name="24 Subtítulo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1" name="30 Marcador de fecha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1AD5832-2A31-4C5B-85F6-259E063F9A50}" type="datetimeFigureOut">
              <a:rPr lang="es-ES" smtClean="0"/>
              <a:t>08/11/2009</a:t>
            </a:fld>
            <a:endParaRPr lang="es-ES"/>
          </a:p>
        </p:txBody>
      </p:sp>
      <p:sp>
        <p:nvSpPr>
          <p:cNvPr id="18" name="1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6592005-E264-484D-B9AB-1CE43AEBBBA9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AD5832-2A31-4C5B-85F6-259E063F9A50}" type="datetimeFigureOut">
              <a:rPr lang="es-ES" smtClean="0"/>
              <a:t>08/11/2009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592005-E264-484D-B9AB-1CE43AEBBBA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1AD5832-2A31-4C5B-85F6-259E063F9A50}" type="datetimeFigureOut">
              <a:rPr lang="es-ES" smtClean="0"/>
              <a:t>08/11/2009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6592005-E264-484D-B9AB-1CE43AEBBBA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AD5832-2A31-4C5B-85F6-259E063F9A50}" type="datetimeFigureOut">
              <a:rPr lang="es-ES" smtClean="0"/>
              <a:t>08/11/2009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592005-E264-484D-B9AB-1CE43AEBBBA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1AD5832-2A31-4C5B-85F6-259E063F9A50}" type="datetimeFigureOut">
              <a:rPr lang="es-ES" smtClean="0"/>
              <a:t>08/11/2009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6592005-E264-484D-B9AB-1CE43AEBBBA9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AD5832-2A31-4C5B-85F6-259E063F9A50}" type="datetimeFigureOut">
              <a:rPr lang="es-ES" smtClean="0"/>
              <a:t>08/11/2009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592005-E264-484D-B9AB-1CE43AEBBBA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AD5832-2A31-4C5B-85F6-259E063F9A50}" type="datetimeFigureOut">
              <a:rPr lang="es-ES" smtClean="0"/>
              <a:t>08/11/2009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592005-E264-484D-B9AB-1CE43AEBBBA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AD5832-2A31-4C5B-85F6-259E063F9A50}" type="datetimeFigureOut">
              <a:rPr lang="es-ES" smtClean="0"/>
              <a:t>08/11/2009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592005-E264-484D-B9AB-1CE43AEBBBA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1AD5832-2A31-4C5B-85F6-259E063F9A50}" type="datetimeFigureOut">
              <a:rPr lang="es-ES" smtClean="0"/>
              <a:t>08/11/2009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592005-E264-484D-B9AB-1CE43AEBBBA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AD5832-2A31-4C5B-85F6-259E063F9A50}" type="datetimeFigureOut">
              <a:rPr lang="es-ES" smtClean="0"/>
              <a:t>08/11/2009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592005-E264-484D-B9AB-1CE43AEBBBA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AD5832-2A31-4C5B-85F6-259E063F9A50}" type="datetimeFigureOut">
              <a:rPr lang="es-ES" smtClean="0"/>
              <a:t>08/11/2009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592005-E264-484D-B9AB-1CE43AEBBBA9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9 Marcador de posición de imagen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Marcador de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1" name="30 Marcador de texto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7" name="26 Marcador de fecha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1AD5832-2A31-4C5B-85F6-259E063F9A50}" type="datetimeFigureOut">
              <a:rPr lang="es-ES" smtClean="0"/>
              <a:t>08/11/2009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6592005-E264-484D-B9AB-1CE43AEBBBA9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upload.wikimedia.org/wikipedia/commons/2/25/Estructura_prote%C3%ADnas.png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9600" dirty="0" smtClean="0">
                <a:latin typeface="Comic Sans MS" pitchFamily="66" charset="0"/>
              </a:rPr>
              <a:t>proteinas</a:t>
            </a:r>
            <a:endParaRPr lang="es-ES" sz="96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rchivo:Estructura proteínas.pn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00232" y="1000108"/>
            <a:ext cx="5072098" cy="51054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500043"/>
            <a:ext cx="7772400" cy="1000131"/>
          </a:xfrm>
        </p:spPr>
        <p:txBody>
          <a:bodyPr/>
          <a:lstStyle/>
          <a:p>
            <a:r>
              <a:rPr lang="es-ES" b="1" dirty="0" smtClean="0">
                <a:latin typeface="Comic Sans MS" pitchFamily="66" charset="0"/>
              </a:rPr>
              <a:t>Proteína</a:t>
            </a:r>
            <a:endParaRPr lang="es-ES" dirty="0">
              <a:latin typeface="Comic Sans MS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714348" y="2000240"/>
            <a:ext cx="7643866" cy="4000528"/>
          </a:xfrm>
        </p:spPr>
        <p:txBody>
          <a:bodyPr>
            <a:normAutofit/>
          </a:bodyPr>
          <a:lstStyle/>
          <a:p>
            <a:r>
              <a:rPr lang="es-ES" dirty="0" smtClean="0">
                <a:solidFill>
                  <a:schemeClr val="tx1"/>
                </a:solidFill>
                <a:latin typeface="Comic Sans MS" pitchFamily="66" charset="0"/>
              </a:rPr>
              <a:t>Las </a:t>
            </a:r>
            <a:r>
              <a:rPr lang="es-ES" b="1" dirty="0" smtClean="0">
                <a:solidFill>
                  <a:schemeClr val="tx1"/>
                </a:solidFill>
                <a:latin typeface="Comic Sans MS" pitchFamily="66" charset="0"/>
              </a:rPr>
              <a:t>proteínas</a:t>
            </a:r>
            <a:r>
              <a:rPr lang="es-ES" dirty="0" smtClean="0">
                <a:solidFill>
                  <a:schemeClr val="tx1"/>
                </a:solidFill>
                <a:latin typeface="Comic Sans MS" pitchFamily="66" charset="0"/>
              </a:rPr>
              <a:t> son macromoléculas formadas por cadenas Las proteínas desempeñan un papel fundamental en los seres vivos y son las biomoléculas más versátiles y más diversas. Realizan una enorme cantidad de funciones diferentes, entre las que destacan</a:t>
            </a:r>
            <a:r>
              <a:rPr lang="es-ES" dirty="0" smtClean="0"/>
              <a:t>: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>
                <a:latin typeface="Comic Sans MS" pitchFamily="66" charset="0"/>
              </a:rPr>
              <a:t>estructural (colágeno y queratina),</a:t>
            </a:r>
          </a:p>
          <a:p>
            <a:r>
              <a:rPr lang="es-ES" dirty="0" smtClean="0">
                <a:latin typeface="Comic Sans MS" pitchFamily="66" charset="0"/>
              </a:rPr>
              <a:t>reguladora (insulina y hormona del crecimiento),</a:t>
            </a:r>
          </a:p>
          <a:p>
            <a:r>
              <a:rPr lang="es-ES" dirty="0" smtClean="0">
                <a:latin typeface="Comic Sans MS" pitchFamily="66" charset="0"/>
              </a:rPr>
              <a:t>transportadora (hemoglobina),</a:t>
            </a:r>
          </a:p>
          <a:p>
            <a:r>
              <a:rPr lang="es-ES" dirty="0" smtClean="0">
                <a:latin typeface="Comic Sans MS" pitchFamily="66" charset="0"/>
              </a:rPr>
              <a:t>defensiva (anticuerpos),</a:t>
            </a:r>
          </a:p>
          <a:p>
            <a:r>
              <a:rPr lang="es-ES" dirty="0" smtClean="0">
                <a:latin typeface="Comic Sans MS" pitchFamily="66" charset="0"/>
              </a:rPr>
              <a:t>enzimática,</a:t>
            </a:r>
          </a:p>
          <a:p>
            <a:r>
              <a:rPr lang="es-ES" dirty="0" smtClean="0">
                <a:latin typeface="Comic Sans MS" pitchFamily="66" charset="0"/>
              </a:rPr>
              <a:t>contráctil (actina y miosina).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>
                <a:latin typeface="Comic Sans MS" pitchFamily="66" charset="0"/>
              </a:rPr>
              <a:t>Características</a:t>
            </a:r>
            <a:endParaRPr lang="es-ES" dirty="0">
              <a:latin typeface="Comic Sans MS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 smtClean="0">
                <a:latin typeface="Comic Sans MS" pitchFamily="66" charset="0"/>
              </a:rPr>
              <a:t>Las proteínas son macromoléculas; son biopolímeros</a:t>
            </a:r>
            <a:r>
              <a:rPr lang="es-ES" dirty="0">
                <a:latin typeface="Comic Sans MS" pitchFamily="66" charset="0"/>
              </a:rPr>
              <a:t>,</a:t>
            </a:r>
            <a:r>
              <a:rPr lang="es-ES" dirty="0" smtClean="0">
                <a:latin typeface="Comic Sans MS" pitchFamily="66" charset="0"/>
              </a:rPr>
              <a:t> es decir, están constituidas por gran número de unidades estructurales simples repetitivas (monómeros). Debido a su gran tamaño, cuando estas moléculas se dispersan en un disolvente adecuado, forman siempre dispersiones coloidales, con características que las diferencian de las disoluciones de moléculas más pequeñas</a:t>
            </a:r>
            <a:endParaRPr lang="es-ES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>
                <a:latin typeface="Comic Sans MS" pitchFamily="66" charset="0"/>
              </a:rPr>
              <a:t>Funciones</a:t>
            </a:r>
            <a:endParaRPr lang="es-ES" dirty="0">
              <a:latin typeface="Comic Sans MS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>
                <a:latin typeface="Comic Sans MS" pitchFamily="66" charset="0"/>
              </a:rPr>
              <a:t>Las proteínas ocupan un lugar de máxima importancia entre las moléculas constituyentes de los seres vivos (biomoléculas). Prácticamente todos los procesos biológicos dependen de la presencia o la actividad de este tipo de moléculas. Bastan algunos ejemplos para dar idea de la variedad y trascendencia de las funciones que desempeñan.</a:t>
            </a:r>
            <a:endParaRPr lang="es-ES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 smtClean="0">
                <a:latin typeface="Comic Sans MS" pitchFamily="66" charset="0"/>
              </a:rPr>
              <a:t>casi todas las enzimas, catalizadores de reacciones químicas en organismos vivientes;</a:t>
            </a:r>
          </a:p>
          <a:p>
            <a:r>
              <a:rPr lang="es-ES" dirty="0" smtClean="0">
                <a:latin typeface="Comic Sans MS" pitchFamily="66" charset="0"/>
              </a:rPr>
              <a:t>muchas hormonas, reguladores de actividades celulares;</a:t>
            </a:r>
          </a:p>
          <a:p>
            <a:r>
              <a:rPr lang="es-ES" dirty="0" smtClean="0">
                <a:latin typeface="Comic Sans MS" pitchFamily="66" charset="0"/>
              </a:rPr>
              <a:t>la hemoglobina y otras moléculas con funciones de transporte en la sangre;</a:t>
            </a:r>
          </a:p>
          <a:p>
            <a:r>
              <a:rPr lang="es-ES" dirty="0" smtClean="0">
                <a:latin typeface="Comic Sans MS" pitchFamily="66" charset="0"/>
              </a:rPr>
              <a:t>los anticuerpos, encargados de acciones de defensa natural contra infecciones o agentes extraños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>
                <a:latin typeface="Comic Sans MS" pitchFamily="66" charset="0"/>
              </a:rPr>
              <a:t>Estructura</a:t>
            </a:r>
            <a:endParaRPr lang="es-ES" dirty="0">
              <a:latin typeface="Comic Sans MS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 smtClean="0">
                <a:latin typeface="Comic Sans MS" pitchFamily="66" charset="0"/>
              </a:rPr>
              <a:t>Es la manera como se organiza una proteína para adquirir cierta forma. Presentan una disposición característica en condiciones fisiológicas, pero si se cambian estas condiciones como temperatura, pH, etc. pierde la conformación y su función, proceso denominado desnaturalización. La función depende de la conformación y ésta viene determinada por la secuencia de aminoácidos</a:t>
            </a:r>
            <a:r>
              <a:rPr lang="es-ES" dirty="0" smtClean="0"/>
              <a:t>.</a:t>
            </a:r>
            <a:endParaRPr lang="es-E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b="1" dirty="0" smtClean="0">
                <a:latin typeface="Comic Sans MS" pitchFamily="66" charset="0"/>
              </a:rPr>
              <a:t>Propiedades de las proteínas</a:t>
            </a:r>
            <a:endParaRPr lang="es-ES" dirty="0">
              <a:latin typeface="Comic Sans MS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>
                <a:latin typeface="Comic Sans MS" pitchFamily="66" charset="0"/>
              </a:rPr>
              <a:t>Solubilidad: Se mantiene siempre y cuando los enlaces fuertes y débiles estén presentes. Si se aumenta la temperatura y el pH, se pierde la solubilidad</a:t>
            </a:r>
          </a:p>
          <a:p>
            <a:r>
              <a:rPr lang="es-ES" dirty="0" smtClean="0">
                <a:latin typeface="Comic Sans MS" pitchFamily="66" charset="0"/>
              </a:rPr>
              <a:t>Especificidad: Cada proteína tiene una función específica que está determinada por su estructura primaria.</a:t>
            </a:r>
            <a:endParaRPr lang="es-ES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>
                <a:latin typeface="Comic Sans MS" pitchFamily="66" charset="0"/>
              </a:rPr>
              <a:t>Desnaturalización</a:t>
            </a:r>
            <a:endParaRPr lang="es-ES" dirty="0">
              <a:latin typeface="Comic Sans MS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 smtClean="0">
                <a:latin typeface="Comic Sans MS" pitchFamily="66" charset="0"/>
              </a:rPr>
              <a:t>Si en una disolución de proteínas se producen cambios de pH, alteraciones en la concentración, agitación molecular o variaciones bruscas de temperatura, la solubilidad de las proteínas puede verse reducida hasta el punto de producirse su precipitación. Esto se debe a que los enlaces que mantienen la conformación globular se rompen y la proteína adopta la conformación filamentosa</a:t>
            </a:r>
            <a:endParaRPr lang="es-ES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o">
  <a:themeElements>
    <a:clrScheme name="Opulento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o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o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8</TotalTime>
  <Words>406</Words>
  <Application>Microsoft Office PowerPoint</Application>
  <PresentationFormat>Presentación en pantalla (4:3)</PresentationFormat>
  <Paragraphs>24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Opulento</vt:lpstr>
      <vt:lpstr>Diapositiva 1</vt:lpstr>
      <vt:lpstr>Proteína</vt:lpstr>
      <vt:lpstr>Diapositiva 3</vt:lpstr>
      <vt:lpstr>Características</vt:lpstr>
      <vt:lpstr>Funciones</vt:lpstr>
      <vt:lpstr>Diapositiva 6</vt:lpstr>
      <vt:lpstr>Estructura</vt:lpstr>
      <vt:lpstr>Propiedades de las proteínas</vt:lpstr>
      <vt:lpstr>Desnaturalización</vt:lpstr>
      <vt:lpstr>Diapositiva 10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EnRed.com</dc:creator>
  <cp:lastModifiedBy>EnRed.com</cp:lastModifiedBy>
  <cp:revision>1</cp:revision>
  <dcterms:created xsi:type="dcterms:W3CDTF">2009-11-08T16:17:30Z</dcterms:created>
  <dcterms:modified xsi:type="dcterms:W3CDTF">2009-11-08T16:26:24Z</dcterms:modified>
</cp:coreProperties>
</file>