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5" r:id="rId7"/>
    <p:sldId id="261" r:id="rId8"/>
    <p:sldId id="266" r:id="rId9"/>
    <p:sldId id="262" r:id="rId10"/>
    <p:sldId id="267" r:id="rId11"/>
    <p:sldId id="263" r:id="rId12"/>
    <p:sldId id="264" r:id="rId1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3" d="100"/>
          <a:sy n="83" d="100"/>
        </p:scale>
        <p:origin x="-45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E5DEE2EB-90AF-4A00-8A20-4B8D7CCBAECC}" type="datetimeFigureOut">
              <a:rPr lang="es-ES" smtClean="0"/>
              <a:t>08/11/2009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5F0F5C4-6B71-4A04-BAD5-CBE432F83A69}"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5DEE2EB-90AF-4A00-8A20-4B8D7CCBAECC}" type="datetimeFigureOut">
              <a:rPr lang="es-ES" smtClean="0"/>
              <a:t>08/11/2009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5F0F5C4-6B71-4A04-BAD5-CBE432F83A69}"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5DEE2EB-90AF-4A00-8A20-4B8D7CCBAECC}" type="datetimeFigureOut">
              <a:rPr lang="es-ES" smtClean="0"/>
              <a:t>08/11/2009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5F0F5C4-6B71-4A04-BAD5-CBE432F83A69}"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5DEE2EB-90AF-4A00-8A20-4B8D7CCBAECC}" type="datetimeFigureOut">
              <a:rPr lang="es-ES" smtClean="0"/>
              <a:t>08/11/2009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5F0F5C4-6B71-4A04-BAD5-CBE432F83A69}"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5DEE2EB-90AF-4A00-8A20-4B8D7CCBAECC}" type="datetimeFigureOut">
              <a:rPr lang="es-ES" smtClean="0"/>
              <a:t>08/11/2009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5F0F5C4-6B71-4A04-BAD5-CBE432F83A69}"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E5DEE2EB-90AF-4A00-8A20-4B8D7CCBAECC}" type="datetimeFigureOut">
              <a:rPr lang="es-ES" smtClean="0"/>
              <a:t>08/11/2009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5F0F5C4-6B71-4A04-BAD5-CBE432F83A69}"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E5DEE2EB-90AF-4A00-8A20-4B8D7CCBAECC}" type="datetimeFigureOut">
              <a:rPr lang="es-ES" smtClean="0"/>
              <a:t>08/11/2009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05F0F5C4-6B71-4A04-BAD5-CBE432F83A69}"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E5DEE2EB-90AF-4A00-8A20-4B8D7CCBAECC}" type="datetimeFigureOut">
              <a:rPr lang="es-ES" smtClean="0"/>
              <a:t>08/11/2009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05F0F5C4-6B71-4A04-BAD5-CBE432F83A69}"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5DEE2EB-90AF-4A00-8A20-4B8D7CCBAECC}" type="datetimeFigureOut">
              <a:rPr lang="es-ES" smtClean="0"/>
              <a:t>08/11/2009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05F0F5C4-6B71-4A04-BAD5-CBE432F83A69}"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5DEE2EB-90AF-4A00-8A20-4B8D7CCBAECC}" type="datetimeFigureOut">
              <a:rPr lang="es-ES" smtClean="0"/>
              <a:t>08/11/2009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5F0F5C4-6B71-4A04-BAD5-CBE432F83A69}"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5DEE2EB-90AF-4A00-8A20-4B8D7CCBAECC}" type="datetimeFigureOut">
              <a:rPr lang="es-ES" smtClean="0"/>
              <a:t>08/11/2009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5F0F5C4-6B71-4A04-BAD5-CBE432F83A69}"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DEE2EB-90AF-4A00-8A20-4B8D7CCBAECC}" type="datetimeFigureOut">
              <a:rPr lang="es-ES" smtClean="0"/>
              <a:t>08/11/2009</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F0F5C4-6B71-4A04-BAD5-CBE432F83A69}" type="slidenum">
              <a:rPr lang="es-ES" smtClean="0"/>
              <a:t>‹Nº›</a:t>
            </a:fld>
            <a:endParaRPr lang="es-E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upload.wikimedia.org/wikipedia/commons/b/b7/Stachyose_structure.svg"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upload.wikimedia.org/wikipedia/commons/a/af/Glucose_Fisher_to_Haworth.gif"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upload.wikimedia.org/wikipedia/commons/4/4e/Lactose_color.png"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a:bodyPr>
          <a:lstStyle/>
          <a:p>
            <a:r>
              <a:rPr lang="es-ES" sz="8800" dirty="0" smtClean="0">
                <a:effectLst>
                  <a:glow rad="101600">
                    <a:schemeClr val="accent2">
                      <a:satMod val="175000"/>
                      <a:alpha val="40000"/>
                    </a:schemeClr>
                  </a:glow>
                </a:effectLst>
                <a:latin typeface="Comic Sans MS" pitchFamily="66" charset="0"/>
              </a:rPr>
              <a:t>carbohidratos</a:t>
            </a:r>
            <a:endParaRPr lang="es-ES" sz="8800" dirty="0">
              <a:effectLst>
                <a:glow rad="101600">
                  <a:schemeClr val="accent2">
                    <a:satMod val="175000"/>
                    <a:alpha val="40000"/>
                  </a:schemeClr>
                </a:glow>
              </a:effectLst>
              <a:latin typeface="Comic Sans MS" pitchFamily="66"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Archivo:Stachyose structure.svg">
            <a:hlinkClick r:id="rId2"/>
          </p:cNvPr>
          <p:cNvPicPr>
            <a:picLocks noChangeAspect="1" noChangeArrowheads="1"/>
          </p:cNvPicPr>
          <p:nvPr/>
        </p:nvPicPr>
        <p:blipFill>
          <a:blip r:embed="rId3"/>
          <a:srcRect/>
          <a:stretch>
            <a:fillRect/>
          </a:stretch>
        </p:blipFill>
        <p:spPr bwMode="auto">
          <a:xfrm>
            <a:off x="1857356" y="428604"/>
            <a:ext cx="4895850" cy="57150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latin typeface="Comic Sans MS" pitchFamily="66" charset="0"/>
              </a:rPr>
              <a:t>Polisacáridos</a:t>
            </a:r>
            <a:endParaRPr lang="es-ES" dirty="0">
              <a:latin typeface="Comic Sans MS" pitchFamily="66" charset="0"/>
            </a:endParaRPr>
          </a:p>
        </p:txBody>
      </p:sp>
      <p:sp>
        <p:nvSpPr>
          <p:cNvPr id="3" name="2 Marcador de contenido"/>
          <p:cNvSpPr>
            <a:spLocks noGrp="1"/>
          </p:cNvSpPr>
          <p:nvPr>
            <p:ph idx="1"/>
          </p:nvPr>
        </p:nvSpPr>
        <p:spPr/>
        <p:txBody>
          <a:bodyPr>
            <a:normAutofit fontScale="92500" lnSpcReduction="10000"/>
          </a:bodyPr>
          <a:lstStyle/>
          <a:p>
            <a:r>
              <a:rPr lang="es-ES" dirty="0" smtClean="0">
                <a:latin typeface="Comic Sans MS" pitchFamily="66" charset="0"/>
              </a:rPr>
              <a:t>Los polisacáridos son cadenas, ramificadas o no, de más de diez monosacáridos. Los polisacáridos representan una clase importante de polímeros biológicos. Su función en los organismos vivos está relacionada usualmente con estructura o almacenamiento. El almidón es usado como una forma de almacenar monosacáridos en las plantas, siendo encontrado en la forma de amilosa y la amilopectina (ramificada)</a:t>
            </a:r>
            <a:endParaRPr lang="es-ES" dirty="0">
              <a:latin typeface="Comic Sans MS" pitchFamily="66"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latin typeface="Comic Sans MS" pitchFamily="66" charset="0"/>
              </a:rPr>
              <a:t>Función de los glúcidos</a:t>
            </a:r>
            <a:endParaRPr lang="es-ES" dirty="0">
              <a:latin typeface="Comic Sans MS" pitchFamily="66" charset="0"/>
            </a:endParaRPr>
          </a:p>
        </p:txBody>
      </p:sp>
      <p:sp>
        <p:nvSpPr>
          <p:cNvPr id="3" name="2 Marcador de contenido"/>
          <p:cNvSpPr>
            <a:spLocks noGrp="1"/>
          </p:cNvSpPr>
          <p:nvPr>
            <p:ph idx="1"/>
          </p:nvPr>
        </p:nvSpPr>
        <p:spPr/>
        <p:txBody>
          <a:bodyPr>
            <a:normAutofit lnSpcReduction="10000"/>
          </a:bodyPr>
          <a:lstStyle/>
          <a:p>
            <a:r>
              <a:rPr lang="es-ES" dirty="0" smtClean="0">
                <a:latin typeface="Comic Sans MS" pitchFamily="66" charset="0"/>
              </a:rPr>
              <a:t>Los glúcidos desempeñan diversas funciones, siendo la de reserva energética y formación de las dos estructuras más importantes. Así, la glucosa aporta energía inmediata a los organismos, y es la responsable de mantener la actividad de los músculos, la temperatura corporal, la tensión arterial, el correcto funcionamiento del intestino y la actividad de las neuronas.</a:t>
            </a:r>
            <a:endParaRPr lang="es-ES" dirty="0">
              <a:latin typeface="Comic Sans MS"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357167"/>
            <a:ext cx="7772400" cy="1285883"/>
          </a:xfrm>
        </p:spPr>
        <p:txBody>
          <a:bodyPr/>
          <a:lstStyle/>
          <a:p>
            <a:endParaRPr lang="es-ES" dirty="0"/>
          </a:p>
        </p:txBody>
      </p:sp>
      <p:sp>
        <p:nvSpPr>
          <p:cNvPr id="3" name="2 Subtítulo"/>
          <p:cNvSpPr>
            <a:spLocks noGrp="1"/>
          </p:cNvSpPr>
          <p:nvPr>
            <p:ph type="subTitle" idx="1"/>
          </p:nvPr>
        </p:nvSpPr>
        <p:spPr>
          <a:xfrm>
            <a:off x="642910" y="2285992"/>
            <a:ext cx="7786742" cy="3857652"/>
          </a:xfrm>
        </p:spPr>
        <p:txBody>
          <a:bodyPr>
            <a:normAutofit fontScale="92500" lnSpcReduction="10000"/>
          </a:bodyPr>
          <a:lstStyle/>
          <a:p>
            <a:r>
              <a:rPr lang="es-ES" dirty="0" smtClean="0">
                <a:solidFill>
                  <a:schemeClr val="tx1"/>
                </a:solidFill>
                <a:latin typeface="Comic Sans MS" pitchFamily="66" charset="0"/>
              </a:rPr>
              <a:t>son moléculas orgánicas compuestas por carbono, hidrógeno y oxígeno. Son solubles en agua y se clasifican de acuerdo a la cantidad de carbonos o por el grupo funcional que tienen adherido. Son la forma biológica primaria de almacenamiento y consumo de energía. Otras biomoléculas energéticas son las grasas y, en menor medida, las proteínas</a:t>
            </a:r>
            <a:r>
              <a:rPr lang="es-ES" dirty="0" smtClean="0"/>
              <a:t>.</a:t>
            </a:r>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Estructura química</a:t>
            </a:r>
            <a:endParaRPr lang="es-ES" dirty="0"/>
          </a:p>
        </p:txBody>
      </p:sp>
      <p:sp>
        <p:nvSpPr>
          <p:cNvPr id="3" name="2 Marcador de contenido"/>
          <p:cNvSpPr>
            <a:spLocks noGrp="1"/>
          </p:cNvSpPr>
          <p:nvPr>
            <p:ph idx="1"/>
          </p:nvPr>
        </p:nvSpPr>
        <p:spPr/>
        <p:txBody>
          <a:bodyPr>
            <a:normAutofit lnSpcReduction="10000"/>
          </a:bodyPr>
          <a:lstStyle/>
          <a:p>
            <a:r>
              <a:rPr lang="es-ES" dirty="0" smtClean="0"/>
              <a:t>Los glúcidos son compuestos formados en su mayor parte por átomos de carbono e hidrógeno y en una menor cantidad de oxígeno. Los glúcidos tienen enlaces químicos difíciles de romper llamados covalentes, mismos que poseen gran cantidad de energía, que es liberada al romperse estos enlaces. Una parte de esta energía es aprovechada por el organismo consumidor, y otra parte es almacenada en el organismo.</a:t>
            </a: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a:bodyPr>
          <a:lstStyle/>
          <a:p>
            <a:r>
              <a:rPr lang="es-ES" sz="8800" b="1" dirty="0" smtClean="0">
                <a:latin typeface="Comic Sans MS" pitchFamily="66" charset="0"/>
              </a:rPr>
              <a:t>Tipos de glúcidos</a:t>
            </a:r>
            <a:endParaRPr lang="es-ES" sz="8800" dirty="0">
              <a:latin typeface="Comic Sans MS"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Monosacáridos</a:t>
            </a:r>
            <a:endParaRPr lang="es-ES" dirty="0"/>
          </a:p>
        </p:txBody>
      </p:sp>
      <p:sp>
        <p:nvSpPr>
          <p:cNvPr id="3" name="2 Marcador de contenido"/>
          <p:cNvSpPr>
            <a:spLocks noGrp="1"/>
          </p:cNvSpPr>
          <p:nvPr>
            <p:ph idx="1"/>
          </p:nvPr>
        </p:nvSpPr>
        <p:spPr/>
        <p:txBody>
          <a:bodyPr>
            <a:normAutofit fontScale="85000" lnSpcReduction="20000"/>
          </a:bodyPr>
          <a:lstStyle/>
          <a:p>
            <a:r>
              <a:rPr lang="es-ES" dirty="0" smtClean="0">
                <a:latin typeface="Comic Sans MS" pitchFamily="66" charset="0"/>
              </a:rPr>
              <a:t>Los monosacáridos se clasifican de acuerdo a tres características diferentes: la posición del grupo carbonilo, el número de átomos de carbono que contiene y su quiralidad. Si el grupo carbonilo es un aldehído, el monosacárido es una aldosa; si el grupo carbonilo es una cetona, el monosacárido es una cetosa. Los monosacáridos más pequeños son los que poseen tres átomos de carbono, y son llamados triosas; aquéllos con cuatro son llamados tetrosas, lo que poseen cinco son llamados pentosa, seis son llamados hexosas y así sucesivamente. Los sistemas de clasificación son frecuentemente combinados</a:t>
            </a:r>
            <a:endParaRPr lang="es-ES" dirty="0">
              <a:latin typeface="Comic Sans MS"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rchivo:Glucose Fisher to Haworth.gif">
            <a:hlinkClick r:id="rId2"/>
          </p:cNvPr>
          <p:cNvPicPr>
            <a:picLocks noChangeAspect="1" noChangeArrowheads="1" noCrop="1"/>
          </p:cNvPicPr>
          <p:nvPr/>
        </p:nvPicPr>
        <p:blipFill>
          <a:blip r:embed="rId3"/>
          <a:srcRect/>
          <a:stretch>
            <a:fillRect/>
          </a:stretch>
        </p:blipFill>
        <p:spPr bwMode="auto">
          <a:xfrm>
            <a:off x="1643042" y="1428736"/>
            <a:ext cx="5715040" cy="4214842"/>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latin typeface="Comic Sans MS" pitchFamily="66" charset="0"/>
              </a:rPr>
              <a:t>Disacáridos</a:t>
            </a:r>
            <a:endParaRPr lang="es-ES" dirty="0">
              <a:latin typeface="Comic Sans MS" pitchFamily="66" charset="0"/>
            </a:endParaRPr>
          </a:p>
        </p:txBody>
      </p:sp>
      <p:sp>
        <p:nvSpPr>
          <p:cNvPr id="3" name="2 Marcador de contenido"/>
          <p:cNvSpPr>
            <a:spLocks noGrp="1"/>
          </p:cNvSpPr>
          <p:nvPr>
            <p:ph idx="1"/>
          </p:nvPr>
        </p:nvSpPr>
        <p:spPr/>
        <p:txBody>
          <a:bodyPr>
            <a:normAutofit fontScale="92500" lnSpcReduction="10000"/>
          </a:bodyPr>
          <a:lstStyle/>
          <a:p>
            <a:r>
              <a:rPr lang="es-ES" dirty="0" smtClean="0">
                <a:latin typeface="Comic Sans MS" pitchFamily="66" charset="0"/>
              </a:rPr>
              <a:t>Los disacáridos son glúcidos formados por dos moléculas de monosacáridos y, por tanto, al hidrolizarse producen dos monosacáridos libres. Los dos monosacáridos se unen mediante un enlace covalente conocido como enlace glucosídico, tras una reacción de deshidratación que implica la pérdida de un átomo de hidrógeno de un monosacárido y un grupo hidroxilo del otro monosacárido</a:t>
            </a:r>
            <a:r>
              <a:rPr lang="es-ES" dirty="0" smtClean="0"/>
              <a:t>,</a:t>
            </a:r>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Archivo:Lactose color.png">
            <a:hlinkClick r:id="rId2"/>
          </p:cNvPr>
          <p:cNvPicPr>
            <a:picLocks noChangeAspect="1" noChangeArrowheads="1"/>
          </p:cNvPicPr>
          <p:nvPr/>
        </p:nvPicPr>
        <p:blipFill>
          <a:blip r:embed="rId3"/>
          <a:srcRect/>
          <a:stretch>
            <a:fillRect/>
          </a:stretch>
        </p:blipFill>
        <p:spPr bwMode="auto">
          <a:xfrm>
            <a:off x="1428728" y="1857364"/>
            <a:ext cx="5857916" cy="35719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latin typeface="Comic Sans MS" pitchFamily="66" charset="0"/>
              </a:rPr>
              <a:t>oligosacaridos</a:t>
            </a:r>
            <a:endParaRPr lang="es-ES" dirty="0">
              <a:latin typeface="Comic Sans MS" pitchFamily="66" charset="0"/>
            </a:endParaRPr>
          </a:p>
        </p:txBody>
      </p:sp>
      <p:sp>
        <p:nvSpPr>
          <p:cNvPr id="3" name="2 Marcador de contenido"/>
          <p:cNvSpPr>
            <a:spLocks noGrp="1"/>
          </p:cNvSpPr>
          <p:nvPr>
            <p:ph idx="1"/>
          </p:nvPr>
        </p:nvSpPr>
        <p:spPr/>
        <p:txBody>
          <a:bodyPr>
            <a:normAutofit fontScale="92500" lnSpcReduction="20000"/>
          </a:bodyPr>
          <a:lstStyle/>
          <a:p>
            <a:r>
              <a:rPr lang="es-ES" dirty="0" smtClean="0">
                <a:latin typeface="Comic Sans MS" pitchFamily="66" charset="0"/>
              </a:rPr>
              <a:t>Los oligosacáridos están compuestos por entre tres y nueve moléculas de monosacáridos que al hidrolizarse se liberan. No obstante, la definición de cuan largo debe ser un glúcido para ser considerado oligo o polisacárido varía según los autores. Según el número de monosacáridos de la cadena se tienen los trisacáridos (como la rafinosa ), tetrasacárido (estaquiosa), pentasacáridos, etc. </a:t>
            </a:r>
            <a:endParaRPr lang="es-ES" dirty="0">
              <a:latin typeface="Comic Sans MS" pitchFamily="66" charset="0"/>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507</Words>
  <Application>Microsoft Office PowerPoint</Application>
  <PresentationFormat>Presentación en pantalla (4:3)</PresentationFormat>
  <Paragraphs>15</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Tema de Office</vt:lpstr>
      <vt:lpstr>Diapositiva 1</vt:lpstr>
      <vt:lpstr>Diapositiva 2</vt:lpstr>
      <vt:lpstr>Estructura química</vt:lpstr>
      <vt:lpstr>Diapositiva 4</vt:lpstr>
      <vt:lpstr>Monosacáridos</vt:lpstr>
      <vt:lpstr>Diapositiva 6</vt:lpstr>
      <vt:lpstr>Disacáridos</vt:lpstr>
      <vt:lpstr>Diapositiva 8</vt:lpstr>
      <vt:lpstr>oligosacaridos</vt:lpstr>
      <vt:lpstr>Diapositiva 10</vt:lpstr>
      <vt:lpstr>Polisacáridos</vt:lpstr>
      <vt:lpstr>Función de los glúcidos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EnRed.com</dc:creator>
  <cp:lastModifiedBy>EnRed.com</cp:lastModifiedBy>
  <cp:revision>2</cp:revision>
  <dcterms:created xsi:type="dcterms:W3CDTF">2009-11-08T16:01:56Z</dcterms:created>
  <dcterms:modified xsi:type="dcterms:W3CDTF">2009-11-08T16:14:14Z</dcterms:modified>
</cp:coreProperties>
</file>