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C88F9F-863F-43F4-B527-E98C9283F249}" type="datetimeFigureOut">
              <a:rPr lang="es-CO" smtClean="0"/>
              <a:pPr/>
              <a:t>08/11/2009</a:t>
            </a:fld>
            <a:endParaRPr lang="es-CO"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58F01B-5D00-4C4A-9932-D335509113E8}" type="slidenum">
              <a:rPr lang="es-CO" smtClean="0"/>
              <a:pPr/>
              <a:t>‹Nº›</a:t>
            </a:fld>
            <a:endParaRPr lang="es-CO"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6458F01B-5D00-4C4A-9932-D335509113E8}" type="slidenum">
              <a:rPr lang="es-CO" smtClean="0"/>
              <a:pPr/>
              <a:t>3</a:t>
            </a:fld>
            <a:endParaRPr lang="es-CO"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432194B4-7FDC-4497-9C8F-371CD2F780C4}" type="datetimeFigureOut">
              <a:rPr lang="es-CO" smtClean="0"/>
              <a:pPr/>
              <a:t>08/11/2009</a:t>
            </a:fld>
            <a:endParaRPr lang="es-CO" dirty="0"/>
          </a:p>
        </p:txBody>
      </p:sp>
      <p:sp>
        <p:nvSpPr>
          <p:cNvPr id="16" name="15 Marcador de número de diapositiva"/>
          <p:cNvSpPr>
            <a:spLocks noGrp="1"/>
          </p:cNvSpPr>
          <p:nvPr>
            <p:ph type="sldNum" sz="quarter" idx="11"/>
          </p:nvPr>
        </p:nvSpPr>
        <p:spPr/>
        <p:txBody>
          <a:bodyPr/>
          <a:lstStyle/>
          <a:p>
            <a:fld id="{10414D05-72B5-41BB-AAE7-696E64314F94}" type="slidenum">
              <a:rPr lang="es-CO" smtClean="0"/>
              <a:pPr/>
              <a:t>‹Nº›</a:t>
            </a:fld>
            <a:endParaRPr lang="es-CO" dirty="0"/>
          </a:p>
        </p:txBody>
      </p:sp>
      <p:sp>
        <p:nvSpPr>
          <p:cNvPr id="17" name="16 Marcador de pie de página"/>
          <p:cNvSpPr>
            <a:spLocks noGrp="1"/>
          </p:cNvSpPr>
          <p:nvPr>
            <p:ph type="ftr" sz="quarter" idx="12"/>
          </p:nvPr>
        </p:nvSpPr>
        <p:spPr/>
        <p:txBody>
          <a:bodyPr/>
          <a:lstStyle/>
          <a:p>
            <a:endParaRPr lang="es-C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32194B4-7FDC-4497-9C8F-371CD2F780C4}" type="datetimeFigureOut">
              <a:rPr lang="es-CO" smtClean="0"/>
              <a:pPr/>
              <a:t>08/11/2009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10414D05-72B5-41BB-AAE7-696E64314F94}" type="slidenum">
              <a:rPr lang="es-CO" smtClean="0"/>
              <a:pPr/>
              <a:t>‹Nº›</a:t>
            </a:fld>
            <a:endParaRPr lang="es-CO"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32194B4-7FDC-4497-9C8F-371CD2F780C4}" type="datetimeFigureOut">
              <a:rPr lang="es-CO" smtClean="0"/>
              <a:pPr/>
              <a:t>08/11/2009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10414D05-72B5-41BB-AAE7-696E64314F94}" type="slidenum">
              <a:rPr lang="es-CO" smtClean="0"/>
              <a:pPr/>
              <a:t>‹Nº›</a:t>
            </a:fld>
            <a:endParaRPr lang="es-CO"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432194B4-7FDC-4497-9C8F-371CD2F780C4}" type="datetimeFigureOut">
              <a:rPr lang="es-CO" smtClean="0"/>
              <a:pPr/>
              <a:t>08/11/2009</a:t>
            </a:fld>
            <a:endParaRPr lang="es-CO" dirty="0"/>
          </a:p>
        </p:txBody>
      </p:sp>
      <p:sp>
        <p:nvSpPr>
          <p:cNvPr id="15" name="14 Marcador de número de diapositiva"/>
          <p:cNvSpPr>
            <a:spLocks noGrp="1"/>
          </p:cNvSpPr>
          <p:nvPr>
            <p:ph type="sldNum" sz="quarter" idx="15"/>
          </p:nvPr>
        </p:nvSpPr>
        <p:spPr/>
        <p:txBody>
          <a:bodyPr/>
          <a:lstStyle>
            <a:lvl1pPr algn="ctr">
              <a:defRPr/>
            </a:lvl1pPr>
          </a:lstStyle>
          <a:p>
            <a:fld id="{10414D05-72B5-41BB-AAE7-696E64314F94}" type="slidenum">
              <a:rPr lang="es-CO" smtClean="0"/>
              <a:pPr/>
              <a:t>‹Nº›</a:t>
            </a:fld>
            <a:endParaRPr lang="es-CO" dirty="0"/>
          </a:p>
        </p:txBody>
      </p:sp>
      <p:sp>
        <p:nvSpPr>
          <p:cNvPr id="16" name="15 Marcador de pie de página"/>
          <p:cNvSpPr>
            <a:spLocks noGrp="1"/>
          </p:cNvSpPr>
          <p:nvPr>
            <p:ph type="ftr" sz="quarter" idx="16"/>
          </p:nvPr>
        </p:nvSpPr>
        <p:spPr/>
        <p:txBody>
          <a:bodyPr/>
          <a:lstStyle/>
          <a:p>
            <a:endParaRPr lang="es-CO" dirty="0"/>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432194B4-7FDC-4497-9C8F-371CD2F780C4}" type="datetimeFigureOut">
              <a:rPr lang="es-CO" smtClean="0"/>
              <a:pPr/>
              <a:t>08/11/2009</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10414D05-72B5-41BB-AAE7-696E64314F94}" type="slidenum">
              <a:rPr lang="es-CO" smtClean="0"/>
              <a:pPr/>
              <a:t>‹Nº›</a:t>
            </a:fld>
            <a:endParaRPr lang="es-CO" dirty="0"/>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432194B4-7FDC-4497-9C8F-371CD2F780C4}" type="datetimeFigureOut">
              <a:rPr lang="es-CO" smtClean="0"/>
              <a:pPr/>
              <a:t>08/11/2009</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10414D05-72B5-41BB-AAE7-696E64314F94}" type="slidenum">
              <a:rPr lang="es-CO" smtClean="0"/>
              <a:pPr/>
              <a:t>‹Nº›</a:t>
            </a:fld>
            <a:endParaRPr lang="es-CO" dirty="0"/>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10414D05-72B5-41BB-AAE7-696E64314F94}" type="slidenum">
              <a:rPr lang="es-CO" smtClean="0"/>
              <a:pPr/>
              <a:t>‹Nº›</a:t>
            </a:fld>
            <a:endParaRPr lang="es-CO" dirty="0"/>
          </a:p>
        </p:txBody>
      </p:sp>
      <p:sp>
        <p:nvSpPr>
          <p:cNvPr id="8" name="7 Marcador de pie de página"/>
          <p:cNvSpPr>
            <a:spLocks noGrp="1"/>
          </p:cNvSpPr>
          <p:nvPr>
            <p:ph type="ftr" sz="quarter" idx="11"/>
          </p:nvPr>
        </p:nvSpPr>
        <p:spPr/>
        <p:txBody>
          <a:bodyPr/>
          <a:lstStyle/>
          <a:p>
            <a:endParaRPr lang="es-CO" dirty="0"/>
          </a:p>
        </p:txBody>
      </p:sp>
      <p:sp>
        <p:nvSpPr>
          <p:cNvPr id="7" name="6 Marcador de fecha"/>
          <p:cNvSpPr>
            <a:spLocks noGrp="1"/>
          </p:cNvSpPr>
          <p:nvPr>
            <p:ph type="dt" sz="half" idx="10"/>
          </p:nvPr>
        </p:nvSpPr>
        <p:spPr/>
        <p:txBody>
          <a:bodyPr/>
          <a:lstStyle/>
          <a:p>
            <a:fld id="{432194B4-7FDC-4497-9C8F-371CD2F780C4}" type="datetimeFigureOut">
              <a:rPr lang="es-CO" smtClean="0"/>
              <a:pPr/>
              <a:t>08/11/2009</a:t>
            </a:fld>
            <a:endParaRPr lang="es-CO" dirty="0"/>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432194B4-7FDC-4497-9C8F-371CD2F780C4}" type="datetimeFigureOut">
              <a:rPr lang="es-CO" smtClean="0"/>
              <a:pPr/>
              <a:t>08/11/2009</a:t>
            </a:fld>
            <a:endParaRPr lang="es-CO" dirty="0"/>
          </a:p>
        </p:txBody>
      </p:sp>
      <p:sp>
        <p:nvSpPr>
          <p:cNvPr id="4" name="3 Marcador de pie de página"/>
          <p:cNvSpPr>
            <a:spLocks noGrp="1"/>
          </p:cNvSpPr>
          <p:nvPr>
            <p:ph type="ftr" sz="quarter" idx="11"/>
          </p:nvPr>
        </p:nvSpPr>
        <p:spPr/>
        <p:txBody>
          <a:bodyPr/>
          <a:lstStyle/>
          <a:p>
            <a:endParaRPr lang="es-CO" dirty="0"/>
          </a:p>
        </p:txBody>
      </p:sp>
      <p:sp>
        <p:nvSpPr>
          <p:cNvPr id="5" name="4 Marcador de número de diapositiva"/>
          <p:cNvSpPr>
            <a:spLocks noGrp="1"/>
          </p:cNvSpPr>
          <p:nvPr>
            <p:ph type="sldNum" sz="quarter" idx="12"/>
          </p:nvPr>
        </p:nvSpPr>
        <p:spPr/>
        <p:txBody>
          <a:bodyPr/>
          <a:lstStyle/>
          <a:p>
            <a:fld id="{10414D05-72B5-41BB-AAE7-696E64314F94}" type="slidenum">
              <a:rPr lang="es-CO" smtClean="0"/>
              <a:pPr/>
              <a:t>‹Nº›</a:t>
            </a:fld>
            <a:endParaRPr lang="es-CO" dirty="0"/>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32194B4-7FDC-4497-9C8F-371CD2F780C4}" type="datetimeFigureOut">
              <a:rPr lang="es-CO" smtClean="0"/>
              <a:pPr/>
              <a:t>08/11/2009</a:t>
            </a:fld>
            <a:endParaRPr lang="es-CO" dirty="0"/>
          </a:p>
        </p:txBody>
      </p:sp>
      <p:sp>
        <p:nvSpPr>
          <p:cNvPr id="3" name="2 Marcador de pie de página"/>
          <p:cNvSpPr>
            <a:spLocks noGrp="1"/>
          </p:cNvSpPr>
          <p:nvPr>
            <p:ph type="ftr" sz="quarter" idx="11"/>
          </p:nvPr>
        </p:nvSpPr>
        <p:spPr/>
        <p:txBody>
          <a:bodyPr/>
          <a:lstStyle/>
          <a:p>
            <a:endParaRPr lang="es-CO" dirty="0"/>
          </a:p>
        </p:txBody>
      </p:sp>
      <p:sp>
        <p:nvSpPr>
          <p:cNvPr id="4" name="3 Marcador de número de diapositiva"/>
          <p:cNvSpPr>
            <a:spLocks noGrp="1"/>
          </p:cNvSpPr>
          <p:nvPr>
            <p:ph type="sldNum" sz="quarter" idx="12"/>
          </p:nvPr>
        </p:nvSpPr>
        <p:spPr/>
        <p:txBody>
          <a:bodyPr/>
          <a:lstStyle/>
          <a:p>
            <a:fld id="{10414D05-72B5-41BB-AAE7-696E64314F94}" type="slidenum">
              <a:rPr lang="es-CO" smtClean="0"/>
              <a:pPr/>
              <a:t>‹Nº›</a:t>
            </a:fld>
            <a:endParaRPr lang="es-CO"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432194B4-7FDC-4497-9C8F-371CD2F780C4}" type="datetimeFigureOut">
              <a:rPr lang="es-CO" smtClean="0"/>
              <a:pPr/>
              <a:t>08/11/2009</a:t>
            </a:fld>
            <a:endParaRPr lang="es-CO" dirty="0"/>
          </a:p>
        </p:txBody>
      </p:sp>
      <p:sp>
        <p:nvSpPr>
          <p:cNvPr id="9" name="8 Marcador de número de diapositiva"/>
          <p:cNvSpPr>
            <a:spLocks noGrp="1"/>
          </p:cNvSpPr>
          <p:nvPr>
            <p:ph type="sldNum" sz="quarter" idx="15"/>
          </p:nvPr>
        </p:nvSpPr>
        <p:spPr/>
        <p:txBody>
          <a:bodyPr/>
          <a:lstStyle/>
          <a:p>
            <a:fld id="{10414D05-72B5-41BB-AAE7-696E64314F94}" type="slidenum">
              <a:rPr lang="es-CO" smtClean="0"/>
              <a:pPr/>
              <a:t>‹Nº›</a:t>
            </a:fld>
            <a:endParaRPr lang="es-CO" dirty="0"/>
          </a:p>
        </p:txBody>
      </p:sp>
      <p:sp>
        <p:nvSpPr>
          <p:cNvPr id="10" name="9 Marcador de pie de página"/>
          <p:cNvSpPr>
            <a:spLocks noGrp="1"/>
          </p:cNvSpPr>
          <p:nvPr>
            <p:ph type="ftr" sz="quarter" idx="16"/>
          </p:nvPr>
        </p:nvSpPr>
        <p:spPr/>
        <p:txBody>
          <a:bodyPr/>
          <a:lstStyle/>
          <a:p>
            <a:endParaRPr lang="es-CO"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432194B4-7FDC-4497-9C8F-371CD2F780C4}" type="datetimeFigureOut">
              <a:rPr lang="es-CO" smtClean="0"/>
              <a:pPr/>
              <a:t>08/11/2009</a:t>
            </a:fld>
            <a:endParaRPr lang="es-CO" dirty="0"/>
          </a:p>
        </p:txBody>
      </p:sp>
      <p:sp>
        <p:nvSpPr>
          <p:cNvPr id="9" name="8 Marcador de número de diapositiva"/>
          <p:cNvSpPr>
            <a:spLocks noGrp="1"/>
          </p:cNvSpPr>
          <p:nvPr>
            <p:ph type="sldNum" sz="quarter" idx="11"/>
          </p:nvPr>
        </p:nvSpPr>
        <p:spPr/>
        <p:txBody>
          <a:bodyPr/>
          <a:lstStyle/>
          <a:p>
            <a:fld id="{10414D05-72B5-41BB-AAE7-696E64314F94}" type="slidenum">
              <a:rPr lang="es-CO" smtClean="0"/>
              <a:pPr/>
              <a:t>‹Nº›</a:t>
            </a:fld>
            <a:endParaRPr lang="es-CO" dirty="0"/>
          </a:p>
        </p:txBody>
      </p:sp>
      <p:sp>
        <p:nvSpPr>
          <p:cNvPr id="10" name="9 Marcador de pie de página"/>
          <p:cNvSpPr>
            <a:spLocks noGrp="1"/>
          </p:cNvSpPr>
          <p:nvPr>
            <p:ph type="ftr" sz="quarter" idx="12"/>
          </p:nvPr>
        </p:nvSpPr>
        <p:spPr/>
        <p:txBody>
          <a:bodyPr/>
          <a:lstStyle/>
          <a:p>
            <a:endParaRPr lang="es-CO"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32194B4-7FDC-4497-9C8F-371CD2F780C4}" type="datetimeFigureOut">
              <a:rPr lang="es-CO" smtClean="0"/>
              <a:pPr/>
              <a:t>08/11/2009</a:t>
            </a:fld>
            <a:endParaRPr lang="es-CO" dirty="0"/>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CO" dirty="0"/>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0414D05-72B5-41BB-AAE7-696E64314F94}" type="slidenum">
              <a:rPr lang="es-CO" smtClean="0"/>
              <a:pPr/>
              <a:t>‹Nº›</a:t>
            </a:fld>
            <a:endParaRPr lang="es-CO" dirty="0"/>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endParaRPr lang="es-CO" dirty="0"/>
          </a:p>
        </p:txBody>
      </p:sp>
      <p:sp>
        <p:nvSpPr>
          <p:cNvPr id="2" name="1 Título"/>
          <p:cNvSpPr>
            <a:spLocks noGrp="1"/>
          </p:cNvSpPr>
          <p:nvPr>
            <p:ph type="ctrTitle"/>
          </p:nvPr>
        </p:nvSpPr>
        <p:spPr/>
        <p:txBody>
          <a:bodyPr/>
          <a:lstStyle/>
          <a:p>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es el campo de la biología que estudia la estructura y la función de los genes a nivel molecular. La genética molecular emplea los métodos de la genética y la biología molecular.</a:t>
            </a:r>
            <a:endParaRPr lang="es-CO" dirty="0"/>
          </a:p>
        </p:txBody>
      </p:sp>
      <p:sp>
        <p:nvSpPr>
          <p:cNvPr id="2" name="1 Título"/>
          <p:cNvSpPr>
            <a:spLocks noGrp="1"/>
          </p:cNvSpPr>
          <p:nvPr>
            <p:ph type="title"/>
          </p:nvPr>
        </p:nvSpPr>
        <p:spPr/>
        <p:txBody>
          <a:bodyPr/>
          <a:lstStyle/>
          <a:p>
            <a:r>
              <a:rPr lang="es-CO" b="1" dirty="0" smtClean="0"/>
              <a:t>Genética molecular</a:t>
            </a: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O" dirty="0" smtClean="0"/>
              <a:t>La información genética almacenada en ADN se expresa a trabes de la síntesis de proteínas. Las moléculas de ADN contienen la información necesaria para la síntesis de todas las proteínas que una célula requiere, información que se encuentra c0ontenida en el código genético. El código esta formado por las basa nitrogenadas de cada </a:t>
            </a:r>
            <a:r>
              <a:rPr lang="es-CO" dirty="0" smtClean="0"/>
              <a:t>nucleótido </a:t>
            </a:r>
            <a:r>
              <a:rPr lang="es-CO" dirty="0" smtClean="0"/>
              <a:t>las que actúan como verdaderas letras para este lenguaje las bases nitrogenadas se combinan de a tres formando una unidad que se denomina triplete, y cada triplete codifica para un solo aminoácido especifico, es decir, cada triplete significa una aminoácido. Las características generales que el código presenta son: </a:t>
            </a:r>
          </a:p>
          <a:p>
            <a:r>
              <a:rPr lang="es-CO" dirty="0" smtClean="0"/>
              <a:t>Tener unidades de codificación como los son los tripletes </a:t>
            </a:r>
          </a:p>
          <a:p>
            <a:r>
              <a:rPr lang="es-CO" dirty="0" smtClean="0"/>
              <a:t>Poseer tripletes de puntuación y tripletes sinónimos.</a:t>
            </a:r>
          </a:p>
          <a:p>
            <a:r>
              <a:rPr lang="es-CO" dirty="0" smtClean="0"/>
              <a:t>Ser consistente, es decir un triplete determinado codifica es decir un triplete determinado codifica siempre para el mismo aminoácido.</a:t>
            </a:r>
          </a:p>
          <a:p>
            <a:r>
              <a:rPr lang="es-CO" dirty="0" smtClean="0"/>
              <a:t>Ser universal, pues el significado de los tripletes es el mismo en la gran diversidad de seres vivos.</a:t>
            </a:r>
          </a:p>
          <a:p>
            <a:r>
              <a:rPr lang="es-CO" dirty="0" smtClean="0"/>
              <a:t>Ambiguo , porque un amino ácido es determinado por mas de un </a:t>
            </a:r>
            <a:r>
              <a:rPr lang="es-CO" dirty="0" smtClean="0"/>
              <a:t>codon</a:t>
            </a:r>
            <a:r>
              <a:rPr lang="es-CO" dirty="0" smtClean="0"/>
              <a:t>.</a:t>
            </a:r>
          </a:p>
          <a:p>
            <a:endParaRPr lang="es-CO" dirty="0"/>
          </a:p>
        </p:txBody>
      </p:sp>
      <p:sp>
        <p:nvSpPr>
          <p:cNvPr id="2" name="1 Título"/>
          <p:cNvSpPr>
            <a:spLocks noGrp="1"/>
          </p:cNvSpPr>
          <p:nvPr>
            <p:ph type="title"/>
          </p:nvPr>
        </p:nvSpPr>
        <p:spPr/>
        <p:txBody>
          <a:bodyPr/>
          <a:lstStyle/>
          <a:p>
            <a:r>
              <a:rPr lang="es-CO" dirty="0" smtClean="0"/>
              <a:t>Síntesis de proteínas</a:t>
            </a:r>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r>
              <a:rPr lang="es-CO" dirty="0" smtClean="0"/>
              <a:t>Esta idea fue verificada a principios de la década de 1940 por dos investigadores: Beadle y Tatum. Ellos encontraron la evidencia experimental que faltaba, trabajando con el hongo rojo del pan Neurosspora</a:t>
            </a:r>
            <a:r>
              <a:rPr lang="es-CO" b="1" i="1" u="sng" dirty="0" smtClean="0"/>
              <a:t>.</a:t>
            </a:r>
            <a:endParaRPr lang="es-CO" dirty="0" smtClean="0"/>
          </a:p>
          <a:p>
            <a:r>
              <a:rPr lang="es-CO" dirty="0" smtClean="0"/>
              <a:t>Esta corresponde a una especie </a:t>
            </a:r>
            <a:r>
              <a:rPr lang="es-CO" dirty="0" smtClean="0"/>
              <a:t>prototrófica</a:t>
            </a:r>
            <a:r>
              <a:rPr lang="es-CO" dirty="0" smtClean="0"/>
              <a:t>, vale decir, es capaz de crecer en modo mínimo de cultivo que consiste en una pocas sales minerales, azúcar y </a:t>
            </a:r>
            <a:r>
              <a:rPr lang="es-CO" dirty="0" smtClean="0"/>
              <a:t>biotina</a:t>
            </a:r>
            <a:r>
              <a:rPr lang="es-CO" dirty="0" smtClean="0"/>
              <a:t>. Estos investigadores pensaban que las otras sustancias necesarias para el crecimiento del hongo debían ser sintetizadas por el mismo y que el control de esto era a través de los genes del hongo.</a:t>
            </a:r>
          </a:p>
          <a:p>
            <a:r>
              <a:rPr lang="es-CO" dirty="0" smtClean="0"/>
              <a:t>Para verificar esta idea irradiaron las </a:t>
            </a:r>
            <a:r>
              <a:rPr lang="es-CO" i="1" dirty="0" smtClean="0"/>
              <a:t>neorossporas</a:t>
            </a:r>
            <a:r>
              <a:rPr lang="es-CO" i="1" dirty="0" smtClean="0"/>
              <a:t> </a:t>
            </a:r>
            <a:r>
              <a:rPr lang="es-CO" dirty="0" smtClean="0"/>
              <a:t>con rayos ultravioletas la que es capaz de alterar los genes.</a:t>
            </a:r>
          </a:p>
          <a:p>
            <a:r>
              <a:rPr lang="es-CO" dirty="0" smtClean="0"/>
              <a:t>Al cultivar las esporas irradiadas encontraron que algunas nuevas esporas no podrían ya sobrevivir en medio mínimo a menos de que les suministraran ciertas sustancias que anteriormente ellas mismas fabricaban.</a:t>
            </a:r>
          </a:p>
          <a:p>
            <a:endParaRPr lang="es-CO" dirty="0"/>
          </a:p>
        </p:txBody>
      </p:sp>
      <p:sp>
        <p:nvSpPr>
          <p:cNvPr id="2" name="1 Título"/>
          <p:cNvSpPr>
            <a:spLocks noGrp="1"/>
          </p:cNvSpPr>
          <p:nvPr>
            <p:ph type="title"/>
          </p:nvPr>
        </p:nvSpPr>
        <p:spPr/>
        <p:txBody>
          <a:bodyPr>
            <a:normAutofit fontScale="90000"/>
          </a:bodyPr>
          <a:lstStyle/>
          <a:p>
            <a:r>
              <a:rPr lang="es-CO" dirty="0" smtClean="0"/>
              <a:t>UN GEN UNA ENZIMA</a:t>
            </a:r>
            <a:br>
              <a:rPr lang="es-CO" dirty="0" smtClean="0"/>
            </a:br>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El gen es una secuencia de </a:t>
            </a:r>
            <a:r>
              <a:rPr lang="es-CO" dirty="0" smtClean="0"/>
              <a:t>nucleótidos, </a:t>
            </a:r>
            <a:r>
              <a:rPr lang="es-CO" dirty="0" smtClean="0"/>
              <a:t>un segmento de la molécula de ADN, responsable de la transmisión de algunos rasgos hereditarios. Un gen difiere de otros según el orden que presentan los </a:t>
            </a:r>
            <a:r>
              <a:rPr lang="es-CO" dirty="0" smtClean="0"/>
              <a:t>nucleótidos.</a:t>
            </a:r>
            <a:endParaRPr lang="es-CO" dirty="0"/>
          </a:p>
        </p:txBody>
      </p:sp>
      <p:sp>
        <p:nvSpPr>
          <p:cNvPr id="2" name="1 Título"/>
          <p:cNvSpPr>
            <a:spLocks noGrp="1"/>
          </p:cNvSpPr>
          <p:nvPr>
            <p:ph type="title"/>
          </p:nvPr>
        </p:nvSpPr>
        <p:spPr/>
        <p:txBody>
          <a:bodyPr/>
          <a:lstStyle/>
          <a:p>
            <a:r>
              <a:rPr lang="es-CO" dirty="0" smtClean="0"/>
              <a:t>DEFINICION DE GEN</a:t>
            </a:r>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O" dirty="0" smtClean="0"/>
              <a:t>Como una forma de </a:t>
            </a:r>
            <a:r>
              <a:rPr lang="es-CO" dirty="0" smtClean="0"/>
              <a:t>ilustrarlos </a:t>
            </a:r>
            <a:r>
              <a:rPr lang="es-CO" dirty="0" smtClean="0"/>
              <a:t>mecanismos de regulación </a:t>
            </a:r>
            <a:r>
              <a:rPr lang="es-CO" dirty="0" smtClean="0"/>
              <a:t>génica </a:t>
            </a:r>
            <a:r>
              <a:rPr lang="es-CO" dirty="0" smtClean="0"/>
              <a:t>se describe a continuación el modelo de operación lactosas planteado </a:t>
            </a:r>
            <a:r>
              <a:rPr lang="es-CO" dirty="0" smtClean="0"/>
              <a:t>Jacov</a:t>
            </a:r>
            <a:r>
              <a:rPr lang="es-CO" dirty="0" smtClean="0"/>
              <a:t> y </a:t>
            </a:r>
            <a:r>
              <a:rPr lang="es-CO" dirty="0" smtClean="0"/>
              <a:t>Monod</a:t>
            </a:r>
            <a:r>
              <a:rPr lang="es-CO" dirty="0" smtClean="0"/>
              <a:t> en </a:t>
            </a:r>
            <a:r>
              <a:rPr lang="es-CO" i="1" u="sng" dirty="0" smtClean="0"/>
              <a:t>Escherichia</a:t>
            </a:r>
            <a:r>
              <a:rPr lang="es-CO" i="1" u="sng" dirty="0" smtClean="0"/>
              <a:t> </a:t>
            </a:r>
            <a:r>
              <a:rPr lang="es-CO" i="1" u="sng" dirty="0" smtClean="0"/>
              <a:t>coli</a:t>
            </a:r>
            <a:r>
              <a:rPr lang="es-CO" b="1" u="sng" dirty="0" smtClean="0"/>
              <a:t>.</a:t>
            </a:r>
            <a:endParaRPr lang="es-CO" dirty="0" smtClean="0"/>
          </a:p>
          <a:p>
            <a:r>
              <a:rPr lang="es-CO" dirty="0" smtClean="0"/>
              <a:t>En general en los organismos existen dos tipos de enzimas:</a:t>
            </a:r>
          </a:p>
          <a:p>
            <a:r>
              <a:rPr lang="es-CO" dirty="0" smtClean="0"/>
              <a:t>- Las constitutivas y las inducibles, las primeras son aquellas que son sintetizadas en forma continua, mientras que las segundas se fabrican solo ante la presencia del sustrato. La lactosa es un </a:t>
            </a:r>
            <a:r>
              <a:rPr lang="es-CO" dirty="0" smtClean="0"/>
              <a:t>disacárido </a:t>
            </a:r>
            <a:r>
              <a:rPr lang="es-CO" dirty="0" smtClean="0"/>
              <a:t>que la bacteria desdobla en los </a:t>
            </a:r>
            <a:r>
              <a:rPr lang="es-CO" dirty="0" smtClean="0"/>
              <a:t>monosacáridos </a:t>
            </a:r>
            <a:r>
              <a:rPr lang="es-CO" dirty="0" smtClean="0"/>
              <a:t>constituyentes, glucosa y galactosa a trabes de la enzima ð </a:t>
            </a:r>
            <a:r>
              <a:rPr lang="es-CO" dirty="0" smtClean="0"/>
              <a:t>galactosidasa</a:t>
            </a:r>
            <a:r>
              <a:rPr lang="es-CO" dirty="0" smtClean="0"/>
              <a:t>.</a:t>
            </a:r>
          </a:p>
          <a:p>
            <a:r>
              <a:rPr lang="es-CO" dirty="0" smtClean="0"/>
              <a:t>El </a:t>
            </a:r>
            <a:r>
              <a:rPr lang="es-CO" dirty="0" smtClean="0"/>
              <a:t>operan </a:t>
            </a:r>
            <a:r>
              <a:rPr lang="es-CO" dirty="0" smtClean="0"/>
              <a:t>lactosa normal de </a:t>
            </a:r>
            <a:r>
              <a:rPr lang="es-CO" i="1" u="sng" dirty="0" smtClean="0"/>
              <a:t>E. Cole</a:t>
            </a:r>
            <a:r>
              <a:rPr lang="es-CO" dirty="0" smtClean="0"/>
              <a:t> consiste de la siguiente secuencia lineal de genes. </a:t>
            </a:r>
          </a:p>
          <a:p>
            <a:r>
              <a:rPr lang="es-CO" dirty="0" smtClean="0"/>
              <a:t>P+ : gen promotor</a:t>
            </a:r>
          </a:p>
          <a:p>
            <a:r>
              <a:rPr lang="es-CO" dirty="0" smtClean="0"/>
              <a:t>O+ : gen operados</a:t>
            </a:r>
          </a:p>
          <a:p>
            <a:r>
              <a:rPr lang="es-CO" dirty="0" smtClean="0"/>
              <a:t>Z+ : gen estructural para ð Galactosa </a:t>
            </a:r>
          </a:p>
          <a:p>
            <a:r>
              <a:rPr lang="es-CO" dirty="0" smtClean="0"/>
              <a:t>Y+ : gen estructural para </a:t>
            </a:r>
            <a:r>
              <a:rPr lang="es-CO" dirty="0" smtClean="0"/>
              <a:t>permeasa</a:t>
            </a:r>
            <a:endParaRPr lang="es-CO" dirty="0" smtClean="0"/>
          </a:p>
          <a:p>
            <a:r>
              <a:rPr lang="es-CO" dirty="0" smtClean="0"/>
              <a:t>A+ : gen estructural para </a:t>
            </a:r>
            <a:r>
              <a:rPr lang="es-CO" dirty="0" smtClean="0"/>
              <a:t>transacetilasa</a:t>
            </a:r>
            <a:endParaRPr lang="es-CO" dirty="0" smtClean="0"/>
          </a:p>
          <a:p>
            <a:r>
              <a:rPr lang="es-CO" dirty="0" smtClean="0"/>
              <a:t>I+ : gen regulador que esta fuera del </a:t>
            </a:r>
            <a:r>
              <a:rPr lang="es-CO" dirty="0" smtClean="0"/>
              <a:t>operan</a:t>
            </a:r>
            <a:endParaRPr lang="es-CO" dirty="0" smtClean="0"/>
          </a:p>
          <a:p>
            <a:pPr>
              <a:buNone/>
            </a:pPr>
            <a:endParaRPr lang="es-CO" dirty="0"/>
          </a:p>
        </p:txBody>
      </p:sp>
      <p:sp>
        <p:nvSpPr>
          <p:cNvPr id="2" name="1 Título"/>
          <p:cNvSpPr>
            <a:spLocks noGrp="1"/>
          </p:cNvSpPr>
          <p:nvPr>
            <p:ph type="title"/>
          </p:nvPr>
        </p:nvSpPr>
        <p:spPr/>
        <p:txBody>
          <a:bodyPr/>
          <a:lstStyle/>
          <a:p>
            <a:r>
              <a:rPr lang="es-CO" dirty="0" smtClean="0"/>
              <a:t>Operan </a:t>
            </a:r>
            <a:r>
              <a:rPr lang="es-CO" dirty="0" smtClean="0"/>
              <a:t>lactosa</a:t>
            </a:r>
            <a:endParaRPr lang="es-CO"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44</TotalTime>
  <Words>572</Words>
  <Application>Microsoft Office PowerPoint</Application>
  <PresentationFormat>Presentación en pantalla (4:3)</PresentationFormat>
  <Paragraphs>28</Paragraphs>
  <Slides>6</Slides>
  <Notes>1</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Papel</vt:lpstr>
      <vt:lpstr>Diapositiva 1</vt:lpstr>
      <vt:lpstr>Genética molecular</vt:lpstr>
      <vt:lpstr>Síntesis de proteínas</vt:lpstr>
      <vt:lpstr>UN GEN UNA ENZIMA </vt:lpstr>
      <vt:lpstr>DEFINICION DE GEN</vt:lpstr>
      <vt:lpstr>Operan lactosa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gustavo llanos</dc:creator>
  <cp:lastModifiedBy>gustavo llanos</cp:lastModifiedBy>
  <cp:revision>6</cp:revision>
  <dcterms:created xsi:type="dcterms:W3CDTF">2009-11-08T05:07:43Z</dcterms:created>
  <dcterms:modified xsi:type="dcterms:W3CDTF">2009-11-08T14:04:45Z</dcterms:modified>
</cp:coreProperties>
</file>