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redondeado"/>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Título"/>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s-ES" smtClean="0"/>
              <a:t>Haga clic para modificar el estilo de título del patrón</a:t>
            </a:r>
            <a:endParaRPr kumimoji="0" lang="en-US"/>
          </a:p>
        </p:txBody>
      </p:sp>
      <p:sp>
        <p:nvSpPr>
          <p:cNvPr id="20" name="19 Subtítulo"/>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19" name="18 Marcador de fecha"/>
          <p:cNvSpPr>
            <a:spLocks noGrp="1"/>
          </p:cNvSpPr>
          <p:nvPr>
            <p:ph type="dt" sz="half" idx="10"/>
          </p:nvPr>
        </p:nvSpPr>
        <p:spPr/>
        <p:txBody>
          <a:bodyPr/>
          <a:lstStyle>
            <a:extLst/>
          </a:lstStyle>
          <a:p>
            <a:fld id="{7BB550A8-3983-44E8-A23B-03260E741241}" type="datetimeFigureOut">
              <a:rPr lang="es-CO" smtClean="0"/>
              <a:t>07/11/2009</a:t>
            </a:fld>
            <a:endParaRPr lang="es-CO"/>
          </a:p>
        </p:txBody>
      </p:sp>
      <p:sp>
        <p:nvSpPr>
          <p:cNvPr id="8" name="7 Marcador de pie de página"/>
          <p:cNvSpPr>
            <a:spLocks noGrp="1"/>
          </p:cNvSpPr>
          <p:nvPr>
            <p:ph type="ftr" sz="quarter" idx="11"/>
          </p:nvPr>
        </p:nvSpPr>
        <p:spPr/>
        <p:txBody>
          <a:bodyPr/>
          <a:lstStyle>
            <a:extLst/>
          </a:lstStyle>
          <a:p>
            <a:endParaRPr lang="es-CO"/>
          </a:p>
        </p:txBody>
      </p:sp>
      <p:sp>
        <p:nvSpPr>
          <p:cNvPr id="11" name="10 Marcador de número de diapositiva"/>
          <p:cNvSpPr>
            <a:spLocks noGrp="1"/>
          </p:cNvSpPr>
          <p:nvPr>
            <p:ph type="sldNum" sz="quarter" idx="12"/>
          </p:nvPr>
        </p:nvSpPr>
        <p:spPr/>
        <p:txBody>
          <a:bodyPr/>
          <a:lstStyle>
            <a:extLst/>
          </a:lstStyle>
          <a:p>
            <a:fld id="{DA372CCD-8779-4218-9DB6-1B755E7E1E6C}"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02920" y="530352"/>
            <a:ext cx="8183880" cy="4187952"/>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BB550A8-3983-44E8-A23B-03260E741241}" type="datetimeFigureOut">
              <a:rPr lang="es-CO" smtClean="0"/>
              <a:t>07/11/2009</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DA372CCD-8779-4218-9DB6-1B755E7E1E6C}"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533404"/>
            <a:ext cx="1981200" cy="5257799"/>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33400" y="533402"/>
            <a:ext cx="5943600" cy="525780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BB550A8-3983-44E8-A23B-03260E741241}" type="datetimeFigureOut">
              <a:rPr lang="es-CO" smtClean="0"/>
              <a:t>07/11/2009</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DA372CCD-8779-4218-9DB6-1B755E7E1E6C}"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502920" y="530352"/>
            <a:ext cx="8183880" cy="4187952"/>
          </a:xfrm>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BB550A8-3983-44E8-A23B-03260E741241}" type="datetimeFigureOut">
              <a:rPr lang="es-CO" smtClean="0"/>
              <a:t>07/11/2009</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DA372CCD-8779-4218-9DB6-1B755E7E1E6C}"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redondeado"/>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BB550A8-3983-44E8-A23B-03260E741241}" type="datetimeFigureOut">
              <a:rPr lang="es-CO" smtClean="0"/>
              <a:t>07/11/2009</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DA372CCD-8779-4218-9DB6-1B755E7E1E6C}"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BB550A8-3983-44E8-A23B-03260E741241}" type="datetimeFigureOut">
              <a:rPr lang="es-CO" smtClean="0"/>
              <a:t>07/11/2009</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DA372CCD-8779-4218-9DB6-1B755E7E1E6C}"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nchor="b"/>
          <a:lstStyle>
            <a:lvl1pPr>
              <a:defRPr b="1"/>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BB550A8-3983-44E8-A23B-03260E741241}" type="datetimeFigureOut">
              <a:rPr lang="es-CO" smtClean="0"/>
              <a:t>07/11/2009</a:t>
            </a:fld>
            <a:endParaRPr lang="es-CO"/>
          </a:p>
        </p:txBody>
      </p:sp>
      <p:sp>
        <p:nvSpPr>
          <p:cNvPr id="8" name="7 Marcador de pie de página"/>
          <p:cNvSpPr>
            <a:spLocks noGrp="1"/>
          </p:cNvSpPr>
          <p:nvPr>
            <p:ph type="ftr" sz="quarter" idx="11"/>
          </p:nvPr>
        </p:nvSpPr>
        <p:spPr/>
        <p:txBody>
          <a:bodyPr/>
          <a:lstStyle>
            <a:extLst/>
          </a:lstStyle>
          <a:p>
            <a:endParaRPr lang="es-CO"/>
          </a:p>
        </p:txBody>
      </p:sp>
      <p:sp>
        <p:nvSpPr>
          <p:cNvPr id="9" name="8 Marcador de número de diapositiva"/>
          <p:cNvSpPr>
            <a:spLocks noGrp="1"/>
          </p:cNvSpPr>
          <p:nvPr>
            <p:ph type="sldNum" sz="quarter" idx="12"/>
          </p:nvPr>
        </p:nvSpPr>
        <p:spPr/>
        <p:txBody>
          <a:bodyPr/>
          <a:lstStyle>
            <a:extLst/>
          </a:lstStyle>
          <a:p>
            <a:fld id="{DA372CCD-8779-4218-9DB6-1B755E7E1E6C}"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7BB550A8-3983-44E8-A23B-03260E741241}" type="datetimeFigureOut">
              <a:rPr lang="es-CO" smtClean="0"/>
              <a:t>07/11/2009</a:t>
            </a:fld>
            <a:endParaRPr lang="es-CO"/>
          </a:p>
        </p:txBody>
      </p:sp>
      <p:sp>
        <p:nvSpPr>
          <p:cNvPr id="4" name="3 Marcador de pie de página"/>
          <p:cNvSpPr>
            <a:spLocks noGrp="1"/>
          </p:cNvSpPr>
          <p:nvPr>
            <p:ph type="ftr" sz="quarter" idx="11"/>
          </p:nvPr>
        </p:nvSpPr>
        <p:spPr/>
        <p:txBody>
          <a:bodyPr/>
          <a:lstStyle>
            <a:extLst/>
          </a:lstStyle>
          <a:p>
            <a:endParaRPr lang="es-CO"/>
          </a:p>
        </p:txBody>
      </p:sp>
      <p:sp>
        <p:nvSpPr>
          <p:cNvPr id="5" name="4 Marcador de número de diapositiva"/>
          <p:cNvSpPr>
            <a:spLocks noGrp="1"/>
          </p:cNvSpPr>
          <p:nvPr>
            <p:ph type="sldNum" sz="quarter" idx="12"/>
          </p:nvPr>
        </p:nvSpPr>
        <p:spPr/>
        <p:txBody>
          <a:bodyPr/>
          <a:lstStyle>
            <a:extLst/>
          </a:lstStyle>
          <a:p>
            <a:fld id="{DA372CCD-8779-4218-9DB6-1B755E7E1E6C}"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7BB550A8-3983-44E8-A23B-03260E741241}" type="datetimeFigureOut">
              <a:rPr lang="es-CO" smtClean="0"/>
              <a:t>07/11/2009</a:t>
            </a:fld>
            <a:endParaRPr lang="es-CO"/>
          </a:p>
        </p:txBody>
      </p:sp>
      <p:sp>
        <p:nvSpPr>
          <p:cNvPr id="3" name="2 Marcador de pie de página"/>
          <p:cNvSpPr>
            <a:spLocks noGrp="1"/>
          </p:cNvSpPr>
          <p:nvPr>
            <p:ph type="ftr" sz="quarter" idx="11"/>
          </p:nvPr>
        </p:nvSpPr>
        <p:spPr/>
        <p:txBody>
          <a:bodyPr/>
          <a:lstStyle>
            <a:extLst/>
          </a:lstStyle>
          <a:p>
            <a:endParaRPr lang="es-CO"/>
          </a:p>
        </p:txBody>
      </p:sp>
      <p:sp>
        <p:nvSpPr>
          <p:cNvPr id="4" name="3 Marcador de número de diapositiva"/>
          <p:cNvSpPr>
            <a:spLocks noGrp="1"/>
          </p:cNvSpPr>
          <p:nvPr>
            <p:ph type="sldNum" sz="quarter" idx="12"/>
          </p:nvPr>
        </p:nvSpPr>
        <p:spPr/>
        <p:txBody>
          <a:bodyPr/>
          <a:lstStyle>
            <a:extLst/>
          </a:lstStyle>
          <a:p>
            <a:fld id="{DA372CCD-8779-4218-9DB6-1B755E7E1E6C}"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BB550A8-3983-44E8-A23B-03260E741241}" type="datetimeFigureOut">
              <a:rPr lang="es-CO" smtClean="0"/>
              <a:t>07/11/2009</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DA372CCD-8779-4218-9DB6-1B755E7E1E6C}"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dondear rectángulo de esquina sencilla"/>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BB550A8-3983-44E8-A23B-03260E741241}" type="datetimeFigureOut">
              <a:rPr lang="es-CO" smtClean="0"/>
              <a:t>07/11/2009</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DA372CCD-8779-4218-9DB6-1B755E7E1E6C}" type="slidenum">
              <a:rPr lang="es-CO" smtClean="0"/>
              <a:t>‹Nº›</a:t>
            </a:fld>
            <a:endParaRPr lang="es-CO"/>
          </a:p>
        </p:txBody>
      </p:sp>
      <p:sp>
        <p:nvSpPr>
          <p:cNvPr id="3" name="2 Marcador de posición de imagen"/>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s-ES" smtClean="0"/>
              <a:t>Haga clic en el icono para agregar una imagen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redondeado"/>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Marcador de título"/>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s-ES" smtClean="0"/>
              <a:t>Haga clic para modificar el estilo de título del patrón</a:t>
            </a:r>
            <a:endParaRPr kumimoji="0" lang="en-US"/>
          </a:p>
        </p:txBody>
      </p:sp>
      <p:sp>
        <p:nvSpPr>
          <p:cNvPr id="4" name="3 Marcador de texto"/>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5" name="24 Marcador de fecha"/>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BB550A8-3983-44E8-A23B-03260E741241}" type="datetimeFigureOut">
              <a:rPr lang="es-CO" smtClean="0"/>
              <a:t>07/11/2009</a:t>
            </a:fld>
            <a:endParaRPr lang="es-CO"/>
          </a:p>
        </p:txBody>
      </p:sp>
      <p:sp>
        <p:nvSpPr>
          <p:cNvPr id="18" name="17 Marcador de pie de página"/>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s-CO"/>
          </a:p>
        </p:txBody>
      </p:sp>
      <p:sp>
        <p:nvSpPr>
          <p:cNvPr id="5" name="4 Marcador de número de diapositiva"/>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A372CCD-8779-4218-9DB6-1B755E7E1E6C}"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dirty="0" smtClean="0"/>
              <a:t>Genética humana</a:t>
            </a:r>
            <a:endParaRPr lang="es-CO" dirty="0"/>
          </a:p>
        </p:txBody>
      </p:sp>
      <p:sp>
        <p:nvSpPr>
          <p:cNvPr id="3" name="2 Subtítulo"/>
          <p:cNvSpPr>
            <a:spLocks noGrp="1"/>
          </p:cNvSpPr>
          <p:nvPr>
            <p:ph type="subTitle" idx="1"/>
          </p:nvPr>
        </p:nvSpPr>
        <p:spPr/>
        <p:txBody>
          <a:bodyPr/>
          <a:lstStyle/>
          <a:p>
            <a:pPr algn="ctr"/>
            <a:r>
              <a:rPr lang="es-CO" dirty="0" smtClean="0"/>
              <a:t>ENNELEY USUGA BUELVAS </a:t>
            </a:r>
          </a:p>
          <a:p>
            <a:pPr algn="ctr"/>
            <a:r>
              <a:rPr lang="es-CO" dirty="0" smtClean="0"/>
              <a:t>11°</a:t>
            </a:r>
            <a:endParaRPr lang="es-C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t>Genética Humana</a:t>
            </a:r>
            <a:r>
              <a:rPr lang="es-CO" dirty="0" smtClean="0"/>
              <a:t> </a:t>
            </a:r>
            <a:endParaRPr lang="es-CO" dirty="0"/>
          </a:p>
        </p:txBody>
      </p:sp>
      <p:sp>
        <p:nvSpPr>
          <p:cNvPr id="3" name="2 Marcador de contenido"/>
          <p:cNvSpPr>
            <a:spLocks noGrp="1"/>
          </p:cNvSpPr>
          <p:nvPr>
            <p:ph idx="1"/>
          </p:nvPr>
        </p:nvSpPr>
        <p:spPr/>
        <p:txBody>
          <a:bodyPr>
            <a:normAutofit fontScale="77500" lnSpcReduction="20000"/>
          </a:bodyPr>
          <a:lstStyle/>
          <a:p>
            <a:r>
              <a:rPr lang="es-CO" dirty="0" smtClean="0"/>
              <a:t>describe el estudio de la herencia al igual que ocurre en los seres humanos. La Genética Humana abarca una variedad de campos incluidos: la genética clásica, citogenética, genética molecular, Biología molecular, genómica, genética de poblaciones, genética del desarrollo, Genética médica y el asesoramiento genético. El estudio de la genética humana puede ser útil ya que puede responder preguntas acerca de la naturaleza humana, comprender el desarrollo eficaz para el tratamiento de enfermedades y la genética de la vida humana. Este artículo describe sólo características básicas de la genética humana; para la genética de los trastornos ver: Genética médica.</a:t>
            </a:r>
            <a:endParaRPr lang="es-C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t>Herencia autosómica dominante </a:t>
            </a:r>
            <a:endParaRPr lang="es-CO" dirty="0"/>
          </a:p>
        </p:txBody>
      </p:sp>
      <p:sp>
        <p:nvSpPr>
          <p:cNvPr id="3" name="2 Marcador de contenido"/>
          <p:cNvSpPr>
            <a:spLocks noGrp="1"/>
          </p:cNvSpPr>
          <p:nvPr>
            <p:ph idx="1"/>
          </p:nvPr>
        </p:nvSpPr>
        <p:spPr/>
        <p:txBody>
          <a:bodyPr>
            <a:normAutofit fontScale="92500" lnSpcReduction="20000"/>
          </a:bodyPr>
          <a:lstStyle/>
          <a:p>
            <a:r>
              <a:rPr lang="es-CO" dirty="0" smtClean="0"/>
              <a:t>Los rasgos autosómicos se asocian con un único gen en un autosoma (cromosoma no sexual). Se les llama "dominante" porque un solo ejemplar heredado de cualquiera de los padres es suficiente para causar la aparición de este rasgo. A menudo, esto significa que uno de los padres también debe tener la misma característica, a menos que ésta haya aparecido debido a una nueva mutación. Ejemplos de autosómica: rasgo dominante y los trastornos son la enfermedad de Huntington y la acondroplasia.</a:t>
            </a:r>
          </a:p>
          <a:p>
            <a:endParaRPr lang="es-C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t>Herencia autosómica recesiva </a:t>
            </a:r>
            <a:endParaRPr lang="es-CO" dirty="0"/>
          </a:p>
        </p:txBody>
      </p:sp>
      <p:sp>
        <p:nvSpPr>
          <p:cNvPr id="3" name="2 Marcador de contenido"/>
          <p:cNvSpPr>
            <a:spLocks noGrp="1"/>
          </p:cNvSpPr>
          <p:nvPr>
            <p:ph idx="1"/>
          </p:nvPr>
        </p:nvSpPr>
        <p:spPr/>
        <p:txBody>
          <a:bodyPr>
            <a:normAutofit fontScale="62500" lnSpcReduction="20000"/>
          </a:bodyPr>
          <a:lstStyle/>
          <a:p>
            <a:r>
              <a:rPr lang="es-CO" dirty="0" smtClean="0"/>
              <a:t>El carácter autosómico recesivo es un patrón de herencia de un rasgo, enfermedad o trastorno que se transmite a través de las familias. Para que un rasgo o enfermedad recesiva se manifieste, dos copias del gen (o los genes) responsable de la aparición de ese rasgo o desorden tienen que estar presentes en el genoma del individuo. Es decir, debe heredarse un cromosoma con el gen portador de esa característica tanto de la madre como del padre, dando como resultado un genotipo con dos copias del gen responsable de la aparición del rasgo. Se denomina herencia autosómica porque el gen se encuentra en un cromosoma autosómico: un cromosoma no sexual. Debido al hecho de que se necesitan dos copias de un gen para expresar la característica, muchas personas pueden, sin saberlo, ser portadores de una enfermedad. De un aspecto evolutivo, una enfermedad o rasgo recesivo puede permanecer oculto durante varias generaciones antes de mostrar el fenotipo. Ejemplos de trastornos autosómica recesiva son albinismo, fibrosis quística, enfermedad de Tay-Sachs</a:t>
            </a:r>
            <a:endParaRPr lang="es-C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t>Herencia ligada a X y ligada a Y </a:t>
            </a:r>
            <a:endParaRPr lang="es-CO" dirty="0"/>
          </a:p>
        </p:txBody>
      </p:sp>
      <p:sp>
        <p:nvSpPr>
          <p:cNvPr id="3" name="2 Marcador de contenido"/>
          <p:cNvSpPr>
            <a:spLocks noGrp="1"/>
          </p:cNvSpPr>
          <p:nvPr>
            <p:ph idx="1"/>
          </p:nvPr>
        </p:nvSpPr>
        <p:spPr/>
        <p:txBody>
          <a:bodyPr>
            <a:normAutofit fontScale="62500" lnSpcReduction="20000"/>
          </a:bodyPr>
          <a:lstStyle/>
          <a:p>
            <a:r>
              <a:rPr lang="es-CO" dirty="0" smtClean="0"/>
              <a:t>Los genes ligados a X se encuentran en el cromosoma sexual X y, tal como los genes autosómicos, tienen tipos recesivos y dominantes. Los desórdenes recesivos ligados a X raramente son vistos en mujeres y usualmente afectan únicamente a hombres. Esto es debido a que los hombres heredan su cromosoma X (y todos los genes ligados a X) de su madre. Los padres únicamente pasan su cromosoma Y a sus hijos varones, así que ningún rasgo ligado a X es pasado de padre a hijo. Las mujeres expresan desórdenes ligados a X cuando son homocigotas para el mismo y se convierten en portadoras cuando son heterocigotos. Un infame desorden ligado a X es la Hemofilia A. La hemofilia es un desorden en el cual la sangre no coagula eficientemente debido a una deficiencia en el factor de coagulación VIII. Este desorden ganó reconocimiento a medida que viajó a través de familias reales, notablemente los descendientes de la Reina Victoria del Reino Unido.</a:t>
            </a:r>
            <a:endParaRPr lang="es-C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t>Genealogías </a:t>
            </a:r>
            <a:endParaRPr lang="es-CO" dirty="0"/>
          </a:p>
        </p:txBody>
      </p:sp>
      <p:sp>
        <p:nvSpPr>
          <p:cNvPr id="3" name="2 Marcador de contenido"/>
          <p:cNvSpPr>
            <a:spLocks noGrp="1"/>
          </p:cNvSpPr>
          <p:nvPr>
            <p:ph idx="1"/>
          </p:nvPr>
        </p:nvSpPr>
        <p:spPr/>
        <p:txBody>
          <a:bodyPr>
            <a:normAutofit fontScale="62500" lnSpcReduction="20000"/>
          </a:bodyPr>
          <a:lstStyle/>
          <a:p>
            <a:r>
              <a:rPr lang="es-CO" dirty="0" smtClean="0"/>
              <a:t>Un árbol genealógico es un diagrama que muestra las relaciones ancestrales y la transmisión de los rasgos genéticos a lo largo de varias generaciones en una familia. Las genealogías se utilizan para ayudar a detectar muchas enfermedades genéticas. Una genealogía también puede utilizarse para ayudar a determinar las posibilidades que tiene un progenitor de tener descendencia con un rasgo específico. Cuatro diferentes rasgos se pueden identificar por el análisis genealógico gráfico: autosómico dominante, autosómico recesiva, X o Y(ligado a X, o ligado a Y). La penetrancia parcial puede demostrarse y calcularse por la forma de las genealogías. La penetrancia es el porcentaje expresado con frecuencia que las personas de un determinado genotipo manifiestan, al menos en cierta medida, un determinado fenotipo mutante asociado con un rasgo. La consanguinidad, el apareamiento entre organismos estrechamente relacionados, se puede ver claramente en los gráficos genealógicos.</a:t>
            </a:r>
            <a:endParaRPr lang="es-CO"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14</TotalTime>
  <Words>747</Words>
  <Application>Microsoft Office PowerPoint</Application>
  <PresentationFormat>Presentación en pantalla (4:3)</PresentationFormat>
  <Paragraphs>13</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Aspecto</vt:lpstr>
      <vt:lpstr>Genética humana</vt:lpstr>
      <vt:lpstr>Genética Humana </vt:lpstr>
      <vt:lpstr>Herencia autosómica dominante </vt:lpstr>
      <vt:lpstr>Herencia autosómica recesiva </vt:lpstr>
      <vt:lpstr>Herencia ligada a X y ligada a Y </vt:lpstr>
      <vt:lpstr>Genealogías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gustavo llanos</dc:creator>
  <cp:lastModifiedBy>gustavo llanos</cp:lastModifiedBy>
  <cp:revision>2</cp:revision>
  <dcterms:created xsi:type="dcterms:W3CDTF">2009-11-08T03:59:41Z</dcterms:created>
  <dcterms:modified xsi:type="dcterms:W3CDTF">2009-11-08T04:14:27Z</dcterms:modified>
</cp:coreProperties>
</file>