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0CDBC288-49C4-454C-9442-4429049719F3}" type="datetimeFigureOut">
              <a:rPr lang="es-CO" smtClean="0"/>
              <a:t>07/11/2009</a:t>
            </a:fld>
            <a:endParaRPr lang="es-CO"/>
          </a:p>
        </p:txBody>
      </p:sp>
      <p:sp>
        <p:nvSpPr>
          <p:cNvPr id="17" name="16 Marcador de pie de página"/>
          <p:cNvSpPr>
            <a:spLocks noGrp="1"/>
          </p:cNvSpPr>
          <p:nvPr>
            <p:ph type="ftr" sz="quarter" idx="11"/>
          </p:nvPr>
        </p:nvSpPr>
        <p:spPr/>
        <p:txBody>
          <a:bodyPr/>
          <a:lstStyle>
            <a:extLst/>
          </a:lstStyle>
          <a:p>
            <a:endParaRPr lang="es-CO"/>
          </a:p>
        </p:txBody>
      </p:sp>
      <p:sp>
        <p:nvSpPr>
          <p:cNvPr id="29" name="28 Marcador de número de diapositiva"/>
          <p:cNvSpPr>
            <a:spLocks noGrp="1"/>
          </p:cNvSpPr>
          <p:nvPr>
            <p:ph type="sldNum" sz="quarter" idx="12"/>
          </p:nvPr>
        </p:nvSpPr>
        <p:spPr/>
        <p:txBody>
          <a:bodyPr/>
          <a:lstStyle>
            <a:extLst/>
          </a:lstStyle>
          <a:p>
            <a:fld id="{EF950CE7-5BE3-45ED-B278-E5498FBFE550}" type="slidenum">
              <a:rPr lang="es-CO" smtClean="0"/>
              <a:t>‹Nº›</a:t>
            </a:fld>
            <a:endParaRPr lang="es-CO"/>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CDBC288-49C4-454C-9442-4429049719F3}" type="datetimeFigureOut">
              <a:rPr lang="es-CO" smtClean="0"/>
              <a:t>07/11/2009</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EF950CE7-5BE3-45ED-B278-E5498FBFE550}"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CDBC288-49C4-454C-9442-4429049719F3}" type="datetimeFigureOut">
              <a:rPr lang="es-CO" smtClean="0"/>
              <a:t>07/11/2009</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EF950CE7-5BE3-45ED-B278-E5498FBFE550}"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CDBC288-49C4-454C-9442-4429049719F3}" type="datetimeFigureOut">
              <a:rPr lang="es-CO" smtClean="0"/>
              <a:t>07/11/2009</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EF950CE7-5BE3-45ED-B278-E5498FBFE550}"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0CDBC288-49C4-454C-9442-4429049719F3}" type="datetimeFigureOut">
              <a:rPr lang="es-CO" smtClean="0"/>
              <a:t>07/11/2009</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EF950CE7-5BE3-45ED-B278-E5498FBFE550}" type="slidenum">
              <a:rPr lang="es-CO" smtClean="0"/>
              <a:t>‹Nº›</a:t>
            </a:fld>
            <a:endParaRPr lang="es-CO"/>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CDBC288-49C4-454C-9442-4429049719F3}" type="datetimeFigureOut">
              <a:rPr lang="es-CO" smtClean="0"/>
              <a:t>07/11/2009</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EF950CE7-5BE3-45ED-B278-E5498FBFE550}"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0CDBC288-49C4-454C-9442-4429049719F3}" type="datetimeFigureOut">
              <a:rPr lang="es-CO" smtClean="0"/>
              <a:t>07/11/2009</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9" name="8 Marcador de número de diapositiva"/>
          <p:cNvSpPr>
            <a:spLocks noGrp="1"/>
          </p:cNvSpPr>
          <p:nvPr>
            <p:ph type="sldNum" sz="quarter" idx="12"/>
          </p:nvPr>
        </p:nvSpPr>
        <p:spPr/>
        <p:txBody>
          <a:bodyPr/>
          <a:lstStyle>
            <a:extLst/>
          </a:lstStyle>
          <a:p>
            <a:fld id="{EF950CE7-5BE3-45ED-B278-E5498FBFE550}" type="slidenum">
              <a:rPr lang="es-CO" smtClean="0"/>
              <a:t>‹Nº›</a:t>
            </a:fld>
            <a:endParaRPr lang="es-CO"/>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0CDBC288-49C4-454C-9442-4429049719F3}" type="datetimeFigureOut">
              <a:rPr lang="es-CO" smtClean="0"/>
              <a:t>07/11/2009</a:t>
            </a:fld>
            <a:endParaRPr lang="es-CO"/>
          </a:p>
        </p:txBody>
      </p:sp>
      <p:sp>
        <p:nvSpPr>
          <p:cNvPr id="4" name="3 Marcador de pie de página"/>
          <p:cNvSpPr>
            <a:spLocks noGrp="1"/>
          </p:cNvSpPr>
          <p:nvPr>
            <p:ph type="ftr" sz="quarter" idx="11"/>
          </p:nvPr>
        </p:nvSpPr>
        <p:spPr/>
        <p:txBody>
          <a:bodyPr/>
          <a:lstStyle>
            <a:extLst/>
          </a:lstStyle>
          <a:p>
            <a:endParaRPr lang="es-CO"/>
          </a:p>
        </p:txBody>
      </p:sp>
      <p:sp>
        <p:nvSpPr>
          <p:cNvPr id="5" name="4 Marcador de número de diapositiva"/>
          <p:cNvSpPr>
            <a:spLocks noGrp="1"/>
          </p:cNvSpPr>
          <p:nvPr>
            <p:ph type="sldNum" sz="quarter" idx="12"/>
          </p:nvPr>
        </p:nvSpPr>
        <p:spPr/>
        <p:txBody>
          <a:bodyPr/>
          <a:lstStyle>
            <a:extLst/>
          </a:lstStyle>
          <a:p>
            <a:fld id="{EF950CE7-5BE3-45ED-B278-E5498FBFE550}"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0CDBC288-49C4-454C-9442-4429049719F3}" type="datetimeFigureOut">
              <a:rPr lang="es-CO" smtClean="0"/>
              <a:t>07/11/2009</a:t>
            </a:fld>
            <a:endParaRPr lang="es-CO"/>
          </a:p>
        </p:txBody>
      </p:sp>
      <p:sp>
        <p:nvSpPr>
          <p:cNvPr id="3" name="2 Marcador de pie de página"/>
          <p:cNvSpPr>
            <a:spLocks noGrp="1"/>
          </p:cNvSpPr>
          <p:nvPr>
            <p:ph type="ftr" sz="quarter" idx="11"/>
          </p:nvPr>
        </p:nvSpPr>
        <p:spPr/>
        <p:txBody>
          <a:bodyPr/>
          <a:lstStyle>
            <a:extLst/>
          </a:lstStyle>
          <a:p>
            <a:endParaRPr lang="es-CO"/>
          </a:p>
        </p:txBody>
      </p:sp>
      <p:sp>
        <p:nvSpPr>
          <p:cNvPr id="4" name="3 Marcador de número de diapositiva"/>
          <p:cNvSpPr>
            <a:spLocks noGrp="1"/>
          </p:cNvSpPr>
          <p:nvPr>
            <p:ph type="sldNum" sz="quarter" idx="12"/>
          </p:nvPr>
        </p:nvSpPr>
        <p:spPr/>
        <p:txBody>
          <a:bodyPr/>
          <a:lstStyle>
            <a:extLst/>
          </a:lstStyle>
          <a:p>
            <a:fld id="{EF950CE7-5BE3-45ED-B278-E5498FBFE550}"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CDBC288-49C4-454C-9442-4429049719F3}" type="datetimeFigureOut">
              <a:rPr lang="es-CO" smtClean="0"/>
              <a:t>07/11/2009</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EF950CE7-5BE3-45ED-B278-E5498FBFE550}"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0CDBC288-49C4-454C-9442-4429049719F3}" type="datetimeFigureOut">
              <a:rPr lang="es-CO" smtClean="0"/>
              <a:t>07/11/2009</a:t>
            </a:fld>
            <a:endParaRPr lang="es-CO"/>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CO"/>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EF950CE7-5BE3-45ED-B278-E5498FBFE550}"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tx2">
                <a:lumMod val="25000"/>
              </a:schemeClr>
            </a:gs>
            <a:gs pos="65000">
              <a:schemeClr val="bg1">
                <a:shade val="90000"/>
                <a:satMod val="375000"/>
              </a:schemeClr>
            </a:gs>
            <a:gs pos="100000">
              <a:schemeClr val="bg2">
                <a:tint val="88000"/>
                <a:satMod val="400000"/>
              </a:schemeClr>
            </a:gs>
          </a:gsLst>
          <a:lin ang="2700000" scaled="1"/>
          <a:tileRect/>
        </a:gradFill>
        <a:effectLst/>
      </p:bgPr>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CDBC288-49C4-454C-9442-4429049719F3}" type="datetimeFigureOut">
              <a:rPr lang="es-CO" smtClean="0"/>
              <a:t>07/11/2009</a:t>
            </a:fld>
            <a:endParaRPr lang="es-CO"/>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CO"/>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EF950CE7-5BE3-45ED-B278-E5498FBFE550}" type="slidenum">
              <a:rPr lang="es-CO" smtClean="0"/>
              <a:t>‹Nº›</a:t>
            </a:fld>
            <a:endParaRPr lang="es-CO"/>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Genética </a:t>
            </a:r>
            <a:endParaRPr lang="es-CO" dirty="0"/>
          </a:p>
        </p:txBody>
      </p:sp>
      <p:sp>
        <p:nvSpPr>
          <p:cNvPr id="3" name="2 Subtítulo"/>
          <p:cNvSpPr>
            <a:spLocks noGrp="1"/>
          </p:cNvSpPr>
          <p:nvPr>
            <p:ph type="subTitle" idx="1"/>
          </p:nvPr>
        </p:nvSpPr>
        <p:spPr/>
        <p:txBody>
          <a:bodyPr>
            <a:normAutofit/>
          </a:bodyPr>
          <a:lstStyle/>
          <a:p>
            <a:pPr algn="ctr"/>
            <a:r>
              <a:rPr lang="es-CO" sz="3600" dirty="0" smtClean="0"/>
              <a:t>Anneley usuga buelvas</a:t>
            </a:r>
          </a:p>
          <a:p>
            <a:pPr algn="ctr"/>
            <a:r>
              <a:rPr lang="es-CO" sz="3600" dirty="0" smtClean="0"/>
              <a:t>       11°</a:t>
            </a:r>
            <a:endParaRPr lang="es-CO"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Leyes de Mendel</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son un conjunto de reglas básicas sobre la transmisión por herencia de las características de los organismos padres a sus hijos. Se consideran reglas más que leyes, pues no se cumplen en todos los casos y hay excepciones, como cuando los genes están ligados, es decir, se encuentran en el mismo cromosoma, donde no se cumplen. Estas reglas básicas de herencia constituyen el fundamento de la genética. Las leyes se derivan del trabajo realizado por Gregor Mendel publicado en el año 1865 y el 1866, aunque fue ignorado por largo tiempo hasta su redescubrimiento en 1900.</a:t>
            </a:r>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Ley de Mendel: Ley de la uniformidad </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Establece que si se cruzan dos razas puras para un determinado carácter, los descendientes de la primera generación serán todos iguales entre sí (igual fenotipo e igual genotipo) e iguales (en fenotipo) a uno de los progenitores.</a:t>
            </a:r>
          </a:p>
          <a:p>
            <a:r>
              <a:rPr lang="es-CO" dirty="0" smtClean="0"/>
              <a:t>No es una ley de transmisión de caracteres, sino de manifestación de dominancia frente a la no manifestación de los caracteres recesivos. Por ello, en ocasiones no es considerada una de las leyes de Mendel. Indica que da el mismo resultado a la hora de descomponerlo en fenotipos</a:t>
            </a:r>
          </a:p>
          <a:p>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Ley de Mendel: Ley de la segregación</a:t>
            </a:r>
            <a:endParaRPr lang="es-CO" dirty="0"/>
          </a:p>
        </p:txBody>
      </p:sp>
      <p:sp>
        <p:nvSpPr>
          <p:cNvPr id="3" name="2 Marcador de contenido"/>
          <p:cNvSpPr>
            <a:spLocks noGrp="1"/>
          </p:cNvSpPr>
          <p:nvPr>
            <p:ph idx="1"/>
          </p:nvPr>
        </p:nvSpPr>
        <p:spPr/>
        <p:txBody>
          <a:bodyPr>
            <a:normAutofit fontScale="77500" lnSpcReduction="20000"/>
          </a:bodyPr>
          <a:lstStyle/>
          <a:p>
            <a:r>
              <a:rPr lang="es-CO" dirty="0" smtClean="0"/>
              <a:t>Conocida también, en ocasiones como la primera Ley de Mendel, de la segregación equitativa o disyunción de los alelos. Esta ley establece que durante la formación de los gametos cada alelo de un par se separa del otro miembro para determinar la constitución genética del gameto filial. Es muy habitual representar las posibilidades de hibridación mediante un cuadro de Punnett.</a:t>
            </a:r>
          </a:p>
          <a:p>
            <a:r>
              <a:rPr lang="es-CO" dirty="0" smtClean="0"/>
              <a:t>Mendel obtuvo esta ley al cruzar diferentes variedades de individuos heterocigotos (diploides con dos variantes alélicas del mismo gen: Aa), y pudo observar en sus experimentos que obtenía muchos guisantes con características de piel amarilla y otros (menos) con características de piel verde, comprobó que la proporción era de 3:4 de color amarilla y 1:4 de color verde (3:1).</a:t>
            </a:r>
          </a:p>
          <a:p>
            <a:endParaRPr lang="es-C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Ley de Mendel: Ley de la segregación independiente</a:t>
            </a:r>
            <a:endParaRPr lang="es-CO" dirty="0"/>
          </a:p>
        </p:txBody>
      </p:sp>
      <p:sp>
        <p:nvSpPr>
          <p:cNvPr id="3" name="2 Marcador de contenido"/>
          <p:cNvSpPr>
            <a:spLocks noGrp="1"/>
          </p:cNvSpPr>
          <p:nvPr>
            <p:ph idx="1"/>
          </p:nvPr>
        </p:nvSpPr>
        <p:spPr/>
        <p:txBody>
          <a:bodyPr>
            <a:normAutofit fontScale="92500"/>
          </a:bodyPr>
          <a:lstStyle/>
          <a:p>
            <a:r>
              <a:rPr lang="es-CO" dirty="0" smtClean="0"/>
              <a:t>En ocasiones es descrita como la 2ª Ley. Mendel concluyó que diferentes rasgos son heredados independientemente unos de otros, no existe relación entre ellos, por tanto el patrón de herencia de un rasgo no afectará al patrón de herencia de otro. Sólo se cumple en aquellos genes que no están ligados (en diferentes cromosomas) o que están en regiones muy separadas del mismo cromosoma. Es decir, siguen las proporciones 9:3:3:1.</a:t>
            </a:r>
          </a:p>
          <a:p>
            <a:endParaRPr lang="es-C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Patrones de herencia mendeliana </a:t>
            </a:r>
            <a:endParaRPr lang="es-CO" dirty="0"/>
          </a:p>
        </p:txBody>
      </p:sp>
      <p:sp>
        <p:nvSpPr>
          <p:cNvPr id="3" name="2 Marcador de contenido"/>
          <p:cNvSpPr>
            <a:spLocks noGrp="1"/>
          </p:cNvSpPr>
          <p:nvPr>
            <p:ph idx="1"/>
          </p:nvPr>
        </p:nvSpPr>
        <p:spPr/>
        <p:txBody>
          <a:bodyPr>
            <a:normAutofit fontScale="70000" lnSpcReduction="20000"/>
          </a:bodyPr>
          <a:lstStyle/>
          <a:p>
            <a:r>
              <a:rPr lang="es-CO" dirty="0" smtClean="0"/>
              <a:t>Mendel describió dos tipos de "factores" (genes) de acuerdo a su expresión fenotípica en la descendencia, los dominantes y los recesivos, pero existe otro factor a tener en cuenta en organismos dioicos y es el hecho de que los individuos de sexo femenino tienen dos cromosomas X (XX) mientras los masculinos tienen un cromosoma X y uno Y (XY), con lo cual quedan conformados cuatro modos o "patrones" según los cuales se puede trasmitir una mutación simple:</a:t>
            </a:r>
          </a:p>
          <a:p>
            <a:r>
              <a:rPr lang="es-CO" dirty="0" smtClean="0"/>
              <a:t>Gen dominante ubicado en un autosoma (herencia autosómica dominante). </a:t>
            </a:r>
          </a:p>
          <a:p>
            <a:r>
              <a:rPr lang="es-CO" dirty="0" smtClean="0"/>
              <a:t>Gen recesivo ubicado en un autosoma (herencia autosómica recesiva). </a:t>
            </a:r>
          </a:p>
          <a:p>
            <a:r>
              <a:rPr lang="es-CO" dirty="0" smtClean="0"/>
              <a:t>Gen dominante situado en el cromosoma X (herencia dominante ligada al cromosoma X). </a:t>
            </a:r>
          </a:p>
          <a:p>
            <a:r>
              <a:rPr lang="es-CO" dirty="0" smtClean="0"/>
              <a:t>Gen recesivo situado en el cromosoma X (herencia recesiva ligada al cromosoma X).</a:t>
            </a:r>
          </a:p>
          <a:p>
            <a:endParaRPr lang="es-C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8</TotalTime>
  <Words>593</Words>
  <Application>Microsoft Office PowerPoint</Application>
  <PresentationFormat>Presentación en pantalla (4:3)</PresentationFormat>
  <Paragraphs>19</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Metro</vt:lpstr>
      <vt:lpstr>Genética </vt:lpstr>
      <vt:lpstr>Leyes de Mendel</vt:lpstr>
      <vt:lpstr>Ley de Mendel: Ley de la uniformidad </vt:lpstr>
      <vt:lpstr>Ley de Mendel: Ley de la segregación</vt:lpstr>
      <vt:lpstr>Ley de Mendel: Ley de la segregación independiente</vt:lpstr>
      <vt:lpstr>Patrones de herencia mendeliana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Genética </dc:title>
  <dc:creator>gustavo llanos</dc:creator>
  <cp:lastModifiedBy>gustavo llanos</cp:lastModifiedBy>
  <cp:revision>1</cp:revision>
  <dcterms:created xsi:type="dcterms:W3CDTF">2009-11-08T03:24:33Z</dcterms:created>
  <dcterms:modified xsi:type="dcterms:W3CDTF">2009-11-08T03:33:24Z</dcterms:modified>
</cp:coreProperties>
</file>