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13/10/2009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13/10/2009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13/10/2009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13/10/2009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13/10/2009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13/10/2009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13/10/2009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13/10/2009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13/10/2009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13/10/2009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13/10/2009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CD19424-7E79-420A-B6FD-D34B9BE1D40F}" type="datetimeFigureOut">
              <a:rPr lang="es-CO" smtClean="0"/>
              <a:pPr/>
              <a:t>13/10/2009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nadiet.com/nutricion/agua.htm" TargetMode="External"/><Relationship Id="rId2" Type="http://schemas.openxmlformats.org/officeDocument/2006/relationships/hyperlink" Target="http://www.zonadiet.com/alimentacion/calorias.ht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zonadiet.com/nutricion/necesidad.ht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onadiet.com/nutricion/proteina.htm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onadiet.com/nutricion/bioquimica.htm#glucosa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nadiet.com/comida/pastas.htm" TargetMode="External"/><Relationship Id="rId2" Type="http://schemas.openxmlformats.org/officeDocument/2006/relationships/hyperlink" Target="http://www.zonadiet.com/nutricion/bioquimica.htm#polisacarido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onadiet.com/alimentacion/l-avena.htm" TargetMode="External"/><Relationship Id="rId5" Type="http://schemas.openxmlformats.org/officeDocument/2006/relationships/hyperlink" Target="http://www.zonadiet.com/comida/legumbres.htm" TargetMode="External"/><Relationship Id="rId4" Type="http://schemas.openxmlformats.org/officeDocument/2006/relationships/hyperlink" Target="http://www.zonadiet.com/comida/cereales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CARBOHIDRATO</a:t>
            </a:r>
            <a:endParaRPr lang="es-CO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CONCEPTO</a:t>
            </a:r>
            <a:endParaRPr lang="es-CO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dirty="0" smtClean="0">
                <a:solidFill>
                  <a:schemeClr val="tx1"/>
                </a:solidFill>
              </a:rPr>
              <a:t>Son los compuestos mas abundantes entre los constituyentes de animales y plantas  son fuentes de energía biológica por excelencia y forma parte de los tejidos de sostén de las pantas y de algunos animales</a:t>
            </a:r>
            <a:r>
              <a:rPr lang="es-CO" dirty="0" smtClean="0"/>
              <a:t>.</a:t>
            </a:r>
            <a:endParaRPr lang="es-CO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funciones</a:t>
            </a:r>
            <a:endParaRPr lang="es-CO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Las funciones que los glúcidos cumplen en el organismo son, energéticas, de ahorro de proteínas, regulan el metabolismo de las grasas y estructural. </a:t>
            </a:r>
          </a:p>
          <a:p>
            <a:endParaRPr lang="es-CO" dirty="0"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1000108"/>
            <a:ext cx="6400800" cy="4638692"/>
          </a:xfrm>
        </p:spPr>
        <p:txBody>
          <a:bodyPr>
            <a:normAutofit fontScale="92500" lnSpcReduction="20000"/>
          </a:bodyPr>
          <a:lstStyle/>
          <a:p>
            <a:r>
              <a:rPr lang="es-CO" dirty="0" smtClean="0"/>
              <a:t>Energéticamente, los carbohidratos aportan 4 KCal (</a:t>
            </a:r>
            <a:r>
              <a:rPr lang="es-CO" dirty="0" smtClean="0">
                <a:hlinkClick r:id="rId2"/>
              </a:rPr>
              <a:t>kilocalorías</a:t>
            </a:r>
            <a:r>
              <a:rPr lang="es-CO" dirty="0" smtClean="0"/>
              <a:t>) por gramo de peso seco. Esto es, sin considerar el </a:t>
            </a:r>
            <a:r>
              <a:rPr lang="es-CO" dirty="0" smtClean="0">
                <a:hlinkClick r:id="rId3"/>
              </a:rPr>
              <a:t>contenido de agua que pueda tener el alimento</a:t>
            </a:r>
            <a:r>
              <a:rPr lang="es-CO" dirty="0" smtClean="0"/>
              <a:t> en el cual se encuentra el carbohidrato. Cubiertas las </a:t>
            </a:r>
            <a:r>
              <a:rPr lang="es-CO" dirty="0" smtClean="0">
                <a:hlinkClick r:id="rId4"/>
              </a:rPr>
              <a:t>necesidades energéticas</a:t>
            </a:r>
            <a:r>
              <a:rPr lang="es-CO" dirty="0" smtClean="0"/>
              <a:t>, una pequeña parte se almacena en el hígado y músculos como glucógeno (normalmente no más de 0,5% del peso del individuo), el resto se transforma en grasas y se acumula en el organismo como tejido adiposo. </a:t>
            </a:r>
            <a:br>
              <a:rPr lang="es-CO" dirty="0" smtClean="0"/>
            </a:br>
            <a:r>
              <a:rPr lang="es-CO" dirty="0" smtClean="0"/>
              <a:t>Se suele recomendar que mínimamente se efectúe una ingesta diaria de 100 gramos de hidratos de carbono para mantener los procesos metabólicos. </a:t>
            </a:r>
          </a:p>
          <a:p>
            <a:endParaRPr lang="es-CO" dirty="0"/>
          </a:p>
        </p:txBody>
      </p:sp>
    </p:spTree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1142984"/>
            <a:ext cx="6400800" cy="4495816"/>
          </a:xfrm>
        </p:spPr>
        <p:txBody>
          <a:bodyPr>
            <a:normAutofit fontScale="77500" lnSpcReduction="20000"/>
          </a:bodyPr>
          <a:lstStyle/>
          <a:p>
            <a:r>
              <a:rPr lang="es-CO" dirty="0" smtClean="0"/>
              <a:t>Ahorro de proteínas: Si el aporte de carbohidratos es insuficiente, se utilizarán </a:t>
            </a:r>
            <a:r>
              <a:rPr lang="es-CO" dirty="0" smtClean="0">
                <a:hlinkClick r:id="rId2"/>
              </a:rPr>
              <a:t>las proteínas</a:t>
            </a:r>
            <a:r>
              <a:rPr lang="es-CO" dirty="0" smtClean="0"/>
              <a:t> para fines energéticos, relegando su función plástica. </a:t>
            </a:r>
          </a:p>
          <a:p>
            <a:r>
              <a:rPr lang="es-CO" dirty="0" smtClean="0"/>
              <a:t>Regulación del metabolismo de las grasas: En caso de ingestión deficiente de carbohidratos, las grasas se metabolizan anormalmente acumulándose en el organismo cuerpos cetónicos, que son productos intermedios de este metabolismo provocando así problemas (cetosis). </a:t>
            </a:r>
          </a:p>
          <a:p>
            <a:r>
              <a:rPr lang="es-CO" dirty="0" smtClean="0"/>
              <a:t>Estructuralmente, los carbohidratos constituyen una porción pequeña del peso y estructura del organismo, pero de cualquier manera, no debe excluirse esta función de la lista, por mínimo que sea su indispensable aporte. </a:t>
            </a:r>
          </a:p>
          <a:p>
            <a:r>
              <a:rPr lang="es-CO" dirty="0" smtClean="0"/>
              <a:t/>
            </a:r>
            <a:br>
              <a:rPr lang="es-CO" dirty="0" smtClean="0"/>
            </a:b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Clasificación </a:t>
            </a:r>
            <a:endParaRPr lang="es-CO" dirty="0"/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772400" cy="1470025"/>
          </a:xfrm>
        </p:spPr>
        <p:txBody>
          <a:bodyPr/>
          <a:lstStyle/>
          <a:p>
            <a:r>
              <a:rPr lang="es-CO" dirty="0" smtClean="0"/>
              <a:t>Simples </a:t>
            </a:r>
            <a:endParaRPr lang="es-CO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1371600" y="2362208"/>
            <a:ext cx="6400800" cy="3424246"/>
          </a:xfrm>
        </p:spPr>
        <p:txBody>
          <a:bodyPr>
            <a:normAutofit fontScale="92500" lnSpcReduction="10000"/>
          </a:bodyPr>
          <a:lstStyle/>
          <a:p>
            <a:r>
              <a:rPr lang="es-CO" dirty="0" smtClean="0"/>
              <a:t>Los carbohidratos simples son </a:t>
            </a:r>
            <a:r>
              <a:rPr lang="es-CO" dirty="0" smtClean="0">
                <a:hlinkClick r:id="rId2"/>
              </a:rPr>
              <a:t>los monosacáridos</a:t>
            </a:r>
            <a:r>
              <a:rPr lang="es-CO" dirty="0" smtClean="0"/>
              <a:t>, entre los cuales podemos mencionar a la glucosa y la fructosa que son los responsables del sabor dulce de muchos frutos. </a:t>
            </a:r>
            <a:br>
              <a:rPr lang="es-CO" dirty="0" smtClean="0"/>
            </a:br>
            <a:r>
              <a:rPr lang="es-CO" dirty="0" smtClean="0"/>
              <a:t>Con estos azúcares sencillos se debe tener cuidado ya que tienen atractivo sabor y el organismo los absorbe rápidamente. Su absorción induce a que nuestro organismo secrete la hormona insulina que estimula el apetito y favorece los depósitos de grasa.</a:t>
            </a:r>
            <a:endParaRPr lang="es-CO" dirty="0"/>
          </a:p>
        </p:txBody>
      </p:sp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772400" cy="1470025"/>
          </a:xfrm>
        </p:spPr>
        <p:txBody>
          <a:bodyPr/>
          <a:lstStyle/>
          <a:p>
            <a:r>
              <a:rPr lang="es-CO" dirty="0" smtClean="0"/>
              <a:t>Complejos </a:t>
            </a:r>
            <a:endParaRPr lang="es-CO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3429024"/>
          </a:xfrm>
        </p:spPr>
        <p:txBody>
          <a:bodyPr>
            <a:normAutofit fontScale="92500" lnSpcReduction="20000"/>
          </a:bodyPr>
          <a:lstStyle/>
          <a:p>
            <a:r>
              <a:rPr lang="es-CO" dirty="0" smtClean="0"/>
              <a:t>Los carbohidratos complejos son </a:t>
            </a:r>
            <a:r>
              <a:rPr lang="es-CO" dirty="0" smtClean="0">
                <a:hlinkClick r:id="rId2"/>
              </a:rPr>
              <a:t>los polisacáridos</a:t>
            </a:r>
            <a:r>
              <a:rPr lang="es-CO" dirty="0" smtClean="0"/>
              <a:t>; formas complejas de múltiples moléculas. Entre ellos se encuentran la celulosa que forma la pared y el sostén de los vegetales; el almidón presente en tubérculos como la patata y el glucógeno en los músculos e hígado de animales. El organismo utiliza la energía proveniente de los carbohidratos complejos de a poco, por eso son de lenta absorción. Se los encuentra en los panes, </a:t>
            </a:r>
            <a:r>
              <a:rPr lang="es-CO" dirty="0" smtClean="0">
                <a:hlinkClick r:id="rId3"/>
              </a:rPr>
              <a:t>pastas</a:t>
            </a:r>
            <a:r>
              <a:rPr lang="es-CO" dirty="0" smtClean="0"/>
              <a:t>, </a:t>
            </a:r>
            <a:r>
              <a:rPr lang="es-CO" dirty="0" smtClean="0">
                <a:hlinkClick r:id="rId4"/>
              </a:rPr>
              <a:t>cereales</a:t>
            </a:r>
            <a:r>
              <a:rPr lang="es-CO" dirty="0" smtClean="0"/>
              <a:t>, arroz, </a:t>
            </a:r>
            <a:r>
              <a:rPr lang="es-CO" dirty="0" smtClean="0">
                <a:hlinkClick r:id="rId5"/>
              </a:rPr>
              <a:t>legumbres</a:t>
            </a:r>
            <a:r>
              <a:rPr lang="es-CO" dirty="0" smtClean="0"/>
              <a:t>, maíz, cebada, centeno, </a:t>
            </a:r>
            <a:r>
              <a:rPr lang="es-CO" dirty="0" smtClean="0">
                <a:hlinkClick r:id="rId6"/>
              </a:rPr>
              <a:t>avena</a:t>
            </a:r>
            <a:r>
              <a:rPr lang="es-CO" dirty="0" smtClean="0"/>
              <a:t>, etc. </a:t>
            </a:r>
          </a:p>
          <a:p>
            <a:endParaRPr lang="es-CO" dirty="0"/>
          </a:p>
        </p:txBody>
      </p:sp>
    </p:spTree>
  </p:cSld>
  <p:clrMapOvr>
    <a:masterClrMapping/>
  </p:clrMapOvr>
  <p:transition>
    <p:cover dir="l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</TotalTime>
  <Words>377</Words>
  <Application>Microsoft Office PowerPoint</Application>
  <PresentationFormat>Presentación en pantalla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Flujo</vt:lpstr>
      <vt:lpstr>CARBOHIDRATO</vt:lpstr>
      <vt:lpstr>CONCEPTO</vt:lpstr>
      <vt:lpstr>funciones</vt:lpstr>
      <vt:lpstr>Diapositiva 4</vt:lpstr>
      <vt:lpstr>Diapositiva 5</vt:lpstr>
      <vt:lpstr>Clasificación </vt:lpstr>
      <vt:lpstr>Simples </vt:lpstr>
      <vt:lpstr>Complejos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CARBOHIDRATO</dc:title>
  <dc:creator>user</dc:creator>
  <cp:lastModifiedBy>user</cp:lastModifiedBy>
  <cp:revision>8</cp:revision>
  <dcterms:created xsi:type="dcterms:W3CDTF">2009-09-28T22:32:40Z</dcterms:created>
  <dcterms:modified xsi:type="dcterms:W3CDTF">2009-10-13T16:01:17Z</dcterms:modified>
</cp:coreProperties>
</file>