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Default Extension="jpeg" ContentType="image/jpeg"/>
  <Override PartName="/ppt/slideLayouts/slideLayout3.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 id="293" r:id="rId39"/>
    <p:sldId id="294" r:id="rId40"/>
  </p:sldIdLst>
  <p:sldSz cx="9144000" cy="6858000" type="screen4x3"/>
  <p:notesSz cx="6858000" cy="9144000"/>
  <p:defaultText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228" autoAdjust="0"/>
    <p:restoredTop sz="94660"/>
  </p:normalViewPr>
  <p:slideViewPr>
    <p:cSldViewPr>
      <p:cViewPr varScale="1">
        <p:scale>
          <a:sx n="74" d="100"/>
          <a:sy n="74" d="100"/>
        </p:scale>
        <p:origin x="-504"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14" name="13 Título"/>
          <p:cNvSpPr>
            <a:spLocks noGrp="1"/>
          </p:cNvSpPr>
          <p:nvPr>
            <p:ph type="ctrTitle"/>
          </p:nvPr>
        </p:nvSpPr>
        <p:spPr>
          <a:xfrm>
            <a:off x="1432560" y="359898"/>
            <a:ext cx="7406640" cy="1472184"/>
          </a:xfrm>
        </p:spPr>
        <p:txBody>
          <a:bodyPr anchor="b"/>
          <a:lstStyle>
            <a:lvl1pPr algn="l">
              <a:defRPr/>
            </a:lvl1pPr>
            <a:extLst/>
          </a:lstStyle>
          <a:p>
            <a:r>
              <a:rPr kumimoji="0" lang="es-ES" smtClean="0"/>
              <a:t>Haga clic para modificar el estilo de título del patrón</a:t>
            </a:r>
            <a:endParaRPr kumimoji="0" lang="en-US"/>
          </a:p>
        </p:txBody>
      </p:sp>
      <p:sp>
        <p:nvSpPr>
          <p:cNvPr id="22" name="21 Subtítulo"/>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s-ES" smtClean="0"/>
              <a:t>Haga clic para modificar el estilo de subtítulo del patrón</a:t>
            </a:r>
            <a:endParaRPr kumimoji="0" lang="en-US"/>
          </a:p>
        </p:txBody>
      </p:sp>
      <p:sp>
        <p:nvSpPr>
          <p:cNvPr id="7" name="6 Marcador de fecha"/>
          <p:cNvSpPr>
            <a:spLocks noGrp="1"/>
          </p:cNvSpPr>
          <p:nvPr>
            <p:ph type="dt" sz="half" idx="10"/>
          </p:nvPr>
        </p:nvSpPr>
        <p:spPr/>
        <p:txBody>
          <a:bodyPr/>
          <a:lstStyle>
            <a:extLst/>
          </a:lstStyle>
          <a:p>
            <a:fld id="{68C30A79-D05B-4950-BC35-CE245D7A9D1B}" type="datetimeFigureOut">
              <a:rPr lang="es-CO" smtClean="0"/>
              <a:t>06/11/2009</a:t>
            </a:fld>
            <a:endParaRPr lang="es-CO" dirty="0"/>
          </a:p>
        </p:txBody>
      </p:sp>
      <p:sp>
        <p:nvSpPr>
          <p:cNvPr id="20" name="19 Marcador de pie de página"/>
          <p:cNvSpPr>
            <a:spLocks noGrp="1"/>
          </p:cNvSpPr>
          <p:nvPr>
            <p:ph type="ftr" sz="quarter" idx="11"/>
          </p:nvPr>
        </p:nvSpPr>
        <p:spPr/>
        <p:txBody>
          <a:bodyPr/>
          <a:lstStyle>
            <a:extLst/>
          </a:lstStyle>
          <a:p>
            <a:endParaRPr lang="es-CO" dirty="0"/>
          </a:p>
        </p:txBody>
      </p:sp>
      <p:sp>
        <p:nvSpPr>
          <p:cNvPr id="10" name="9 Marcador de número de diapositiva"/>
          <p:cNvSpPr>
            <a:spLocks noGrp="1"/>
          </p:cNvSpPr>
          <p:nvPr>
            <p:ph type="sldNum" sz="quarter" idx="12"/>
          </p:nvPr>
        </p:nvSpPr>
        <p:spPr/>
        <p:txBody>
          <a:bodyPr/>
          <a:lstStyle>
            <a:extLst/>
          </a:lstStyle>
          <a:p>
            <a:fld id="{05A64EA2-551C-432A-9A42-986679CD1ABA}" type="slidenum">
              <a:rPr lang="es-CO" smtClean="0"/>
              <a:t>‹Nº›</a:t>
            </a:fld>
            <a:endParaRPr lang="es-CO" dirty="0"/>
          </a:p>
        </p:txBody>
      </p:sp>
      <p:sp>
        <p:nvSpPr>
          <p:cNvPr id="8" name="7 Elipse"/>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dirty="0"/>
          </a:p>
        </p:txBody>
      </p:sp>
      <p:sp>
        <p:nvSpPr>
          <p:cNvPr id="9" name="8 Elipse"/>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extLst/>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p:txBody>
          <a:bodyPr vert="eaVert"/>
          <a:lstStyle>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extLst/>
          </a:lstStyle>
          <a:p>
            <a:fld id="{68C30A79-D05B-4950-BC35-CE245D7A9D1B}" type="datetimeFigureOut">
              <a:rPr lang="es-CO" smtClean="0"/>
              <a:t>06/11/2009</a:t>
            </a:fld>
            <a:endParaRPr lang="es-CO" dirty="0"/>
          </a:p>
        </p:txBody>
      </p:sp>
      <p:sp>
        <p:nvSpPr>
          <p:cNvPr id="5" name="4 Marcador de pie de página"/>
          <p:cNvSpPr>
            <a:spLocks noGrp="1"/>
          </p:cNvSpPr>
          <p:nvPr>
            <p:ph type="ftr" sz="quarter" idx="11"/>
          </p:nvPr>
        </p:nvSpPr>
        <p:spPr/>
        <p:txBody>
          <a:bodyPr/>
          <a:lstStyle>
            <a:extLst/>
          </a:lstStyle>
          <a:p>
            <a:endParaRPr lang="es-CO" dirty="0"/>
          </a:p>
        </p:txBody>
      </p:sp>
      <p:sp>
        <p:nvSpPr>
          <p:cNvPr id="6" name="5 Marcador de número de diapositiva"/>
          <p:cNvSpPr>
            <a:spLocks noGrp="1"/>
          </p:cNvSpPr>
          <p:nvPr>
            <p:ph type="sldNum" sz="quarter" idx="12"/>
          </p:nvPr>
        </p:nvSpPr>
        <p:spPr/>
        <p:txBody>
          <a:bodyPr/>
          <a:lstStyle>
            <a:extLst/>
          </a:lstStyle>
          <a:p>
            <a:fld id="{05A64EA2-551C-432A-9A42-986679CD1ABA}" type="slidenum">
              <a:rPr lang="es-CO" smtClean="0"/>
              <a:t>‹Nº›</a:t>
            </a:fld>
            <a:endParaRPr lang="es-CO"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858000" y="274639"/>
            <a:ext cx="1828800" cy="5851525"/>
          </a:xfrm>
        </p:spPr>
        <p:txBody>
          <a:bodyPr vert="eaVert"/>
          <a:lstStyle>
            <a:extLst/>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a:xfrm>
            <a:off x="1143000" y="274640"/>
            <a:ext cx="5562600" cy="5851525"/>
          </a:xfrm>
        </p:spPr>
        <p:txBody>
          <a:bodyPr vert="eaVert"/>
          <a:lstStyle>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extLst/>
          </a:lstStyle>
          <a:p>
            <a:fld id="{68C30A79-D05B-4950-BC35-CE245D7A9D1B}" type="datetimeFigureOut">
              <a:rPr lang="es-CO" smtClean="0"/>
              <a:t>06/11/2009</a:t>
            </a:fld>
            <a:endParaRPr lang="es-CO" dirty="0"/>
          </a:p>
        </p:txBody>
      </p:sp>
      <p:sp>
        <p:nvSpPr>
          <p:cNvPr id="5" name="4 Marcador de pie de página"/>
          <p:cNvSpPr>
            <a:spLocks noGrp="1"/>
          </p:cNvSpPr>
          <p:nvPr>
            <p:ph type="ftr" sz="quarter" idx="11"/>
          </p:nvPr>
        </p:nvSpPr>
        <p:spPr/>
        <p:txBody>
          <a:bodyPr/>
          <a:lstStyle>
            <a:extLst/>
          </a:lstStyle>
          <a:p>
            <a:endParaRPr lang="es-CO" dirty="0"/>
          </a:p>
        </p:txBody>
      </p:sp>
      <p:sp>
        <p:nvSpPr>
          <p:cNvPr id="6" name="5 Marcador de número de diapositiva"/>
          <p:cNvSpPr>
            <a:spLocks noGrp="1"/>
          </p:cNvSpPr>
          <p:nvPr>
            <p:ph type="sldNum" sz="quarter" idx="12"/>
          </p:nvPr>
        </p:nvSpPr>
        <p:spPr/>
        <p:txBody>
          <a:bodyPr/>
          <a:lstStyle>
            <a:extLst/>
          </a:lstStyle>
          <a:p>
            <a:fld id="{05A64EA2-551C-432A-9A42-986679CD1ABA}" type="slidenum">
              <a:rPr lang="es-CO" smtClean="0"/>
              <a:t>‹Nº›</a:t>
            </a:fld>
            <a:endParaRPr lang="es-CO"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extLst/>
          </a:lstStyle>
          <a:p>
            <a:r>
              <a:rPr kumimoji="0" lang="es-ES" smtClean="0"/>
              <a:t>Haga clic para modificar el estilo de título del patrón</a:t>
            </a:r>
            <a:endParaRPr kumimoji="0" lang="en-US"/>
          </a:p>
        </p:txBody>
      </p:sp>
      <p:sp>
        <p:nvSpPr>
          <p:cNvPr id="3" name="2 Marcador de contenido"/>
          <p:cNvSpPr>
            <a:spLocks noGrp="1"/>
          </p:cNvSpPr>
          <p:nvPr>
            <p:ph idx="1"/>
          </p:nvPr>
        </p:nvSpPr>
        <p:spPr/>
        <p:txBody>
          <a:bodyPr/>
          <a:lstStyle>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extLst/>
          </a:lstStyle>
          <a:p>
            <a:fld id="{68C30A79-D05B-4950-BC35-CE245D7A9D1B}" type="datetimeFigureOut">
              <a:rPr lang="es-CO" smtClean="0"/>
              <a:t>06/11/2009</a:t>
            </a:fld>
            <a:endParaRPr lang="es-CO" dirty="0"/>
          </a:p>
        </p:txBody>
      </p:sp>
      <p:sp>
        <p:nvSpPr>
          <p:cNvPr id="5" name="4 Marcador de pie de página"/>
          <p:cNvSpPr>
            <a:spLocks noGrp="1"/>
          </p:cNvSpPr>
          <p:nvPr>
            <p:ph type="ftr" sz="quarter" idx="11"/>
          </p:nvPr>
        </p:nvSpPr>
        <p:spPr/>
        <p:txBody>
          <a:bodyPr/>
          <a:lstStyle>
            <a:extLst/>
          </a:lstStyle>
          <a:p>
            <a:endParaRPr lang="es-CO" dirty="0"/>
          </a:p>
        </p:txBody>
      </p:sp>
      <p:sp>
        <p:nvSpPr>
          <p:cNvPr id="6" name="5 Marcador de número de diapositiva"/>
          <p:cNvSpPr>
            <a:spLocks noGrp="1"/>
          </p:cNvSpPr>
          <p:nvPr>
            <p:ph type="sldNum" sz="quarter" idx="12"/>
          </p:nvPr>
        </p:nvSpPr>
        <p:spPr/>
        <p:txBody>
          <a:bodyPr/>
          <a:lstStyle>
            <a:extLst/>
          </a:lstStyle>
          <a:p>
            <a:fld id="{05A64EA2-551C-432A-9A42-986679CD1ABA}" type="slidenum">
              <a:rPr lang="es-CO" smtClean="0"/>
              <a:t>‹Nº›</a:t>
            </a:fld>
            <a:endParaRPr lang="es-CO"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Encabezado de sección">
    <p:spTree>
      <p:nvGrpSpPr>
        <p:cNvPr id="1" name=""/>
        <p:cNvGrpSpPr/>
        <p:nvPr/>
      </p:nvGrpSpPr>
      <p:grpSpPr>
        <a:xfrm>
          <a:off x="0" y="0"/>
          <a:ext cx="0" cy="0"/>
          <a:chOff x="0" y="0"/>
          <a:chExt cx="0" cy="0"/>
        </a:xfrm>
      </p:grpSpPr>
      <p:sp>
        <p:nvSpPr>
          <p:cNvPr id="7" name="6 Rectángulo"/>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 name="1 Título"/>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s-ES" smtClean="0"/>
              <a:t>Haga clic para modificar el estilo de texto del patrón</a:t>
            </a:r>
          </a:p>
        </p:txBody>
      </p:sp>
      <p:sp>
        <p:nvSpPr>
          <p:cNvPr id="4" name="3 Marcador de fecha"/>
          <p:cNvSpPr>
            <a:spLocks noGrp="1"/>
          </p:cNvSpPr>
          <p:nvPr>
            <p:ph type="dt" sz="half" idx="10"/>
          </p:nvPr>
        </p:nvSpPr>
        <p:spPr/>
        <p:txBody>
          <a:bodyPr/>
          <a:lstStyle>
            <a:extLst/>
          </a:lstStyle>
          <a:p>
            <a:fld id="{68C30A79-D05B-4950-BC35-CE245D7A9D1B}" type="datetimeFigureOut">
              <a:rPr lang="es-CO" smtClean="0"/>
              <a:t>06/11/2009</a:t>
            </a:fld>
            <a:endParaRPr lang="es-CO" dirty="0"/>
          </a:p>
        </p:txBody>
      </p:sp>
      <p:sp>
        <p:nvSpPr>
          <p:cNvPr id="5" name="4 Marcador de pie de página"/>
          <p:cNvSpPr>
            <a:spLocks noGrp="1"/>
          </p:cNvSpPr>
          <p:nvPr>
            <p:ph type="ftr" sz="quarter" idx="11"/>
          </p:nvPr>
        </p:nvSpPr>
        <p:spPr/>
        <p:txBody>
          <a:bodyPr/>
          <a:lstStyle>
            <a:extLst/>
          </a:lstStyle>
          <a:p>
            <a:endParaRPr lang="es-CO" dirty="0"/>
          </a:p>
        </p:txBody>
      </p:sp>
      <p:sp>
        <p:nvSpPr>
          <p:cNvPr id="6" name="5 Marcador de número de diapositiva"/>
          <p:cNvSpPr>
            <a:spLocks noGrp="1"/>
          </p:cNvSpPr>
          <p:nvPr>
            <p:ph type="sldNum" sz="quarter" idx="12"/>
          </p:nvPr>
        </p:nvSpPr>
        <p:spPr/>
        <p:txBody>
          <a:bodyPr/>
          <a:lstStyle>
            <a:extLst/>
          </a:lstStyle>
          <a:p>
            <a:fld id="{05A64EA2-551C-432A-9A42-986679CD1ABA}" type="slidenum">
              <a:rPr lang="es-CO" smtClean="0"/>
              <a:t>‹Nº›</a:t>
            </a:fld>
            <a:endParaRPr lang="es-CO" dirty="0"/>
          </a:p>
        </p:txBody>
      </p:sp>
      <p:sp>
        <p:nvSpPr>
          <p:cNvPr id="10" name="9 Rectángulo"/>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8" name="7 Elipse"/>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dirty="0"/>
          </a:p>
        </p:txBody>
      </p:sp>
      <p:sp>
        <p:nvSpPr>
          <p:cNvPr id="9" name="8 Elipse"/>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a:xfrm>
            <a:off x="1435608" y="274320"/>
            <a:ext cx="7498080" cy="1143000"/>
          </a:xfrm>
        </p:spPr>
        <p:txBody>
          <a:bodyPr/>
          <a:lstStyle>
            <a:extLst/>
          </a:lstStyle>
          <a:p>
            <a:r>
              <a:rPr kumimoji="0" lang="es-ES" smtClean="0"/>
              <a:t>Haga clic para modificar el estilo de título del patrón</a:t>
            </a:r>
            <a:endParaRPr kumimoji="0" lang="en-US"/>
          </a:p>
        </p:txBody>
      </p:sp>
      <p:sp>
        <p:nvSpPr>
          <p:cNvPr id="3" name="2 Marcador de contenido"/>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contenido"/>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5" name="4 Marcador de fecha"/>
          <p:cNvSpPr>
            <a:spLocks noGrp="1"/>
          </p:cNvSpPr>
          <p:nvPr>
            <p:ph type="dt" sz="half" idx="10"/>
          </p:nvPr>
        </p:nvSpPr>
        <p:spPr/>
        <p:txBody>
          <a:bodyPr/>
          <a:lstStyle>
            <a:extLst/>
          </a:lstStyle>
          <a:p>
            <a:fld id="{68C30A79-D05B-4950-BC35-CE245D7A9D1B}" type="datetimeFigureOut">
              <a:rPr lang="es-CO" smtClean="0"/>
              <a:t>06/11/2009</a:t>
            </a:fld>
            <a:endParaRPr lang="es-CO" dirty="0"/>
          </a:p>
        </p:txBody>
      </p:sp>
      <p:sp>
        <p:nvSpPr>
          <p:cNvPr id="6" name="5 Marcador de pie de página"/>
          <p:cNvSpPr>
            <a:spLocks noGrp="1"/>
          </p:cNvSpPr>
          <p:nvPr>
            <p:ph type="ftr" sz="quarter" idx="11"/>
          </p:nvPr>
        </p:nvSpPr>
        <p:spPr/>
        <p:txBody>
          <a:bodyPr/>
          <a:lstStyle>
            <a:extLst/>
          </a:lstStyle>
          <a:p>
            <a:endParaRPr lang="es-CO" dirty="0"/>
          </a:p>
        </p:txBody>
      </p:sp>
      <p:sp>
        <p:nvSpPr>
          <p:cNvPr id="7" name="6 Marcador de número de diapositiva"/>
          <p:cNvSpPr>
            <a:spLocks noGrp="1"/>
          </p:cNvSpPr>
          <p:nvPr>
            <p:ph type="sldNum" sz="quarter" idx="12"/>
          </p:nvPr>
        </p:nvSpPr>
        <p:spPr/>
        <p:txBody>
          <a:bodyPr/>
          <a:lstStyle>
            <a:extLst/>
          </a:lstStyle>
          <a:p>
            <a:fld id="{05A64EA2-551C-432A-9A42-986679CD1ABA}" type="slidenum">
              <a:rPr lang="es-CO" smtClean="0"/>
              <a:t>‹Nº›</a:t>
            </a:fld>
            <a:endParaRPr lang="es-CO"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s-ES" smtClean="0"/>
              <a:t>Haga clic para modificar el estilo de texto del patrón</a:t>
            </a:r>
          </a:p>
        </p:txBody>
      </p:sp>
      <p:sp>
        <p:nvSpPr>
          <p:cNvPr id="4" name="3 Marcador de texto"/>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s-ES" smtClean="0"/>
              <a:t>Haga clic para modificar el estilo de texto del patrón</a:t>
            </a:r>
          </a:p>
        </p:txBody>
      </p:sp>
      <p:sp>
        <p:nvSpPr>
          <p:cNvPr id="5" name="4 Marcador de contenido"/>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6" name="5 Marcador de contenido"/>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7" name="6 Marcador de fecha"/>
          <p:cNvSpPr>
            <a:spLocks noGrp="1"/>
          </p:cNvSpPr>
          <p:nvPr>
            <p:ph type="dt" sz="half" idx="10"/>
          </p:nvPr>
        </p:nvSpPr>
        <p:spPr/>
        <p:txBody>
          <a:bodyPr/>
          <a:lstStyle>
            <a:extLst/>
          </a:lstStyle>
          <a:p>
            <a:fld id="{68C30A79-D05B-4950-BC35-CE245D7A9D1B}" type="datetimeFigureOut">
              <a:rPr lang="es-CO" smtClean="0"/>
              <a:t>06/11/2009</a:t>
            </a:fld>
            <a:endParaRPr lang="es-CO" dirty="0"/>
          </a:p>
        </p:txBody>
      </p:sp>
      <p:sp>
        <p:nvSpPr>
          <p:cNvPr id="8" name="7 Marcador de pie de página"/>
          <p:cNvSpPr>
            <a:spLocks noGrp="1"/>
          </p:cNvSpPr>
          <p:nvPr>
            <p:ph type="ftr" sz="quarter" idx="11"/>
          </p:nvPr>
        </p:nvSpPr>
        <p:spPr/>
        <p:txBody>
          <a:bodyPr/>
          <a:lstStyle>
            <a:extLst/>
          </a:lstStyle>
          <a:p>
            <a:endParaRPr lang="es-CO" dirty="0"/>
          </a:p>
        </p:txBody>
      </p:sp>
      <p:sp>
        <p:nvSpPr>
          <p:cNvPr id="9" name="8 Marcador de número de diapositiva"/>
          <p:cNvSpPr>
            <a:spLocks noGrp="1"/>
          </p:cNvSpPr>
          <p:nvPr>
            <p:ph type="sldNum" sz="quarter" idx="12"/>
          </p:nvPr>
        </p:nvSpPr>
        <p:spPr/>
        <p:txBody>
          <a:bodyPr/>
          <a:lstStyle>
            <a:extLst/>
          </a:lstStyle>
          <a:p>
            <a:fld id="{05A64EA2-551C-432A-9A42-986679CD1ABA}" type="slidenum">
              <a:rPr lang="es-CO" smtClean="0"/>
              <a:t>‹Nº›</a:t>
            </a:fld>
            <a:endParaRPr lang="es-CO"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a:xfrm>
            <a:off x="1435608" y="274320"/>
            <a:ext cx="7498080" cy="1143000"/>
          </a:xfrm>
        </p:spPr>
        <p:txBody>
          <a:bodyPr anchor="ctr"/>
          <a:lstStyle>
            <a:extLst/>
          </a:lstStyle>
          <a:p>
            <a:r>
              <a:rPr kumimoji="0" lang="es-ES" smtClean="0"/>
              <a:t>Haga clic para modificar el estilo de título del patrón</a:t>
            </a:r>
            <a:endParaRPr kumimoji="0" lang="en-US"/>
          </a:p>
        </p:txBody>
      </p:sp>
      <p:sp>
        <p:nvSpPr>
          <p:cNvPr id="3" name="2 Marcador de fecha"/>
          <p:cNvSpPr>
            <a:spLocks noGrp="1"/>
          </p:cNvSpPr>
          <p:nvPr>
            <p:ph type="dt" sz="half" idx="10"/>
          </p:nvPr>
        </p:nvSpPr>
        <p:spPr/>
        <p:txBody>
          <a:bodyPr/>
          <a:lstStyle>
            <a:extLst/>
          </a:lstStyle>
          <a:p>
            <a:fld id="{68C30A79-D05B-4950-BC35-CE245D7A9D1B}" type="datetimeFigureOut">
              <a:rPr lang="es-CO" smtClean="0"/>
              <a:t>06/11/2009</a:t>
            </a:fld>
            <a:endParaRPr lang="es-CO" dirty="0"/>
          </a:p>
        </p:txBody>
      </p:sp>
      <p:sp>
        <p:nvSpPr>
          <p:cNvPr id="4" name="3 Marcador de pie de página"/>
          <p:cNvSpPr>
            <a:spLocks noGrp="1"/>
          </p:cNvSpPr>
          <p:nvPr>
            <p:ph type="ftr" sz="quarter" idx="11"/>
          </p:nvPr>
        </p:nvSpPr>
        <p:spPr/>
        <p:txBody>
          <a:bodyPr/>
          <a:lstStyle>
            <a:extLst/>
          </a:lstStyle>
          <a:p>
            <a:endParaRPr lang="es-CO" dirty="0"/>
          </a:p>
        </p:txBody>
      </p:sp>
      <p:sp>
        <p:nvSpPr>
          <p:cNvPr id="5" name="4 Marcador de número de diapositiva"/>
          <p:cNvSpPr>
            <a:spLocks noGrp="1"/>
          </p:cNvSpPr>
          <p:nvPr>
            <p:ph type="sldNum" sz="quarter" idx="12"/>
          </p:nvPr>
        </p:nvSpPr>
        <p:spPr/>
        <p:txBody>
          <a:bodyPr/>
          <a:lstStyle>
            <a:extLst/>
          </a:lstStyle>
          <a:p>
            <a:fld id="{05A64EA2-551C-432A-9A42-986679CD1ABA}" type="slidenum">
              <a:rPr lang="es-CO" smtClean="0"/>
              <a:t>‹Nº›</a:t>
            </a:fld>
            <a:endParaRPr lang="es-CO"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En blanco">
    <p:spTree>
      <p:nvGrpSpPr>
        <p:cNvPr id="1" name=""/>
        <p:cNvGrpSpPr/>
        <p:nvPr/>
      </p:nvGrpSpPr>
      <p:grpSpPr>
        <a:xfrm>
          <a:off x="0" y="0"/>
          <a:ext cx="0" cy="0"/>
          <a:chOff x="0" y="0"/>
          <a:chExt cx="0" cy="0"/>
        </a:xfrm>
      </p:grpSpPr>
      <p:sp>
        <p:nvSpPr>
          <p:cNvPr id="5" name="4 Rectángulo"/>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 name="1 Marcador de fecha"/>
          <p:cNvSpPr>
            <a:spLocks noGrp="1"/>
          </p:cNvSpPr>
          <p:nvPr>
            <p:ph type="dt" sz="half" idx="10"/>
          </p:nvPr>
        </p:nvSpPr>
        <p:spPr/>
        <p:txBody>
          <a:bodyPr/>
          <a:lstStyle>
            <a:extLst/>
          </a:lstStyle>
          <a:p>
            <a:fld id="{68C30A79-D05B-4950-BC35-CE245D7A9D1B}" type="datetimeFigureOut">
              <a:rPr lang="es-CO" smtClean="0"/>
              <a:t>06/11/2009</a:t>
            </a:fld>
            <a:endParaRPr lang="es-CO" dirty="0"/>
          </a:p>
        </p:txBody>
      </p:sp>
      <p:sp>
        <p:nvSpPr>
          <p:cNvPr id="3" name="2 Marcador de pie de página"/>
          <p:cNvSpPr>
            <a:spLocks noGrp="1"/>
          </p:cNvSpPr>
          <p:nvPr>
            <p:ph type="ftr" sz="quarter" idx="11"/>
          </p:nvPr>
        </p:nvSpPr>
        <p:spPr/>
        <p:txBody>
          <a:bodyPr/>
          <a:lstStyle>
            <a:extLst/>
          </a:lstStyle>
          <a:p>
            <a:endParaRPr lang="es-CO" dirty="0"/>
          </a:p>
        </p:txBody>
      </p:sp>
      <p:sp>
        <p:nvSpPr>
          <p:cNvPr id="4" name="3 Marcador de número de diapositiva"/>
          <p:cNvSpPr>
            <a:spLocks noGrp="1"/>
          </p:cNvSpPr>
          <p:nvPr>
            <p:ph type="sldNum" sz="quarter" idx="12"/>
          </p:nvPr>
        </p:nvSpPr>
        <p:spPr/>
        <p:txBody>
          <a:bodyPr/>
          <a:lstStyle>
            <a:extLst/>
          </a:lstStyle>
          <a:p>
            <a:fld id="{05A64EA2-551C-432A-9A42-986679CD1ABA}" type="slidenum">
              <a:rPr lang="es-CO" smtClean="0"/>
              <a:t>‹Nº›</a:t>
            </a:fld>
            <a:endParaRPr lang="es-CO" dirty="0"/>
          </a:p>
        </p:txBody>
      </p:sp>
      <p:sp>
        <p:nvSpPr>
          <p:cNvPr id="6" name="5 Rectángulo"/>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es-ES" smtClean="0"/>
              <a:t>Haga clic para modificar el estilo de título del patrón</a:t>
            </a:r>
            <a:endParaRPr kumimoji="0" lang="en-US"/>
          </a:p>
        </p:txBody>
      </p:sp>
      <p:sp>
        <p:nvSpPr>
          <p:cNvPr id="3" name="2 Marcador de texto"/>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s-ES" smtClean="0"/>
              <a:t>Haga clic para modificar el estilo de texto del patrón</a:t>
            </a:r>
          </a:p>
        </p:txBody>
      </p:sp>
      <p:sp>
        <p:nvSpPr>
          <p:cNvPr id="4" name="3 Marcador de contenido"/>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5" name="4 Marcador de fecha"/>
          <p:cNvSpPr>
            <a:spLocks noGrp="1"/>
          </p:cNvSpPr>
          <p:nvPr>
            <p:ph type="dt" sz="half" idx="10"/>
          </p:nvPr>
        </p:nvSpPr>
        <p:spPr/>
        <p:txBody>
          <a:bodyPr/>
          <a:lstStyle>
            <a:extLst/>
          </a:lstStyle>
          <a:p>
            <a:fld id="{68C30A79-D05B-4950-BC35-CE245D7A9D1B}" type="datetimeFigureOut">
              <a:rPr lang="es-CO" smtClean="0"/>
              <a:t>06/11/2009</a:t>
            </a:fld>
            <a:endParaRPr lang="es-CO" dirty="0"/>
          </a:p>
        </p:txBody>
      </p:sp>
      <p:sp>
        <p:nvSpPr>
          <p:cNvPr id="6" name="5 Marcador de pie de página"/>
          <p:cNvSpPr>
            <a:spLocks noGrp="1"/>
          </p:cNvSpPr>
          <p:nvPr>
            <p:ph type="ftr" sz="quarter" idx="11"/>
          </p:nvPr>
        </p:nvSpPr>
        <p:spPr/>
        <p:txBody>
          <a:bodyPr/>
          <a:lstStyle>
            <a:extLst/>
          </a:lstStyle>
          <a:p>
            <a:endParaRPr lang="es-CO" dirty="0"/>
          </a:p>
        </p:txBody>
      </p:sp>
      <p:sp>
        <p:nvSpPr>
          <p:cNvPr id="7" name="6 Marcador de número de diapositiva"/>
          <p:cNvSpPr>
            <a:spLocks noGrp="1"/>
          </p:cNvSpPr>
          <p:nvPr>
            <p:ph type="sldNum" sz="quarter" idx="12"/>
          </p:nvPr>
        </p:nvSpPr>
        <p:spPr/>
        <p:txBody>
          <a:bodyPr/>
          <a:lstStyle>
            <a:extLst/>
          </a:lstStyle>
          <a:p>
            <a:fld id="{05A64EA2-551C-432A-9A42-986679CD1ABA}" type="slidenum">
              <a:rPr lang="es-CO" smtClean="0"/>
              <a:t>‹Nº›</a:t>
            </a:fld>
            <a:endParaRPr lang="es-CO"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es-ES" smtClean="0"/>
              <a:t>Haga clic para modificar el estilo de título del patrón</a:t>
            </a:r>
            <a:endParaRPr kumimoji="0" lang="en-US"/>
          </a:p>
        </p:txBody>
      </p:sp>
      <p:sp>
        <p:nvSpPr>
          <p:cNvPr id="5" name="4 Marcador de fecha"/>
          <p:cNvSpPr>
            <a:spLocks noGrp="1"/>
          </p:cNvSpPr>
          <p:nvPr>
            <p:ph type="dt" sz="half" idx="10"/>
          </p:nvPr>
        </p:nvSpPr>
        <p:spPr/>
        <p:txBody>
          <a:bodyPr/>
          <a:lstStyle>
            <a:extLst/>
          </a:lstStyle>
          <a:p>
            <a:fld id="{68C30A79-D05B-4950-BC35-CE245D7A9D1B}" type="datetimeFigureOut">
              <a:rPr lang="es-CO" smtClean="0"/>
              <a:t>06/11/2009</a:t>
            </a:fld>
            <a:endParaRPr lang="es-CO" dirty="0"/>
          </a:p>
        </p:txBody>
      </p:sp>
      <p:sp>
        <p:nvSpPr>
          <p:cNvPr id="6" name="5 Marcador de pie de página"/>
          <p:cNvSpPr>
            <a:spLocks noGrp="1"/>
          </p:cNvSpPr>
          <p:nvPr>
            <p:ph type="ftr" sz="quarter" idx="11"/>
          </p:nvPr>
        </p:nvSpPr>
        <p:spPr/>
        <p:txBody>
          <a:bodyPr/>
          <a:lstStyle>
            <a:extLst/>
          </a:lstStyle>
          <a:p>
            <a:endParaRPr lang="es-CO" dirty="0"/>
          </a:p>
        </p:txBody>
      </p:sp>
      <p:sp>
        <p:nvSpPr>
          <p:cNvPr id="7" name="6 Marcador de número de diapositiva"/>
          <p:cNvSpPr>
            <a:spLocks noGrp="1"/>
          </p:cNvSpPr>
          <p:nvPr>
            <p:ph type="sldNum" sz="quarter" idx="12"/>
          </p:nvPr>
        </p:nvSpPr>
        <p:spPr/>
        <p:txBody>
          <a:bodyPr/>
          <a:lstStyle>
            <a:extLst/>
          </a:lstStyle>
          <a:p>
            <a:fld id="{05A64EA2-551C-432A-9A42-986679CD1ABA}" type="slidenum">
              <a:rPr lang="es-CO" smtClean="0"/>
              <a:t>‹Nº›</a:t>
            </a:fld>
            <a:endParaRPr lang="es-CO" dirty="0"/>
          </a:p>
        </p:txBody>
      </p:sp>
      <p:sp>
        <p:nvSpPr>
          <p:cNvPr id="8" name="7 Rectángulo"/>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dirty="0">
              <a:solidFill>
                <a:schemeClr val="tx1"/>
              </a:solidFill>
              <a:latin typeface="+mn-lt"/>
              <a:ea typeface="+mn-ea"/>
              <a:cs typeface="+mn-cs"/>
            </a:endParaRPr>
          </a:p>
        </p:txBody>
      </p:sp>
      <p:sp>
        <p:nvSpPr>
          <p:cNvPr id="3" name="2 Marcador de posición de imagen"/>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es-ES" dirty="0" smtClean="0"/>
              <a:t>Haga clic en el icono para agregar una imagen</a:t>
            </a:r>
            <a:endParaRPr kumimoji="0" lang="en-US" dirty="0"/>
          </a:p>
        </p:txBody>
      </p:sp>
      <p:sp>
        <p:nvSpPr>
          <p:cNvPr id="9" name="8 Proceso"/>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0" name="9 Proceso"/>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3 Marcador de texto"/>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es-ES" smtClean="0"/>
              <a:t>Haga clic para modificar el estilo de texto del patrón</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6 Circular"/>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8" name="7 Elipse"/>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1" name="10 Anillo"/>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2" name="11 Rectángulo"/>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5" name="4 Marcador de título"/>
          <p:cNvSpPr>
            <a:spLocks noGrp="1"/>
          </p:cNvSpPr>
          <p:nvPr>
            <p:ph type="title"/>
          </p:nvPr>
        </p:nvSpPr>
        <p:spPr>
          <a:xfrm>
            <a:off x="1435608" y="274638"/>
            <a:ext cx="7498080" cy="1143000"/>
          </a:xfrm>
          <a:prstGeom prst="rect">
            <a:avLst/>
          </a:prstGeom>
        </p:spPr>
        <p:txBody>
          <a:bodyPr anchor="ctr">
            <a:normAutofit/>
          </a:bodyPr>
          <a:lstStyle>
            <a:extLst/>
          </a:lstStyle>
          <a:p>
            <a:r>
              <a:rPr kumimoji="0" lang="es-ES" smtClean="0"/>
              <a:t>Haga clic para modificar el estilo de título del patrón</a:t>
            </a:r>
            <a:endParaRPr kumimoji="0" lang="en-US"/>
          </a:p>
        </p:txBody>
      </p:sp>
      <p:sp>
        <p:nvSpPr>
          <p:cNvPr id="9" name="8 Marcador de texto"/>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es-ES" smtClean="0"/>
              <a:t>Haga clic para modificar el estilo de texto del patrón</a:t>
            </a:r>
          </a:p>
          <a:p>
            <a:pPr lvl="1" eaLnBrk="1" latinLnBrk="0" hangingPunct="1"/>
            <a:r>
              <a:rPr kumimoji="0" lang="es-ES" smtClean="0"/>
              <a:t>Segundo nivel</a:t>
            </a:r>
          </a:p>
          <a:p>
            <a:pPr lvl="2" eaLnBrk="1" latinLnBrk="0" hangingPunct="1"/>
            <a:r>
              <a:rPr kumimoji="0" lang="es-ES" smtClean="0"/>
              <a:t>Tercer nivel</a:t>
            </a:r>
          </a:p>
          <a:p>
            <a:pPr lvl="3" eaLnBrk="1" latinLnBrk="0" hangingPunct="1"/>
            <a:r>
              <a:rPr kumimoji="0" lang="es-ES" smtClean="0"/>
              <a:t>Cuarto nivel</a:t>
            </a:r>
          </a:p>
          <a:p>
            <a:pPr lvl="4" eaLnBrk="1" latinLnBrk="0" hangingPunct="1"/>
            <a:r>
              <a:rPr kumimoji="0" lang="es-ES" smtClean="0"/>
              <a:t>Quinto nivel</a:t>
            </a:r>
            <a:endParaRPr kumimoji="0" lang="en-US"/>
          </a:p>
        </p:txBody>
      </p:sp>
      <p:sp>
        <p:nvSpPr>
          <p:cNvPr id="24" name="23 Marcador de fecha"/>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68C30A79-D05B-4950-BC35-CE245D7A9D1B}" type="datetimeFigureOut">
              <a:rPr lang="es-CO" smtClean="0"/>
              <a:t>06/11/2009</a:t>
            </a:fld>
            <a:endParaRPr lang="es-CO" dirty="0"/>
          </a:p>
        </p:txBody>
      </p:sp>
      <p:sp>
        <p:nvSpPr>
          <p:cNvPr id="10" name="9 Marcador de pie de página"/>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es-CO" dirty="0"/>
          </a:p>
        </p:txBody>
      </p:sp>
      <p:sp>
        <p:nvSpPr>
          <p:cNvPr id="22" name="21 Marcador de número de diapositiva"/>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05A64EA2-551C-432A-9A42-986679CD1ABA}" type="slidenum">
              <a:rPr lang="es-CO" smtClean="0"/>
              <a:t>‹Nº›</a:t>
            </a:fld>
            <a:endParaRPr lang="es-CO" dirty="0"/>
          </a:p>
        </p:txBody>
      </p:sp>
      <p:sp>
        <p:nvSpPr>
          <p:cNvPr id="15" name="14 Rectángulo"/>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hyperlink" Target="http://es.wikipedia.org/wiki/Coenzima" TargetMode="External"/><Relationship Id="rId2" Type="http://schemas.openxmlformats.org/officeDocument/2006/relationships/hyperlink" Target="http://es.wikipedia.org/wiki/Nutrientes" TargetMode="External"/><Relationship Id="rId1" Type="http://schemas.openxmlformats.org/officeDocument/2006/relationships/slideLayout" Target="../slideLayouts/slideLayout1.xml"/><Relationship Id="rId5" Type="http://schemas.openxmlformats.org/officeDocument/2006/relationships/hyperlink" Target="http://es.wikipedia.org/wiki/Enzima" TargetMode="External"/><Relationship Id="rId4" Type="http://schemas.openxmlformats.org/officeDocument/2006/relationships/hyperlink" Target="http://es.wikipedia.org/wiki/Grupo_prost%C3%A9tico" TargetMode="Externa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p:txBody>
          <a:bodyPr/>
          <a:lstStyle/>
          <a:p>
            <a:r>
              <a:rPr lang="es-CO" sz="6000" dirty="0" smtClean="0">
                <a:latin typeface="Algerian" pitchFamily="82" charset="0"/>
              </a:rPr>
              <a:t>VITAMINAS</a:t>
            </a:r>
            <a:endParaRPr lang="es-CO" sz="6000" dirty="0">
              <a:latin typeface="Algerian" pitchFamily="82" charset="0"/>
            </a:endParaRPr>
          </a:p>
        </p:txBody>
      </p:sp>
    </p:spTree>
  </p:cSld>
  <p:clrMapOvr>
    <a:masterClrMapping/>
  </p:clrMapOvr>
  <p:transition>
    <p:wipe dir="d"/>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Subtítulo"/>
          <p:cNvSpPr>
            <a:spLocks noGrp="1"/>
          </p:cNvSpPr>
          <p:nvPr>
            <p:ph type="subTitle" idx="1"/>
          </p:nvPr>
        </p:nvSpPr>
        <p:spPr>
          <a:xfrm>
            <a:off x="1371600" y="357166"/>
            <a:ext cx="6400800" cy="5281634"/>
          </a:xfrm>
        </p:spPr>
        <p:txBody>
          <a:bodyPr>
            <a:normAutofit fontScale="77500" lnSpcReduction="20000"/>
          </a:bodyPr>
          <a:lstStyle/>
          <a:p>
            <a:pPr algn="l"/>
            <a:r>
              <a:rPr lang="es-ES" dirty="0" smtClean="0"/>
              <a:t>Recibe este nombre el cuadro patológico producido por carencia de una o más vitaminas. Para cada vitamina, la deficiencia determina un cuadro clínico característico.</a:t>
            </a:r>
          </a:p>
          <a:p>
            <a:pPr algn="l"/>
            <a:r>
              <a:rPr lang="es-ES" dirty="0" smtClean="0"/>
              <a:t>La </a:t>
            </a:r>
            <a:r>
              <a:rPr lang="es-ES" dirty="0" smtClean="0"/>
              <a:t>avitaminosos</a:t>
            </a:r>
            <a:r>
              <a:rPr lang="es-ES" dirty="0" smtClean="0"/>
              <a:t> puede reconocer distintas causas:</a:t>
            </a:r>
          </a:p>
          <a:p>
            <a:pPr algn="l"/>
            <a:r>
              <a:rPr lang="es-ES" dirty="0" smtClean="0"/>
              <a:t>1. Alimentación carente o deficiente.</a:t>
            </a:r>
          </a:p>
          <a:p>
            <a:pPr algn="l"/>
            <a:r>
              <a:rPr lang="es-ES" dirty="0" smtClean="0"/>
              <a:t>2. Consumo exclusivo, durante períodos prolongados de alimentos conservados o cocidos a alta temperatura. La cocción en contacto con el aire inactiva ciertas vitaminas (A y C).</a:t>
            </a:r>
          </a:p>
          <a:p>
            <a:pPr algn="l"/>
            <a:r>
              <a:rPr lang="es-ES" dirty="0" smtClean="0"/>
              <a:t>3. Absorción deficiente en el intestino. Aún cuando el aporte vitamínico sea suficiente, la falta de absorción intestinal lleva a la avitaminosis.</a:t>
            </a:r>
          </a:p>
          <a:p>
            <a:pPr algn="l"/>
            <a:r>
              <a:rPr lang="es-ES" dirty="0" smtClean="0"/>
              <a:t>4. Aumento de los requerimientos vitamínicos en determinadas situaciones como el embarazo, la lactancia, etapas de crecimiento, procesos febriles, etc..</a:t>
            </a:r>
          </a:p>
          <a:p>
            <a:pPr algn="l"/>
            <a:r>
              <a:rPr lang="es-ES" dirty="0" smtClean="0"/>
              <a:t>5. Excesos desequilibrados de la dieta. Por ejemplo la ingesta exagerada de glúcidos aumenta los requerimientos de vitamina B.</a:t>
            </a:r>
          </a:p>
          <a:p>
            <a:endParaRPr lang="es-CO" dirty="0"/>
          </a:p>
        </p:txBody>
      </p:sp>
    </p:spTree>
  </p:cSld>
  <p:clrMapOvr>
    <a:masterClrMapping/>
  </p:clrMapOvr>
  <p:transition>
    <p:strips dir="rd"/>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p:txBody>
          <a:bodyPr>
            <a:noAutofit/>
          </a:bodyPr>
          <a:lstStyle/>
          <a:p>
            <a:r>
              <a:rPr lang="es-CO" sz="5400" dirty="0" smtClean="0">
                <a:latin typeface="Algerian" pitchFamily="82" charset="0"/>
              </a:rPr>
              <a:t>USOS Y ABUSOS DE LAS VITAMINAS</a:t>
            </a:r>
            <a:endParaRPr lang="es-CO" sz="5400" dirty="0">
              <a:latin typeface="Algerian" pitchFamily="82" charset="0"/>
            </a:endParaRPr>
          </a:p>
        </p:txBody>
      </p:sp>
    </p:spTree>
  </p:cSld>
  <p:clrMapOvr>
    <a:masterClrMapping/>
  </p:clrMapOvr>
  <p:transition>
    <p:plus/>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Subtítulo"/>
          <p:cNvSpPr>
            <a:spLocks noGrp="1"/>
          </p:cNvSpPr>
          <p:nvPr>
            <p:ph type="subTitle" idx="1"/>
          </p:nvPr>
        </p:nvSpPr>
        <p:spPr>
          <a:xfrm>
            <a:off x="1214414" y="357166"/>
            <a:ext cx="7358114" cy="6072230"/>
          </a:xfrm>
        </p:spPr>
        <p:txBody>
          <a:bodyPr>
            <a:normAutofit fontScale="85000" lnSpcReduction="20000"/>
          </a:bodyPr>
          <a:lstStyle/>
          <a:p>
            <a:pPr algn="l"/>
            <a:r>
              <a:rPr lang="es-ES" dirty="0" smtClean="0"/>
              <a:t>Los suplementos vitamínicos deben hacerse en casos perfectamente justificados. Lamentablemente es común la utilización irracional y en cantidades exageradas.</a:t>
            </a:r>
          </a:p>
          <a:p>
            <a:pPr algn="l"/>
            <a:r>
              <a:rPr lang="es-ES" b="1" dirty="0" smtClean="0"/>
              <a:t>"Los nutrientes son tanto alimento como veneno. La dosis los convierte en veneno o en remedio"</a:t>
            </a:r>
          </a:p>
          <a:p>
            <a:pPr algn="l"/>
            <a:r>
              <a:rPr lang="es-ES" b="1" dirty="0" smtClean="0"/>
              <a:t>Páraselos</a:t>
            </a:r>
          </a:p>
          <a:p>
            <a:pPr algn="l"/>
            <a:r>
              <a:rPr lang="es-ES" dirty="0" smtClean="0"/>
              <a:t>Cuando las vitaminas liposolubles son consumidas en exceso, las que no llegan a ser utilizadas tienden a acumularse en la grasa del organismo, provocando efectos perjudiciales. Están perfectamente documentados casos de hipervitaminosis por vitaminas A y D, que han llevado a la muerte.</a:t>
            </a:r>
          </a:p>
          <a:p>
            <a:pPr algn="l"/>
            <a:r>
              <a:rPr lang="es-ES" dirty="0" smtClean="0"/>
              <a:t>Con respecto a las vitaminas hidrosolubles, está muy difundida la creencia errónea de que son completamente inofensivas por el hecho de que su exceso es eliminado a través de la orina. A medida que se incrementa la ingesta, aumenta la eliminación urinaria, hasta que se llega a un punto en el que el riñón no alcanza a eliminar el exceso, favoreciendo a la aparición de cálculos renales.</a:t>
            </a:r>
          </a:p>
          <a:p>
            <a:pPr algn="l"/>
            <a:r>
              <a:rPr lang="es-ES" dirty="0" smtClean="0"/>
              <a:t>Suplementos o medicamentos, lo cierto es que para evitar caer en exceso el consumo de vitamina debe ser indicado por un médico.</a:t>
            </a:r>
          </a:p>
          <a:p>
            <a:pPr algn="l"/>
            <a:endParaRPr lang="es-CO" dirty="0"/>
          </a:p>
        </p:txBody>
      </p:sp>
    </p:spTree>
  </p:cSld>
  <p:clrMapOvr>
    <a:masterClrMapping/>
  </p:clrMapOvr>
  <p:transition>
    <p:zoom dir="in"/>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p:txBody>
          <a:bodyPr>
            <a:normAutofit/>
          </a:bodyPr>
          <a:lstStyle/>
          <a:p>
            <a:r>
              <a:rPr lang="es-CO" sz="5400" dirty="0" smtClean="0">
                <a:latin typeface="Algerian" pitchFamily="82" charset="0"/>
              </a:rPr>
              <a:t>VITAMINA  A</a:t>
            </a:r>
            <a:endParaRPr lang="es-CO" sz="5400" dirty="0">
              <a:latin typeface="Algerian" pitchFamily="82" charset="0"/>
            </a:endParaRPr>
          </a:p>
        </p:txBody>
      </p:sp>
    </p:spTree>
  </p:cSld>
  <p:clrMapOvr>
    <a:masterClrMapping/>
  </p:clrMapOvr>
  <p:transition>
    <p:zoom dir="in"/>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Subtítulo"/>
          <p:cNvSpPr>
            <a:spLocks noGrp="1"/>
          </p:cNvSpPr>
          <p:nvPr>
            <p:ph type="subTitle" idx="1"/>
          </p:nvPr>
        </p:nvSpPr>
        <p:spPr>
          <a:xfrm>
            <a:off x="1142976" y="428604"/>
            <a:ext cx="7572428" cy="6143668"/>
          </a:xfrm>
        </p:spPr>
        <p:txBody>
          <a:bodyPr>
            <a:normAutofit fontScale="77500" lnSpcReduction="20000"/>
          </a:bodyPr>
          <a:lstStyle/>
          <a:p>
            <a:pPr algn="l"/>
            <a:r>
              <a:rPr lang="es-ES" dirty="0" smtClean="0"/>
              <a:t>Esta vitamina participa en la visión, en el crecimiento, en el desarrollo de los huesos, en el mantenimiento del tejido epitelial (piel, pelo, uñas, mucosas respiratorias y de los ojos, etc.). y en los procesos inmunitarios para evitar las infecciones.</a:t>
            </a:r>
          </a:p>
          <a:p>
            <a:pPr algn="l"/>
            <a:r>
              <a:rPr lang="es-ES" dirty="0" smtClean="0"/>
              <a:t>Por ser la vitamina A componente de los pigmentos visuales, los encargados de una adecuada visión, una deficiencia importante de este nutrimento puede ocasionar desde una ceguera nocturna hasta la pérdida de la visión.</a:t>
            </a:r>
          </a:p>
          <a:p>
            <a:pPr algn="l"/>
            <a:r>
              <a:rPr lang="es-ES" dirty="0" smtClean="0"/>
              <a:t>Decíamos que participa también en el crecimiento y una deficiencia de este nutrimento puede repercutir en el crecimiento máximo de los niños que inclusive puede alterar su desarrollo psicomotor. También se ha observado que su deficiencia predispone a infecciones tanto de las vías respiratorias como las gastrointestinales.</a:t>
            </a:r>
          </a:p>
          <a:p>
            <a:pPr algn="l"/>
            <a:r>
              <a:rPr lang="es-ES" dirty="0" smtClean="0"/>
              <a:t>La vitamina A o el </a:t>
            </a:r>
            <a:r>
              <a:rPr lang="es-ES" dirty="0" smtClean="0"/>
              <a:t>retinol</a:t>
            </a:r>
            <a:r>
              <a:rPr lang="es-ES" dirty="0" smtClean="0"/>
              <a:t> se encuentra en productos de origen animal y los </a:t>
            </a:r>
            <a:r>
              <a:rPr lang="es-ES" dirty="0" smtClean="0"/>
              <a:t>carotenoides</a:t>
            </a:r>
            <a:r>
              <a:rPr lang="es-ES" dirty="0" smtClean="0"/>
              <a:t> en las frutas y verduras, a continuación se mencionarán las de mayor a menor cantidad de este nutrimento: hígado, zanahoria, espinacas, duraznos, leche, brócoli, huevo, queso, pera, mantequilla, naranja, manzana, etc. Aquí cabe mencionar que en cuanto a </a:t>
            </a:r>
            <a:r>
              <a:rPr lang="es-ES" dirty="0" smtClean="0"/>
              <a:t>biodisponibilidad</a:t>
            </a:r>
            <a:r>
              <a:rPr lang="es-ES" dirty="0" smtClean="0"/>
              <a:t> es decir una mejor absorción y utilización de este nutrimento, es mejor la de los alimentos ricos en </a:t>
            </a:r>
            <a:r>
              <a:rPr lang="es-ES" dirty="0" smtClean="0"/>
              <a:t>retinol</a:t>
            </a:r>
            <a:r>
              <a:rPr lang="es-ES" dirty="0" smtClean="0"/>
              <a:t> que el de los carotenos.</a:t>
            </a:r>
          </a:p>
        </p:txBody>
      </p:sp>
    </p:spTree>
  </p:cSld>
  <p:clrMapOvr>
    <a:masterClrMapping/>
  </p:clrMapOvr>
  <p:transition>
    <p:strips dir="rd"/>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Subtítulo"/>
          <p:cNvSpPr>
            <a:spLocks noGrp="1"/>
          </p:cNvSpPr>
          <p:nvPr>
            <p:ph type="subTitle" idx="1"/>
          </p:nvPr>
        </p:nvSpPr>
        <p:spPr>
          <a:xfrm>
            <a:off x="1214414" y="714356"/>
            <a:ext cx="7643866" cy="5643602"/>
          </a:xfrm>
        </p:spPr>
        <p:txBody>
          <a:bodyPr>
            <a:normAutofit fontScale="92500" lnSpcReduction="20000"/>
          </a:bodyPr>
          <a:lstStyle/>
          <a:p>
            <a:pPr algn="l"/>
            <a:r>
              <a:rPr lang="es-ES" dirty="0" smtClean="0"/>
              <a:t>Ahora bien para que estos alimentos nos aporten la mayor cantidad de vitamina A, es importante conocer que el cocimiento leve (al dente) de los </a:t>
            </a:r>
            <a:r>
              <a:rPr lang="es-ES" dirty="0" smtClean="0"/>
              <a:t>carotenoides</a:t>
            </a:r>
            <a:r>
              <a:rPr lang="es-ES" dirty="0" smtClean="0"/>
              <a:t> precursores de la vitamina A, que se encuentra en las frutas y las verduras favorece su </a:t>
            </a:r>
            <a:r>
              <a:rPr lang="es-ES" dirty="0" smtClean="0"/>
              <a:t>biodisponibilidad</a:t>
            </a:r>
            <a:r>
              <a:rPr lang="es-ES" dirty="0" smtClean="0"/>
              <a:t>. Pero un cocimiento excesivo de estos alimentos puede ocasionar la destrucción de los </a:t>
            </a:r>
            <a:r>
              <a:rPr lang="es-ES" dirty="0" smtClean="0"/>
              <a:t>carotenoides</a:t>
            </a:r>
            <a:r>
              <a:rPr lang="es-ES" dirty="0" smtClean="0"/>
              <a:t>. Esto mismo pasa con el </a:t>
            </a:r>
            <a:r>
              <a:rPr lang="es-ES" dirty="0" smtClean="0"/>
              <a:t>retinol</a:t>
            </a:r>
            <a:r>
              <a:rPr lang="es-ES" dirty="0" smtClean="0"/>
              <a:t> contenido en el huevo, el hígado y la leche.</a:t>
            </a:r>
          </a:p>
          <a:p>
            <a:pPr algn="l"/>
            <a:r>
              <a:rPr lang="es-ES" dirty="0" smtClean="0"/>
              <a:t>Al freír los alimentos ricos en carotenos y </a:t>
            </a:r>
            <a:r>
              <a:rPr lang="es-ES" dirty="0" smtClean="0"/>
              <a:t>retinol</a:t>
            </a:r>
            <a:r>
              <a:rPr lang="es-ES" dirty="0" smtClean="0"/>
              <a:t>, por ser solubles en grasa pasan al medio de cocción graso, perdiéndose la vitamina de los alimentos.</a:t>
            </a:r>
          </a:p>
          <a:p>
            <a:pPr algn="l"/>
            <a:r>
              <a:rPr lang="es-ES" dirty="0" smtClean="0"/>
              <a:t>También la deshidratación de alimentos como zanahorias, brócoli y espinacas reduce la cantidad de </a:t>
            </a:r>
            <a:r>
              <a:rPr lang="es-ES" dirty="0" smtClean="0"/>
              <a:t>carotenoides</a:t>
            </a:r>
            <a:r>
              <a:rPr lang="es-ES" dirty="0" smtClean="0"/>
              <a:t>, por lo tanto es recomendable consumir verduras frescas.</a:t>
            </a:r>
          </a:p>
          <a:p>
            <a:pPr algn="l"/>
            <a:r>
              <a:rPr lang="es-ES" b="1" dirty="0" smtClean="0"/>
              <a:t>Necesidades diarias</a:t>
            </a:r>
          </a:p>
          <a:p>
            <a:pPr algn="l"/>
            <a:r>
              <a:rPr lang="es-ES" dirty="0" smtClean="0"/>
              <a:t>La Organización Mundial de la Salud recomienda una ingesta diaria de 1,5 </a:t>
            </a:r>
            <a:r>
              <a:rPr lang="es-ES" dirty="0" smtClean="0"/>
              <a:t>mg.</a:t>
            </a:r>
            <a:r>
              <a:rPr lang="es-ES" dirty="0" smtClean="0"/>
              <a:t> de </a:t>
            </a:r>
            <a:r>
              <a:rPr lang="es-ES" dirty="0" smtClean="0"/>
              <a:t>retinol</a:t>
            </a:r>
            <a:r>
              <a:rPr lang="es-ES" dirty="0" smtClean="0"/>
              <a:t> para el adulto normal.</a:t>
            </a:r>
          </a:p>
          <a:p>
            <a:pPr algn="l"/>
            <a:endParaRPr lang="es-CO" dirty="0" smtClean="0"/>
          </a:p>
          <a:p>
            <a:endParaRPr lang="es-CO" dirty="0"/>
          </a:p>
        </p:txBody>
      </p:sp>
    </p:spTree>
  </p:cSld>
  <p:clrMapOvr>
    <a:masterClrMapping/>
  </p:clrMapOvr>
  <p:transition>
    <p:diamond/>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p:txBody>
          <a:bodyPr>
            <a:normAutofit/>
          </a:bodyPr>
          <a:lstStyle/>
          <a:p>
            <a:r>
              <a:rPr lang="es-CO" sz="5400" dirty="0" smtClean="0">
                <a:latin typeface="Algerian" pitchFamily="82" charset="0"/>
              </a:rPr>
              <a:t>VITAMINA D</a:t>
            </a:r>
            <a:endParaRPr lang="es-CO" sz="5400" dirty="0">
              <a:latin typeface="Algerian" pitchFamily="82" charset="0"/>
            </a:endParaRPr>
          </a:p>
        </p:txBody>
      </p:sp>
    </p:spTree>
  </p:cSld>
  <p:clrMapOvr>
    <a:masterClrMapping/>
  </p:clrMapOvr>
  <p:transition>
    <p:circle/>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Subtítulo"/>
          <p:cNvSpPr>
            <a:spLocks noGrp="1"/>
          </p:cNvSpPr>
          <p:nvPr>
            <p:ph type="subTitle" idx="1"/>
          </p:nvPr>
        </p:nvSpPr>
        <p:spPr>
          <a:xfrm>
            <a:off x="1142976" y="428604"/>
            <a:ext cx="7500990" cy="6072230"/>
          </a:xfrm>
        </p:spPr>
        <p:txBody>
          <a:bodyPr>
            <a:normAutofit fontScale="92500"/>
          </a:bodyPr>
          <a:lstStyle/>
          <a:p>
            <a:pPr algn="l"/>
            <a:r>
              <a:rPr lang="es-ES" dirty="0" smtClean="0"/>
              <a:t>Esta vitamina da la energía suficiente al intestino para la absorción de nutrientes como el calcio y las proteínas. Su deficiencia se agrava porque ocasiona asimismo una deficiencia de calcio, puesto que su absorción es </a:t>
            </a:r>
            <a:r>
              <a:rPr lang="es-ES" dirty="0" smtClean="0"/>
              <a:t>deficiente,provocando</a:t>
            </a:r>
            <a:r>
              <a:rPr lang="es-ES" dirty="0" smtClean="0"/>
              <a:t> en los niños raquitismo, una enfermedad que produce malformación y desmineralización de los huesos y en los adultos el desarrollo de osteoporosis que produce debilitamiento de los huesos con el consecuente incremento en el riesgo de fracturas de consideración.</a:t>
            </a:r>
          </a:p>
          <a:p>
            <a:pPr algn="l"/>
            <a:r>
              <a:rPr lang="es-ES" dirty="0" smtClean="0"/>
              <a:t>Por lo anteriormente mencionado, la vitamina D juega un papel muy importante durante el crecimiento y una deficiencia de este nutrimento puede repercutir en el crecimiento máximo de los niños. Y como los dientes también contiene calcio, de verse alterada la absorción de este nutrimento, no crecerán adecuadamente.</a:t>
            </a:r>
          </a:p>
          <a:p>
            <a:pPr algn="l"/>
            <a:endParaRPr lang="es-CO" dirty="0"/>
          </a:p>
        </p:txBody>
      </p:sp>
    </p:spTree>
  </p:cSld>
  <p:clrMapOvr>
    <a:masterClrMapping/>
  </p:clrMapOvr>
  <p:transition>
    <p:split orient="vert"/>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Subtítulo"/>
          <p:cNvSpPr>
            <a:spLocks noGrp="1"/>
          </p:cNvSpPr>
          <p:nvPr>
            <p:ph type="subTitle" idx="1"/>
          </p:nvPr>
        </p:nvSpPr>
        <p:spPr>
          <a:xfrm>
            <a:off x="1214414" y="428604"/>
            <a:ext cx="7500990" cy="6000792"/>
          </a:xfrm>
        </p:spPr>
        <p:txBody>
          <a:bodyPr>
            <a:normAutofit fontScale="92500" lnSpcReduction="20000"/>
          </a:bodyPr>
          <a:lstStyle/>
          <a:p>
            <a:pPr algn="l"/>
            <a:r>
              <a:rPr lang="es-ES" dirty="0" smtClean="0"/>
              <a:t>Para cubrir los requerimientos de Vitamina D es necesaria la conjunción de dos factores: por un lado la exposición al sol durante 15 minutos diariamente para permitir que sus precursores se transformen en la vitamina activa, y el consumo de estos en la dieta diaria, los cuales los podemos encontrar en vegetales y diversos productos de origen animal como en la leche, sardina, hígado, huevo, quesos.</a:t>
            </a:r>
          </a:p>
          <a:p>
            <a:pPr algn="l"/>
            <a:r>
              <a:rPr lang="es-ES" dirty="0" smtClean="0"/>
              <a:t>En los países como, Inglaterra, Escocia y principalmente China, donde los niños que viven en ciudades industrializadas y su exposición al sol es limitada se ha observado raquitismo.</a:t>
            </a:r>
          </a:p>
          <a:p>
            <a:pPr algn="l"/>
            <a:r>
              <a:rPr lang="es-ES" dirty="0" smtClean="0"/>
              <a:t>Además la contaminación impide que se reciba la luz adecuada. Se han realizado estudios, donde la gente que vive en áreas con una alta contaminación atmosférica, requiere </a:t>
            </a:r>
            <a:r>
              <a:rPr lang="es-ES" dirty="0" smtClean="0"/>
              <a:t>suplementación</a:t>
            </a:r>
            <a:r>
              <a:rPr lang="es-ES" dirty="0" smtClean="0"/>
              <a:t> de vitamina D, para cubrir sus requerimientos</a:t>
            </a:r>
          </a:p>
          <a:p>
            <a:pPr algn="l"/>
            <a:r>
              <a:rPr lang="es-ES" b="1" dirty="0" smtClean="0"/>
              <a:t>Necesidades diarias</a:t>
            </a:r>
          </a:p>
          <a:p>
            <a:pPr algn="l"/>
            <a:r>
              <a:rPr lang="es-ES" dirty="0" smtClean="0"/>
              <a:t>De 10 a 15 minutos diarios de exposición al sol.</a:t>
            </a:r>
          </a:p>
          <a:p>
            <a:endParaRPr lang="es-CO" dirty="0"/>
          </a:p>
        </p:txBody>
      </p:sp>
    </p:spTree>
  </p:cSld>
  <p:clrMapOvr>
    <a:masterClrMapping/>
  </p:clrMapOvr>
  <p:transition>
    <p:cove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p:txBody>
          <a:bodyPr>
            <a:normAutofit/>
          </a:bodyPr>
          <a:lstStyle/>
          <a:p>
            <a:r>
              <a:rPr lang="es-CO" sz="5400" dirty="0" smtClean="0">
                <a:latin typeface="Algerian" pitchFamily="82" charset="0"/>
              </a:rPr>
              <a:t>VITAMINA E</a:t>
            </a:r>
            <a:endParaRPr lang="es-CO" sz="5400" dirty="0">
              <a:latin typeface="Algerian" pitchFamily="82" charset="0"/>
            </a:endParaRPr>
          </a:p>
        </p:txBody>
      </p:sp>
    </p:spTree>
  </p:cSld>
  <p:clrMapOvr>
    <a:masterClrMapping/>
  </p:clrMapOvr>
  <p:transition>
    <p:pull dir="u"/>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Subtítulo"/>
          <p:cNvSpPr>
            <a:spLocks noGrp="1"/>
          </p:cNvSpPr>
          <p:nvPr>
            <p:ph type="subTitle" idx="1"/>
          </p:nvPr>
        </p:nvSpPr>
        <p:spPr>
          <a:xfrm>
            <a:off x="1142976" y="357166"/>
            <a:ext cx="7572428" cy="6215106"/>
          </a:xfrm>
        </p:spPr>
        <p:txBody>
          <a:bodyPr>
            <a:normAutofit lnSpcReduction="10000"/>
          </a:bodyPr>
          <a:lstStyle/>
          <a:p>
            <a:pPr algn="l"/>
            <a:r>
              <a:rPr lang="es-CO" dirty="0" smtClean="0"/>
              <a:t>son compuestos heterogéneos imprescindibles para la vida, que al ingerirlas de forma equilibrada y en dosis esenciales puede ser trascendental para promover el correcto funcionamiento fisiológico. La gran mayoría de las vitaminas esenciales no pueden ser sintetizadas (elaboradas) por el organismo, por lo que éste no puede obtenerlos más que a través de la ingesta equilibrada de vitaminas contenida en los alimentos naturales. Las vitaminas son </a:t>
            </a:r>
            <a:r>
              <a:rPr lang="es-CO" dirty="0" smtClean="0">
                <a:hlinkClick r:id="rId2" tooltip="Nutrientes"/>
              </a:rPr>
              <a:t>nutrientes</a:t>
            </a:r>
            <a:r>
              <a:rPr lang="es-CO" dirty="0" smtClean="0"/>
              <a:t> que junto a otros elementos nutricionales actúan como catalizadoras de todos los procesos fisiológicos (directa e indirectamente).</a:t>
            </a:r>
          </a:p>
          <a:p>
            <a:pPr algn="l"/>
            <a:r>
              <a:rPr lang="es-CO" dirty="0" smtClean="0"/>
              <a:t>Las vitaminas son precursoras de </a:t>
            </a:r>
            <a:r>
              <a:rPr lang="es-CO" dirty="0" smtClean="0">
                <a:hlinkClick r:id="rId3" tooltip="Coenzima"/>
              </a:rPr>
              <a:t>coenzimas</a:t>
            </a:r>
            <a:r>
              <a:rPr lang="es-CO" dirty="0" smtClean="0"/>
              <a:t>, (aunque no son propiamente enzimas) </a:t>
            </a:r>
            <a:r>
              <a:rPr lang="es-CO" dirty="0" smtClean="0">
                <a:hlinkClick r:id="rId4" tooltip="Grupo prostético"/>
              </a:rPr>
              <a:t>grupos prostéticos</a:t>
            </a:r>
            <a:r>
              <a:rPr lang="es-CO" dirty="0" smtClean="0"/>
              <a:t> de las </a:t>
            </a:r>
            <a:r>
              <a:rPr lang="es-CO" dirty="0" smtClean="0">
                <a:hlinkClick r:id="rId5" tooltip="Enzima"/>
              </a:rPr>
              <a:t>enzimas</a:t>
            </a:r>
            <a:r>
              <a:rPr lang="es-CO" dirty="0" smtClean="0"/>
              <a:t>. Esto significa, que la molécula de la vitamina, con un pequeño cambio en su estructura, pasa a ser la molécula activa, sea ésta coenzima o no.</a:t>
            </a:r>
          </a:p>
          <a:p>
            <a:endParaRPr lang="es-CO" dirty="0"/>
          </a:p>
        </p:txBody>
      </p:sp>
    </p:spTree>
  </p:cSld>
  <p:clrMapOvr>
    <a:masterClrMapping/>
  </p:clrMapOvr>
  <p:transition>
    <p:wipe dir="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Subtítulo"/>
          <p:cNvSpPr>
            <a:spLocks noGrp="1"/>
          </p:cNvSpPr>
          <p:nvPr>
            <p:ph type="subTitle" idx="1"/>
          </p:nvPr>
        </p:nvSpPr>
        <p:spPr>
          <a:xfrm>
            <a:off x="1214414" y="285728"/>
            <a:ext cx="7572428" cy="6072230"/>
          </a:xfrm>
        </p:spPr>
        <p:txBody>
          <a:bodyPr>
            <a:normAutofit fontScale="85000" lnSpcReduction="20000"/>
          </a:bodyPr>
          <a:lstStyle/>
          <a:p>
            <a:pPr algn="l"/>
            <a:r>
              <a:rPr lang="es-ES" dirty="0" smtClean="0"/>
              <a:t>Esta vitamina tiene como función principal participar como antioxidante, es algo así como un escudo protector de las membranas de las células que hace que no envejezcan o se deterioren por los radicales libres que contienen oxígeno y que pueden resultar tóxicas y cancerígenas. La participación de la vitamina E como antioxidante es de suma importancia en la prevención de enfermedades como isquemia cardiaca, toxemia durante el embarazo, </a:t>
            </a:r>
            <a:r>
              <a:rPr lang="es-ES" dirty="0" smtClean="0"/>
              <a:t>tromboflebitis,fibrosis</a:t>
            </a:r>
            <a:r>
              <a:rPr lang="es-ES" dirty="0" smtClean="0"/>
              <a:t> de seno y en traumas, donde existe una destrucción de células importantes.</a:t>
            </a:r>
          </a:p>
          <a:p>
            <a:pPr algn="l"/>
            <a:r>
              <a:rPr lang="es-ES" dirty="0" smtClean="0"/>
              <a:t>La deficiencia de la vitamina E puede ser por dos causas, por no consumir alimento alguno que la contenga o por mala absorción de las grasas; la vitamina E por ser una vitamina liposoluble, es decir que se diluye en grasas, para su absorción en el intestino es necesario que se encuentren presentes las grasas.</a:t>
            </a:r>
          </a:p>
          <a:p>
            <a:pPr algn="l"/>
            <a:r>
              <a:rPr lang="es-ES" dirty="0" smtClean="0"/>
              <a:t>En el caso de que se lleve a cabo una dieta con cero grasas, es importante consumir diariamente una cucharadita de aceite, una para cubrir las necesidades que tiene el organismo de ácidos grasos esenciales y dos porque de no consumirlo no se podrá absorber ni utilizar ninguna vitamina liposoluble como la vitamina E.</a:t>
            </a:r>
          </a:p>
          <a:p>
            <a:pPr algn="l"/>
            <a:endParaRPr lang="es-CO" dirty="0"/>
          </a:p>
        </p:txBody>
      </p:sp>
    </p:spTree>
  </p:cSld>
  <p:clrMapOvr>
    <a:masterClrMapping/>
  </p:clrMapOvr>
  <p:transition>
    <p:pull dir="ru"/>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Subtítulo"/>
          <p:cNvSpPr>
            <a:spLocks noGrp="1"/>
          </p:cNvSpPr>
          <p:nvPr>
            <p:ph type="subTitle" idx="1"/>
          </p:nvPr>
        </p:nvSpPr>
        <p:spPr>
          <a:xfrm>
            <a:off x="1371600" y="357166"/>
            <a:ext cx="6400800" cy="5281634"/>
          </a:xfrm>
        </p:spPr>
        <p:txBody>
          <a:bodyPr>
            <a:normAutofit fontScale="92500" lnSpcReduction="10000"/>
          </a:bodyPr>
          <a:lstStyle/>
          <a:p>
            <a:pPr algn="l"/>
            <a:r>
              <a:rPr lang="es-ES" dirty="0" smtClean="0"/>
              <a:t>Por todo lo anterior, se puede decir que la vitamina E, es la vitamina de la juventud, y el consumo de ella a través de los alimentos es sumamente importante Para cubrir los requerimientos de vitamina E, hay que conocer que se encuentra principalmente en los aceites de germen de trigo, maíz, soja y girasol, también la podemos encontrar en los chocolates y en la leche. Se encuentra también en muchas frutas, leguminosas y verduras.</a:t>
            </a:r>
          </a:p>
          <a:p>
            <a:pPr algn="l"/>
            <a:r>
              <a:rPr lang="es-ES" b="1" dirty="0" smtClean="0"/>
              <a:t>Necesidades diarias</a:t>
            </a:r>
          </a:p>
          <a:p>
            <a:pPr algn="l"/>
            <a:r>
              <a:rPr lang="es-ES" dirty="0" smtClean="0"/>
              <a:t>Se estima el requerimiento diario en el adulto entre 10 y 15 </a:t>
            </a:r>
            <a:r>
              <a:rPr lang="es-ES" dirty="0" smtClean="0"/>
              <a:t>mg.</a:t>
            </a:r>
            <a:r>
              <a:rPr lang="es-ES" dirty="0" smtClean="0"/>
              <a:t> de a-tocoferol. En la mujer embarazada o lactante se aconseja 20 </a:t>
            </a:r>
            <a:r>
              <a:rPr lang="es-ES" dirty="0" smtClean="0"/>
              <a:t>mg.</a:t>
            </a:r>
            <a:r>
              <a:rPr lang="es-ES" dirty="0" smtClean="0"/>
              <a:t>, en el lactante 5 </a:t>
            </a:r>
            <a:r>
              <a:rPr lang="es-ES" dirty="0" smtClean="0"/>
              <a:t>mg.</a:t>
            </a:r>
            <a:r>
              <a:rPr lang="es-ES" dirty="0" smtClean="0"/>
              <a:t> y en niños mayores 8 </a:t>
            </a:r>
            <a:r>
              <a:rPr lang="es-ES" dirty="0" smtClean="0"/>
              <a:t>mg.</a:t>
            </a:r>
            <a:r>
              <a:rPr lang="es-ES" dirty="0" smtClean="0"/>
              <a:t>.</a:t>
            </a:r>
          </a:p>
          <a:p>
            <a:pPr algn="l"/>
            <a:endParaRPr lang="es-CO" dirty="0"/>
          </a:p>
        </p:txBody>
      </p:sp>
    </p:spTree>
  </p:cSld>
  <p:clrMapOvr>
    <a:masterClrMapping/>
  </p:clrMapOvr>
  <p:transition>
    <p:cover dir="d"/>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p:txBody>
          <a:bodyPr>
            <a:normAutofit/>
          </a:bodyPr>
          <a:lstStyle/>
          <a:p>
            <a:r>
              <a:rPr lang="es-CO" sz="5400" dirty="0" smtClean="0">
                <a:latin typeface="Algerian" pitchFamily="82" charset="0"/>
              </a:rPr>
              <a:t>VITAMINA K</a:t>
            </a:r>
            <a:endParaRPr lang="es-CO" sz="5400" dirty="0">
              <a:latin typeface="Algerian" pitchFamily="82" charset="0"/>
            </a:endParaRPr>
          </a:p>
        </p:txBody>
      </p:sp>
    </p:spTree>
  </p:cSld>
  <p:clrMapOvr>
    <a:masterClrMapping/>
  </p:clrMapOvr>
  <p:transition>
    <p:split orient="vert" dir="in"/>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Subtítulo"/>
          <p:cNvSpPr>
            <a:spLocks noGrp="1"/>
          </p:cNvSpPr>
          <p:nvPr>
            <p:ph type="subTitle" idx="1"/>
          </p:nvPr>
        </p:nvSpPr>
        <p:spPr>
          <a:xfrm rot="10800000" flipV="1">
            <a:off x="1214414" y="428604"/>
            <a:ext cx="7786742" cy="5786478"/>
          </a:xfrm>
        </p:spPr>
        <p:txBody>
          <a:bodyPr>
            <a:normAutofit fontScale="85000" lnSpcReduction="20000"/>
          </a:bodyPr>
          <a:lstStyle/>
          <a:p>
            <a:pPr algn="l"/>
            <a:r>
              <a:rPr lang="es-ES" dirty="0" smtClean="0"/>
              <a:t>La vitamina K es liposoluble, y participa en diferentes reacciones en el metabolismo, como coenzima, y también forma parte de una proteína muy importante llamada </a:t>
            </a:r>
            <a:r>
              <a:rPr lang="es-ES" dirty="0" smtClean="0"/>
              <a:t>protombina</a:t>
            </a:r>
            <a:r>
              <a:rPr lang="es-ES" dirty="0" smtClean="0"/>
              <a:t> que es la proteína que participa en la coagulación de la sangre.</a:t>
            </a:r>
          </a:p>
          <a:p>
            <a:pPr algn="l"/>
            <a:r>
              <a:rPr lang="es-ES" dirty="0" smtClean="0"/>
              <a:t>Para poder absorber la vitamina K cuando se encuentra en el intestino, es necesaria la participación de las grasas; por esto, una dieta con nada de grasa puede ser más perjudicial que sana. Con consumir por lo menos 1 cucharadita de aceite vegetal cubrimos las necesidades de ácidos grasos esenciales y también favorece la absorción de las vitaminas. También existen diversos alimentos que contienen grasa por muy magros que sean como diversos productos de origen animal (leche carne, huevo,).</a:t>
            </a:r>
          </a:p>
          <a:p>
            <a:pPr algn="l"/>
            <a:r>
              <a:rPr lang="es-ES" dirty="0" smtClean="0"/>
              <a:t>La vitamina k, se encuentra en muchas verduras como en el brócoli, las calabazas, la lechuga; también se encuentra pero en menor cantidad en otras verduras, en la fruta, en los cereales, en productos lácteos, en el huevo y en la carne. Existe otra fuente de vitamina K, que se produce dentro del organismo, en el intestino se tiene una flora bacteriana que produce vitamina K la cual se llama </a:t>
            </a:r>
            <a:r>
              <a:rPr lang="es-ES" dirty="0" smtClean="0"/>
              <a:t>menadiona</a:t>
            </a:r>
            <a:r>
              <a:rPr lang="es-ES" dirty="0" smtClean="0"/>
              <a:t>.</a:t>
            </a:r>
          </a:p>
          <a:p>
            <a:pPr algn="l"/>
            <a:endParaRPr lang="es-CO" dirty="0"/>
          </a:p>
        </p:txBody>
      </p:sp>
    </p:spTree>
  </p:cSld>
  <p:clrMapOvr>
    <a:masterClrMapping/>
  </p:clrMapOvr>
  <p:transition>
    <p:plus/>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Subtítulo"/>
          <p:cNvSpPr>
            <a:spLocks noGrp="1"/>
          </p:cNvSpPr>
          <p:nvPr>
            <p:ph type="subTitle" idx="1"/>
          </p:nvPr>
        </p:nvSpPr>
        <p:spPr>
          <a:xfrm>
            <a:off x="1371600" y="1000108"/>
            <a:ext cx="6400800" cy="4638692"/>
          </a:xfrm>
        </p:spPr>
        <p:txBody>
          <a:bodyPr>
            <a:normAutofit fontScale="92500" lnSpcReduction="20000"/>
          </a:bodyPr>
          <a:lstStyle/>
          <a:p>
            <a:pPr algn="l"/>
            <a:r>
              <a:rPr lang="es-ES" dirty="0" smtClean="0"/>
              <a:t>La deficiencia de vitamina K en una persona normal es muy rara, sólo puede ocurrir por una mala absorción de grasas o por la destrucción de la flora bacteriana por una terapia de antibióticos por largo plazo.</a:t>
            </a:r>
          </a:p>
          <a:p>
            <a:pPr algn="l"/>
            <a:r>
              <a:rPr lang="es-ES" dirty="0" smtClean="0"/>
              <a:t>En el recién nacido normal hay generalmente deficiencia de vitamina K, debido a que el intestino de éste es </a:t>
            </a:r>
            <a:r>
              <a:rPr lang="es-ES" dirty="0" smtClean="0"/>
              <a:t>estéril,no</a:t>
            </a:r>
            <a:r>
              <a:rPr lang="es-ES" dirty="0" smtClean="0"/>
              <a:t> hay síntesis por bacterias durante los primeros días de vida. Recién al final de la primera semana alcanza niveles satisfactorios, probablemente como resultado del comienzo de la síntesis bacteriana de la vitamina K, ya que el establecimiento de la flora intestinal comienza inmediatamente después de iniciada la ingestión de alimentos</a:t>
            </a:r>
          </a:p>
          <a:p>
            <a:pPr algn="l"/>
            <a:endParaRPr lang="es-CO" dirty="0"/>
          </a:p>
        </p:txBody>
      </p:sp>
    </p:spTree>
  </p:cSld>
  <p:clrMapOvr>
    <a:masterClrMapping/>
  </p:clrMapOvr>
  <p:transition>
    <p:zoom/>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p:txBody>
          <a:bodyPr>
            <a:normAutofit/>
          </a:bodyPr>
          <a:lstStyle/>
          <a:p>
            <a:r>
              <a:rPr lang="es-CO" sz="5400" dirty="0" smtClean="0">
                <a:latin typeface="Algerian" pitchFamily="82" charset="0"/>
              </a:rPr>
              <a:t>VITAMINA C</a:t>
            </a:r>
            <a:endParaRPr lang="es-CO" sz="5400" dirty="0">
              <a:latin typeface="Algerian" pitchFamily="82" charset="0"/>
            </a:endParaRPr>
          </a:p>
        </p:txBody>
      </p:sp>
    </p:spTree>
  </p:cSld>
  <p:clrMapOvr>
    <a:masterClrMapping/>
  </p:clrMapOvr>
  <p:transition>
    <p:strips/>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Subtítulo"/>
          <p:cNvSpPr>
            <a:spLocks noGrp="1"/>
          </p:cNvSpPr>
          <p:nvPr>
            <p:ph type="subTitle" idx="1"/>
          </p:nvPr>
        </p:nvSpPr>
        <p:spPr>
          <a:xfrm>
            <a:off x="1071538" y="571480"/>
            <a:ext cx="7929618" cy="5786478"/>
          </a:xfrm>
        </p:spPr>
        <p:txBody>
          <a:bodyPr>
            <a:normAutofit fontScale="85000" lnSpcReduction="20000"/>
          </a:bodyPr>
          <a:lstStyle/>
          <a:p>
            <a:pPr algn="l"/>
            <a:r>
              <a:rPr lang="es-ES" dirty="0" smtClean="0"/>
              <a:t>El consumo adecuado de alimentos ricos en vitamina C es muy importante porque es parte de las sustancias que une a las células para formar los tejidos. También es indispensable para la formación de colágeno, proteína necesaria para la cicatrización de heridas.</a:t>
            </a:r>
          </a:p>
          <a:p>
            <a:pPr algn="l"/>
            <a:r>
              <a:rPr lang="es-ES" dirty="0" smtClean="0"/>
              <a:t>Las necesidades de vitamina C no son iguales para todos, durante el crecimiento y el embarazo hay requerimientos aumentados de este nutrimento. Además cuando hay heridas grandes re requiere un aumento importante de este nutrimento.</a:t>
            </a:r>
          </a:p>
          <a:p>
            <a:pPr algn="l"/>
            <a:r>
              <a:rPr lang="es-ES" dirty="0" smtClean="0"/>
              <a:t>Generalmente donde se puede encontrar la vitamina C es en frutas, verduras y carnes, principalmente en alimentos como el mango, la guayaba, en cítricos como la naranja, toronja y limón, en el chile la piña y la papaya. También en verduras como el chile, jitomate y en hortalizas de hoja verde. Ahora bien hay otros alimentos que la contienen, pero en menor cantidad como es la leche, la carne y los cereales.</a:t>
            </a:r>
          </a:p>
          <a:p>
            <a:pPr algn="l"/>
            <a:r>
              <a:rPr lang="es-ES" dirty="0" smtClean="0"/>
              <a:t>El contenido de vitamina C en las frutas y verduras va variando dependiendo del grado de madurez, es menor cuando están verdes, aumenta su cantidad cuando está en su punto y luego vuelve a disminuir; por lo que la fruta madura a perdido parte de su contenido de vitamina C.</a:t>
            </a:r>
          </a:p>
          <a:p>
            <a:pPr algn="l"/>
            <a:endParaRPr lang="es-CO" dirty="0"/>
          </a:p>
        </p:txBody>
      </p:sp>
    </p:spTree>
  </p:cSld>
  <p:clrMapOvr>
    <a:masterClrMapping/>
  </p:clrMapOvr>
  <p:transition>
    <p:split orient="vert"/>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Subtítulo"/>
          <p:cNvSpPr>
            <a:spLocks noGrp="1"/>
          </p:cNvSpPr>
          <p:nvPr>
            <p:ph type="subTitle" idx="1"/>
          </p:nvPr>
        </p:nvSpPr>
        <p:spPr>
          <a:xfrm>
            <a:off x="1142976" y="214290"/>
            <a:ext cx="7358114" cy="6072230"/>
          </a:xfrm>
        </p:spPr>
        <p:txBody>
          <a:bodyPr>
            <a:normAutofit fontScale="77500" lnSpcReduction="20000"/>
          </a:bodyPr>
          <a:lstStyle/>
          <a:p>
            <a:pPr algn="l"/>
            <a:r>
              <a:rPr lang="es-ES" dirty="0" smtClean="0"/>
              <a:t>Lo más recomendable es comer las frutas y verduras frescas puesto la acción del calor destruye a la vitamina C. También hay que mencionar que en contacto con el aire se oxida y pierde su actividad. La otra forma de destrucción de la vitamina C, es al tener contacto con alcohol etílico. Esto se da, por ejemplo, al combinar una cerveza o tequila con limón.</a:t>
            </a:r>
          </a:p>
          <a:p>
            <a:pPr algn="l"/>
            <a:r>
              <a:rPr lang="es-ES" dirty="0" smtClean="0"/>
              <a:t>La persona que lleva a cabo una dieta balanceada donde incluya cereales como el pan y la tortilla, leguminosas como el frijol y la lenteja, producto de origen animal como queso, huevo o carne, fruta, verdura; sus requerimientos diarios de vitamina C, se cubren sin ningún problema.</a:t>
            </a:r>
          </a:p>
          <a:p>
            <a:pPr algn="l"/>
            <a:r>
              <a:rPr lang="es-ES" dirty="0" smtClean="0"/>
              <a:t>La falta de esta vitamina en la dieta produce una enfermedad conocida desde épocas muy antiguas. Esta enfermedad se caracteriza por anemia, dolores y lesiones articulares y de piel, encías inflamadas y sangrantes, etc..</a:t>
            </a:r>
          </a:p>
          <a:p>
            <a:pPr algn="l"/>
            <a:r>
              <a:rPr lang="es-ES" dirty="0" smtClean="0"/>
              <a:t>Eventualmente pueden presentarse carencias de menor gravedad como retardos en la cicatrización de </a:t>
            </a:r>
            <a:r>
              <a:rPr lang="es-ES" dirty="0" smtClean="0"/>
              <a:t>heridas,disminución</a:t>
            </a:r>
            <a:r>
              <a:rPr lang="es-ES" dirty="0" smtClean="0"/>
              <a:t> en la capacidad de combatir infecciones, etc..</a:t>
            </a:r>
          </a:p>
          <a:p>
            <a:pPr algn="l"/>
            <a:r>
              <a:rPr lang="es-ES" b="1" dirty="0" smtClean="0"/>
              <a:t>Requerimientos diarios</a:t>
            </a:r>
          </a:p>
          <a:p>
            <a:pPr algn="l"/>
            <a:r>
              <a:rPr lang="es-ES" dirty="0" smtClean="0"/>
              <a:t>Los requerimientos de un adulto son de alrededor de 30 </a:t>
            </a:r>
            <a:r>
              <a:rPr lang="es-ES" dirty="0" smtClean="0"/>
              <a:t>mg.</a:t>
            </a:r>
            <a:r>
              <a:rPr lang="es-ES" dirty="0" smtClean="0"/>
              <a:t> por día, pero como una proporción de la vitamina C ingerida es destruida por la acción de microorganismos de la flora intestinal es aconsejable proveer 75 </a:t>
            </a:r>
            <a:r>
              <a:rPr lang="es-ES" dirty="0" smtClean="0"/>
              <a:t>mg.</a:t>
            </a:r>
            <a:r>
              <a:rPr lang="es-ES" dirty="0" smtClean="0"/>
              <a:t>.</a:t>
            </a:r>
          </a:p>
          <a:p>
            <a:pPr algn="l"/>
            <a:endParaRPr lang="es-CO" dirty="0"/>
          </a:p>
        </p:txBody>
      </p:sp>
    </p:spTree>
  </p:cSld>
  <p:clrMapOvr>
    <a:masterClrMapping/>
  </p:clrMapOvr>
  <p:transition>
    <p:cover dir="ru"/>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p:txBody>
          <a:bodyPr>
            <a:normAutofit/>
          </a:bodyPr>
          <a:lstStyle/>
          <a:p>
            <a:r>
              <a:rPr lang="es-CO" sz="5400" dirty="0" smtClean="0">
                <a:latin typeface="Algerian" pitchFamily="82" charset="0"/>
              </a:rPr>
              <a:t>COMPLEJO B</a:t>
            </a:r>
            <a:endParaRPr lang="es-CO" sz="5400" dirty="0">
              <a:latin typeface="Algerian" pitchFamily="82" charset="0"/>
            </a:endParaRPr>
          </a:p>
        </p:txBody>
      </p:sp>
    </p:spTree>
  </p:cSld>
  <p:clrMapOvr>
    <a:masterClrMapping/>
  </p:clrMapOvr>
  <p:transition>
    <p:cut thruBlk="1"/>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Subtítulo"/>
          <p:cNvSpPr>
            <a:spLocks noGrp="1"/>
          </p:cNvSpPr>
          <p:nvPr>
            <p:ph type="subTitle" idx="1"/>
          </p:nvPr>
        </p:nvSpPr>
        <p:spPr>
          <a:xfrm>
            <a:off x="1214414" y="428604"/>
            <a:ext cx="7500990" cy="6143668"/>
          </a:xfrm>
        </p:spPr>
        <p:txBody>
          <a:bodyPr>
            <a:normAutofit lnSpcReduction="10000"/>
          </a:bodyPr>
          <a:lstStyle/>
          <a:p>
            <a:pPr algn="l"/>
            <a:r>
              <a:rPr lang="es-ES" dirty="0" smtClean="0"/>
              <a:t>Son sustancias frágiles, solubles en agua, varias de las cuales son sobre todo importantes para metabolizar los hidratos de carbono.</a:t>
            </a:r>
          </a:p>
          <a:p>
            <a:pPr algn="l"/>
            <a:r>
              <a:rPr lang="es-ES" dirty="0" smtClean="0"/>
              <a:t>El factor hidrosoluble B, en un principio considerado como una sola sustancia, demostró contener diferentes componentes con actividad vitamínica.</a:t>
            </a:r>
          </a:p>
          <a:p>
            <a:pPr algn="l"/>
            <a:r>
              <a:rPr lang="es-ES" dirty="0" smtClean="0"/>
              <a:t>Los distintos compuestos se designaron con la letra B y un subíndice numérico. La tendencia actual es utilizar los nombres de cada sustancia.</a:t>
            </a:r>
          </a:p>
          <a:p>
            <a:pPr algn="l"/>
            <a:r>
              <a:rPr lang="es-ES" dirty="0" smtClean="0"/>
              <a:t>El denominado complejo vitamínico B incluye los siguientes compuestos: </a:t>
            </a:r>
            <a:r>
              <a:rPr lang="es-ES" dirty="0" smtClean="0"/>
              <a:t>tiamina</a:t>
            </a:r>
            <a:r>
              <a:rPr lang="es-ES" dirty="0" smtClean="0"/>
              <a:t> (B1), </a:t>
            </a:r>
            <a:r>
              <a:rPr lang="es-ES" dirty="0" smtClean="0"/>
              <a:t>riboflavina</a:t>
            </a:r>
            <a:r>
              <a:rPr lang="es-ES" dirty="0" smtClean="0"/>
              <a:t> (B2), ácido </a:t>
            </a:r>
            <a:r>
              <a:rPr lang="es-ES" dirty="0" smtClean="0"/>
              <a:t>pantoténico</a:t>
            </a:r>
            <a:r>
              <a:rPr lang="es-ES" dirty="0" smtClean="0"/>
              <a:t> (B3), ácido nicotínico (B5), </a:t>
            </a:r>
            <a:r>
              <a:rPr lang="es-ES" dirty="0" smtClean="0"/>
              <a:t>piridoxina</a:t>
            </a:r>
            <a:r>
              <a:rPr lang="es-ES" dirty="0" smtClean="0"/>
              <a:t> (B6), </a:t>
            </a:r>
            <a:r>
              <a:rPr lang="es-ES" dirty="0" smtClean="0"/>
              <a:t>biotina</a:t>
            </a:r>
            <a:r>
              <a:rPr lang="es-ES" dirty="0" smtClean="0"/>
              <a:t> (B7), ácido fólico y </a:t>
            </a:r>
            <a:r>
              <a:rPr lang="es-ES" dirty="0" smtClean="0"/>
              <a:t>cobalamina</a:t>
            </a:r>
            <a:r>
              <a:rPr lang="es-ES" dirty="0" smtClean="0"/>
              <a:t> (B12).</a:t>
            </a:r>
          </a:p>
          <a:p>
            <a:pPr algn="l"/>
            <a:r>
              <a:rPr lang="es-ES" dirty="0" smtClean="0"/>
              <a:t>Los componentes de los complejos se encuentran generalmente juntos en las fuentes naturales.</a:t>
            </a:r>
          </a:p>
          <a:p>
            <a:endParaRPr lang="es-CO" dirty="0"/>
          </a:p>
        </p:txBody>
      </p:sp>
    </p:spTree>
  </p:cSld>
  <p:clrMapOvr>
    <a:masterClrMapping/>
  </p:clrMapOvr>
  <p:transition>
    <p:cover dir="d"/>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1643051"/>
            <a:ext cx="7772400" cy="2571768"/>
          </a:xfrm>
        </p:spPr>
        <p:txBody>
          <a:bodyPr>
            <a:noAutofit/>
          </a:bodyPr>
          <a:lstStyle/>
          <a:p>
            <a:r>
              <a:rPr lang="es-CO" sz="5400" dirty="0" smtClean="0">
                <a:latin typeface="Algerian" pitchFamily="82" charset="0"/>
              </a:rPr>
              <a:t>PROPIEDADES GENERALES DE LAS VITAMINAS</a:t>
            </a:r>
            <a:endParaRPr lang="es-CO" sz="5400" dirty="0">
              <a:latin typeface="Algerian" pitchFamily="82" charset="0"/>
            </a:endParaRPr>
          </a:p>
        </p:txBody>
      </p:sp>
    </p:spTree>
  </p:cSld>
  <p:clrMapOvr>
    <a:masterClrMapping/>
  </p:clrMapOvr>
  <p:transition>
    <p:wipe/>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Subtítulo"/>
          <p:cNvSpPr>
            <a:spLocks noGrp="1"/>
          </p:cNvSpPr>
          <p:nvPr>
            <p:ph type="subTitle" idx="1"/>
          </p:nvPr>
        </p:nvSpPr>
        <p:spPr>
          <a:xfrm>
            <a:off x="1214414" y="214290"/>
            <a:ext cx="7572428" cy="6143668"/>
          </a:xfrm>
        </p:spPr>
        <p:txBody>
          <a:bodyPr>
            <a:normAutofit fontScale="77500" lnSpcReduction="20000"/>
          </a:bodyPr>
          <a:lstStyle/>
          <a:p>
            <a:pPr algn="l"/>
            <a:r>
              <a:rPr lang="es-ES" b="1" dirty="0" smtClean="0"/>
              <a:t>B 1</a:t>
            </a:r>
          </a:p>
          <a:p>
            <a:pPr algn="l"/>
            <a:r>
              <a:rPr lang="es-ES" dirty="0" smtClean="0"/>
              <a:t>La </a:t>
            </a:r>
            <a:r>
              <a:rPr lang="es-ES" dirty="0" smtClean="0"/>
              <a:t>tiamina</a:t>
            </a:r>
            <a:r>
              <a:rPr lang="es-ES" dirty="0" smtClean="0"/>
              <a:t> o vitamina B 1, una sustancia cristalina e incolora, actúa como catalizador en el metabolismo de los hidratos de carbono, permitiendo metabolizar el ácido </a:t>
            </a:r>
            <a:r>
              <a:rPr lang="es-ES" dirty="0" smtClean="0"/>
              <a:t>pirúvico</a:t>
            </a:r>
            <a:r>
              <a:rPr lang="es-ES" dirty="0" smtClean="0"/>
              <a:t> y haciendo que los hidratos de carbono liberen su energía. La </a:t>
            </a:r>
            <a:r>
              <a:rPr lang="es-ES" dirty="0" smtClean="0"/>
              <a:t>tiamina</a:t>
            </a:r>
            <a:r>
              <a:rPr lang="es-ES" dirty="0" smtClean="0"/>
              <a:t> también participa en la síntesis de sustancias que regulan el sistema nervioso. La insuficiencia de </a:t>
            </a:r>
            <a:r>
              <a:rPr lang="es-ES" dirty="0" smtClean="0"/>
              <a:t>tiamina</a:t>
            </a:r>
            <a:r>
              <a:rPr lang="es-ES" dirty="0" smtClean="0"/>
              <a:t> produce beriberi, que se caracteriza por debilidad muscular, inflamación del corazón y calambres en las piernas, y, en casos graves, incluso ataque al corazón y muerte. Muchos alimentos contienen </a:t>
            </a:r>
            <a:r>
              <a:rPr lang="es-ES" dirty="0" smtClean="0"/>
              <a:t>tiamina</a:t>
            </a:r>
            <a:r>
              <a:rPr lang="es-ES" dirty="0" smtClean="0"/>
              <a:t>, pero pocos la aportan en cantidades importantes. Los alimentos más ricos en </a:t>
            </a:r>
            <a:r>
              <a:rPr lang="es-ES" dirty="0" smtClean="0"/>
              <a:t>tiamina</a:t>
            </a:r>
            <a:r>
              <a:rPr lang="es-ES" dirty="0" smtClean="0"/>
              <a:t> son el cerdo, las vísceras (hígado, corazón y riñones), levadura de cerveza, carnes magras, huevos, vegetales de hoja verde, cereales enteros o enriquecidos, germen de trigo, bayas, frutos secos y legumbres. Al moler los cereales se les quita la parte del grano más rica en </a:t>
            </a:r>
            <a:r>
              <a:rPr lang="es-ES" dirty="0" smtClean="0"/>
              <a:t>tiamina,de</a:t>
            </a:r>
            <a:r>
              <a:rPr lang="es-ES" dirty="0" smtClean="0"/>
              <a:t> ahí la probabilidad de que la harina blanca y el arroz blanco refinado carezcan de esta vitamina. La </a:t>
            </a:r>
            <a:r>
              <a:rPr lang="es-ES" dirty="0" smtClean="0"/>
              <a:t>práctica,bastante</a:t>
            </a:r>
            <a:r>
              <a:rPr lang="es-ES" dirty="0" smtClean="0"/>
              <a:t> extendida, de enriquecer la harina y los cereales ha eliminado en parte el riesgo de una insuficiencia de </a:t>
            </a:r>
            <a:r>
              <a:rPr lang="es-ES" dirty="0" smtClean="0"/>
              <a:t>tiamina</a:t>
            </a:r>
            <a:r>
              <a:rPr lang="es-ES" dirty="0" smtClean="0"/>
              <a:t>, aunque aún se presenta en alcohólicos que sufren deficiencias en la nutrición.</a:t>
            </a:r>
          </a:p>
          <a:p>
            <a:pPr algn="l"/>
            <a:r>
              <a:rPr lang="es-ES" b="1" dirty="0" smtClean="0"/>
              <a:t>Necesidades diarias</a:t>
            </a:r>
          </a:p>
          <a:p>
            <a:pPr algn="l"/>
            <a:r>
              <a:rPr lang="es-ES" dirty="0" smtClean="0"/>
              <a:t>Se recomienda suministrar 0,5 </a:t>
            </a:r>
            <a:r>
              <a:rPr lang="es-ES" dirty="0" smtClean="0"/>
              <a:t>mg.</a:t>
            </a:r>
            <a:r>
              <a:rPr lang="es-ES" dirty="0" smtClean="0"/>
              <a:t> de </a:t>
            </a:r>
            <a:r>
              <a:rPr lang="es-ES" dirty="0" smtClean="0"/>
              <a:t>tiamina</a:t>
            </a:r>
            <a:r>
              <a:rPr lang="es-ES" dirty="0" smtClean="0"/>
              <a:t> por cada 1000 calorías de alimentos ingeridos.</a:t>
            </a:r>
          </a:p>
          <a:p>
            <a:pPr algn="l"/>
            <a:endParaRPr lang="es-CO" dirty="0"/>
          </a:p>
        </p:txBody>
      </p:sp>
    </p:spTree>
  </p:cSld>
  <p:clrMapOvr>
    <a:masterClrMapping/>
  </p:clrMapOvr>
  <p:transition>
    <p:cover dir="u"/>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Subtítulo"/>
          <p:cNvSpPr>
            <a:spLocks noGrp="1"/>
          </p:cNvSpPr>
          <p:nvPr>
            <p:ph type="subTitle" idx="1"/>
          </p:nvPr>
        </p:nvSpPr>
        <p:spPr>
          <a:xfrm>
            <a:off x="1214414" y="642918"/>
            <a:ext cx="7215238" cy="6000792"/>
          </a:xfrm>
        </p:spPr>
        <p:txBody>
          <a:bodyPr>
            <a:normAutofit fontScale="92500"/>
          </a:bodyPr>
          <a:lstStyle/>
          <a:p>
            <a:pPr algn="l"/>
            <a:r>
              <a:rPr lang="es-ES" b="1" dirty="0" smtClean="0"/>
              <a:t>B 2</a:t>
            </a:r>
          </a:p>
          <a:p>
            <a:pPr algn="l"/>
            <a:r>
              <a:rPr lang="es-ES" dirty="0" smtClean="0"/>
              <a:t>La </a:t>
            </a:r>
            <a:r>
              <a:rPr lang="es-ES" dirty="0" smtClean="0"/>
              <a:t>riboflavina</a:t>
            </a:r>
            <a:r>
              <a:rPr lang="es-ES" dirty="0" smtClean="0"/>
              <a:t> o vitamina B 2, al igual que la </a:t>
            </a:r>
            <a:r>
              <a:rPr lang="es-ES" dirty="0" smtClean="0"/>
              <a:t>tiamina</a:t>
            </a:r>
            <a:r>
              <a:rPr lang="es-ES" dirty="0" smtClean="0"/>
              <a:t>, actúa como coenzima, es decir, debe combinarse con una porción de otra enzima para ser efectiva en el metabolismo de los hidratos de carbono, grasas y especialmente en el metabolismo de las proteínas que participan en el transporte de oxígeno. También actúa en el mantenimiento de las membranas mucosas. La insuficiencia de </a:t>
            </a:r>
            <a:r>
              <a:rPr lang="es-ES" dirty="0" smtClean="0"/>
              <a:t>riboflavina</a:t>
            </a:r>
            <a:r>
              <a:rPr lang="es-ES" dirty="0" smtClean="0"/>
              <a:t> puede complicarse si hay carencia de otras vitaminas del grupo B. Sus síntomas, no tan definidos como los de la insuficiencia de </a:t>
            </a:r>
            <a:r>
              <a:rPr lang="es-ES" dirty="0" smtClean="0"/>
              <a:t>tiamina</a:t>
            </a:r>
            <a:r>
              <a:rPr lang="es-ES" dirty="0" smtClean="0"/>
              <a:t>, son lesiones en la piel, en particular cerca de los labios y la nariz, y sensibilidad a la luz. Las mejores fuentes de </a:t>
            </a:r>
            <a:r>
              <a:rPr lang="es-ES" dirty="0" smtClean="0"/>
              <a:t>riboflavina</a:t>
            </a:r>
            <a:r>
              <a:rPr lang="es-ES" dirty="0" smtClean="0"/>
              <a:t> son el hígado, la leche, la </a:t>
            </a:r>
            <a:r>
              <a:rPr lang="es-ES" dirty="0" smtClean="0"/>
              <a:t>carne,verduras</a:t>
            </a:r>
            <a:r>
              <a:rPr lang="es-ES" dirty="0" smtClean="0"/>
              <a:t> de color verde oscuro, cereales enteros y enriquecidos, pasta, pan y setas.</a:t>
            </a:r>
          </a:p>
          <a:p>
            <a:endParaRPr lang="es-CO" dirty="0"/>
          </a:p>
        </p:txBody>
      </p:sp>
    </p:spTree>
  </p:cSld>
  <p:clrMapOvr>
    <a:masterClrMapping/>
  </p:clrMapOvr>
  <p:transition>
    <p:cover dir="u"/>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Subtítulo"/>
          <p:cNvSpPr>
            <a:spLocks noGrp="1"/>
          </p:cNvSpPr>
          <p:nvPr>
            <p:ph type="subTitle" idx="1"/>
          </p:nvPr>
        </p:nvSpPr>
        <p:spPr>
          <a:xfrm>
            <a:off x="1214414" y="428604"/>
            <a:ext cx="7429552" cy="5857916"/>
          </a:xfrm>
        </p:spPr>
        <p:txBody>
          <a:bodyPr>
            <a:normAutofit fontScale="77500" lnSpcReduction="20000"/>
          </a:bodyPr>
          <a:lstStyle/>
          <a:p>
            <a:pPr algn="l"/>
            <a:r>
              <a:rPr lang="es-ES" b="1" dirty="0" smtClean="0"/>
              <a:t>B 3</a:t>
            </a:r>
          </a:p>
          <a:p>
            <a:pPr algn="l"/>
            <a:r>
              <a:rPr lang="es-ES" dirty="0" smtClean="0"/>
              <a:t>El ácido </a:t>
            </a:r>
            <a:r>
              <a:rPr lang="es-ES" dirty="0" smtClean="0"/>
              <a:t>pantoténico</a:t>
            </a:r>
            <a:r>
              <a:rPr lang="es-ES" dirty="0" smtClean="0"/>
              <a:t> o vitamina B 3, vitamina del complejo B cuya estructura responde a la amida del ácido nicotínico o niacina, funciona como coenzima para liberar la energía de los nutrientes. También se conoce como vitamina PP. La insuficiencia de vitamina B3 produce pelagra, cuyo primer síntoma es una erupción parecida a una quemadura solar allá donde la piel queda expuesta a la luz del Sol. Otros síntomas son lengua roja e </a:t>
            </a:r>
            <a:r>
              <a:rPr lang="es-ES" dirty="0" smtClean="0"/>
              <a:t>hinchada,diarrea</a:t>
            </a:r>
            <a:r>
              <a:rPr lang="es-ES" dirty="0" smtClean="0"/>
              <a:t>, confusión mental, irritabilidad y, cuando se ve afectado el sistema nervioso central, depresión y trastornos mentales. Las mejores fuentes de esta vitamina son: hígado, aves, carne, salmón y atún enlatados, cereales enteros o enriquecidos, guisantes (chícharos), granos secos y frutos secos. El cuerpo también la fabrica a partir del aminoácido triptófano. Se han utilizado experimentalmente sobredosis de vitamina B3 en el tratamiento de la esquizofrenia, aunque ninguna prueba ha demostrado su eficacia. En grandes cantidades reduce los niveles de colesterol en la sangre, y ha sido muy utilizada en la prevención y tratamiento de la arterioesclerosis. Las grandes dosis en periodos prolongados pueden ser perjudiciales para el hígado.</a:t>
            </a:r>
          </a:p>
          <a:p>
            <a:pPr algn="l"/>
            <a:endParaRPr lang="es-CO" dirty="0"/>
          </a:p>
        </p:txBody>
      </p:sp>
    </p:spTree>
  </p:cSld>
  <p:clrMapOvr>
    <a:masterClrMapping/>
  </p:clrMapOvr>
  <p:transition>
    <p:dissolve/>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Subtítulo"/>
          <p:cNvSpPr>
            <a:spLocks noGrp="1"/>
          </p:cNvSpPr>
          <p:nvPr>
            <p:ph type="subTitle" idx="1"/>
          </p:nvPr>
        </p:nvSpPr>
        <p:spPr>
          <a:xfrm>
            <a:off x="1142976" y="428604"/>
            <a:ext cx="7358114" cy="5857916"/>
          </a:xfrm>
        </p:spPr>
        <p:txBody>
          <a:bodyPr>
            <a:normAutofit fontScale="92500" lnSpcReduction="10000"/>
          </a:bodyPr>
          <a:lstStyle/>
          <a:p>
            <a:pPr algn="l"/>
            <a:r>
              <a:rPr lang="es-ES" b="1" dirty="0" smtClean="0"/>
              <a:t>B5</a:t>
            </a:r>
          </a:p>
          <a:p>
            <a:pPr algn="l"/>
            <a:r>
              <a:rPr lang="es-ES" dirty="0" smtClean="0"/>
              <a:t>El ácido nicotínico se presenta como cristales incoloros en forma de agujas. Es poco soluble en agua y alcohol e insoluble en solventes orgánicos.</a:t>
            </a:r>
          </a:p>
          <a:p>
            <a:pPr algn="l"/>
            <a:r>
              <a:rPr lang="es-ES" dirty="0" smtClean="0"/>
              <a:t>El hígado y las carnes son ricas fuentes naturales de vitamina B5. También la contienen el huevo, los granos de cereales enteros y el maní. La mayoría de los vegetales que integran la dieta habitual son pobres en esta </a:t>
            </a:r>
            <a:r>
              <a:rPr lang="es-ES" dirty="0" smtClean="0"/>
              <a:t>vitamina,razón</a:t>
            </a:r>
            <a:r>
              <a:rPr lang="es-ES" dirty="0" smtClean="0"/>
              <a:t> por la cual una dieta vegetariana puede resultar deficiente.</a:t>
            </a:r>
          </a:p>
          <a:p>
            <a:pPr algn="l"/>
            <a:r>
              <a:rPr lang="es-ES" dirty="0" smtClean="0"/>
              <a:t>No hay pérdida durante el calentamiento, pero es importante tener en cuenta que el ácido nicotínico por ser hidrosoluble pasa al agua de cocción.</a:t>
            </a:r>
          </a:p>
          <a:p>
            <a:pPr algn="l"/>
            <a:r>
              <a:rPr lang="es-ES" b="1" dirty="0" smtClean="0"/>
              <a:t>Necesidades diarias</a:t>
            </a:r>
          </a:p>
          <a:p>
            <a:pPr algn="l"/>
            <a:r>
              <a:rPr lang="es-ES" dirty="0" smtClean="0"/>
              <a:t>Para los adultos la cantidad recomendada oscila entre 13 y 19 </a:t>
            </a:r>
            <a:r>
              <a:rPr lang="es-ES" dirty="0" smtClean="0"/>
              <a:t>mg.</a:t>
            </a:r>
            <a:endParaRPr lang="es-ES" dirty="0" smtClean="0"/>
          </a:p>
          <a:p>
            <a:pPr algn="l"/>
            <a:endParaRPr lang="es-CO" dirty="0"/>
          </a:p>
        </p:txBody>
      </p:sp>
    </p:spTree>
  </p:cSld>
  <p:clrMapOvr>
    <a:masterClrMapping/>
  </p:clrMapOvr>
  <p:transition>
    <p:cover dir="ld"/>
  </p:transition>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Subtítulo"/>
          <p:cNvSpPr>
            <a:spLocks noGrp="1"/>
          </p:cNvSpPr>
          <p:nvPr>
            <p:ph type="subTitle" idx="1"/>
          </p:nvPr>
        </p:nvSpPr>
        <p:spPr>
          <a:xfrm>
            <a:off x="1214414" y="285728"/>
            <a:ext cx="7500990" cy="6072230"/>
          </a:xfrm>
        </p:spPr>
        <p:txBody>
          <a:bodyPr>
            <a:normAutofit lnSpcReduction="10000"/>
          </a:bodyPr>
          <a:lstStyle/>
          <a:p>
            <a:pPr algn="l"/>
            <a:r>
              <a:rPr lang="es-ES" b="1" dirty="0" smtClean="0"/>
              <a:t>B 6</a:t>
            </a:r>
          </a:p>
          <a:p>
            <a:pPr algn="l"/>
            <a:r>
              <a:rPr lang="es-ES" dirty="0" smtClean="0"/>
              <a:t>La </a:t>
            </a:r>
            <a:r>
              <a:rPr lang="es-ES" dirty="0" smtClean="0"/>
              <a:t>piridoxina</a:t>
            </a:r>
            <a:r>
              <a:rPr lang="es-ES" dirty="0" smtClean="0"/>
              <a:t> o vitamina B 6 es necesaria para la absorción y el metabolismo de aminoácidos. También actúa en la utilización de grasas del cuerpo y en la formación de glóbulos rojos. La insuficiencia de </a:t>
            </a:r>
            <a:r>
              <a:rPr lang="es-ES" dirty="0" smtClean="0"/>
              <a:t>piridoxina</a:t>
            </a:r>
            <a:r>
              <a:rPr lang="es-ES" dirty="0" smtClean="0"/>
              <a:t> se caracteriza por alteraciones en la piel, grietas en la comisura de los labios, lengua </a:t>
            </a:r>
            <a:r>
              <a:rPr lang="es-ES" dirty="0" smtClean="0"/>
              <a:t>depapilada</a:t>
            </a:r>
            <a:r>
              <a:rPr lang="es-ES" dirty="0" smtClean="0"/>
              <a:t>, convulsiones, </a:t>
            </a:r>
            <a:r>
              <a:rPr lang="es-ES" dirty="0" smtClean="0"/>
              <a:t>mareos,náuseas</a:t>
            </a:r>
            <a:r>
              <a:rPr lang="es-ES" dirty="0" smtClean="0"/>
              <a:t>, anemia y piedras en el riñón. Las mejores fuentes de </a:t>
            </a:r>
            <a:r>
              <a:rPr lang="es-ES" dirty="0" smtClean="0"/>
              <a:t>piridoxina</a:t>
            </a:r>
            <a:r>
              <a:rPr lang="es-ES" dirty="0" smtClean="0"/>
              <a:t> son los granos enteros (no los enriquecidos), cereales, pan, hígado, aguacate, espinaca, judías verdes (ejotes) y plátano. La cantidad de </a:t>
            </a:r>
            <a:r>
              <a:rPr lang="es-ES" dirty="0" smtClean="0"/>
              <a:t>piridoxina</a:t>
            </a:r>
            <a:r>
              <a:rPr lang="es-ES" dirty="0" smtClean="0"/>
              <a:t> necesaria es proporcional a la cantidad de proteína consumida.</a:t>
            </a:r>
          </a:p>
          <a:p>
            <a:pPr algn="l"/>
            <a:r>
              <a:rPr lang="es-ES" b="1" dirty="0" smtClean="0"/>
              <a:t>Necesidades diarias</a:t>
            </a:r>
          </a:p>
          <a:p>
            <a:pPr algn="l"/>
            <a:r>
              <a:rPr lang="es-ES" dirty="0" smtClean="0"/>
              <a:t>En el adulto se recomienda proveer 2 </a:t>
            </a:r>
            <a:r>
              <a:rPr lang="es-ES" dirty="0" smtClean="0"/>
              <a:t>mg.</a:t>
            </a:r>
            <a:r>
              <a:rPr lang="es-ES" dirty="0" smtClean="0"/>
              <a:t> de </a:t>
            </a:r>
            <a:r>
              <a:rPr lang="es-ES" dirty="0" smtClean="0"/>
              <a:t>piridoxina</a:t>
            </a:r>
            <a:r>
              <a:rPr lang="es-ES" dirty="0" smtClean="0"/>
              <a:t> diariamente.</a:t>
            </a:r>
          </a:p>
          <a:p>
            <a:endParaRPr lang="es-CO" dirty="0"/>
          </a:p>
        </p:txBody>
      </p:sp>
    </p:spTree>
  </p:cSld>
  <p:clrMapOvr>
    <a:masterClrMapping/>
  </p:clrMapOvr>
  <p:transition>
    <p:wheel spokes="3"/>
  </p:transition>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Subtítulo"/>
          <p:cNvSpPr>
            <a:spLocks noGrp="1"/>
          </p:cNvSpPr>
          <p:nvPr>
            <p:ph type="subTitle" idx="1"/>
          </p:nvPr>
        </p:nvSpPr>
        <p:spPr>
          <a:xfrm>
            <a:off x="1214414" y="428604"/>
            <a:ext cx="7500990" cy="5929354"/>
          </a:xfrm>
        </p:spPr>
        <p:txBody>
          <a:bodyPr>
            <a:normAutofit fontScale="92500" lnSpcReduction="10000"/>
          </a:bodyPr>
          <a:lstStyle/>
          <a:p>
            <a:pPr algn="l"/>
            <a:r>
              <a:rPr lang="es-ES" b="1" dirty="0" smtClean="0"/>
              <a:t>B7</a:t>
            </a:r>
          </a:p>
          <a:p>
            <a:pPr algn="l"/>
            <a:r>
              <a:rPr lang="es-ES" dirty="0" smtClean="0"/>
              <a:t>Es también conocida como </a:t>
            </a:r>
            <a:r>
              <a:rPr lang="es-ES" dirty="0" smtClean="0"/>
              <a:t>biotina</a:t>
            </a:r>
            <a:r>
              <a:rPr lang="es-ES" dirty="0" smtClean="0"/>
              <a:t>. Participa en la formación de ácidos grasos y en la liberación de energía procedente de los hidratos de carbono.</a:t>
            </a:r>
          </a:p>
          <a:p>
            <a:pPr algn="l"/>
            <a:r>
              <a:rPr lang="es-ES" dirty="0" smtClean="0"/>
              <a:t>Está ampliamente distribuida en alimentos de origen animal y vegetal. El hígado, el riñón, la leche, la yema de huevo, el tomate, la levadura, etc., son excelentes fuentes de la vitamina. En el hombre y en otras especies animales, la </a:t>
            </a:r>
            <a:r>
              <a:rPr lang="es-ES" dirty="0" smtClean="0"/>
              <a:t>biotina</a:t>
            </a:r>
            <a:r>
              <a:rPr lang="es-ES" dirty="0" smtClean="0"/>
              <a:t> es sintetizada por la flora microbiana intestinal. La magnitud de esta síntesis es tan importante que representa la principal fuente de </a:t>
            </a:r>
            <a:r>
              <a:rPr lang="es-ES" dirty="0" smtClean="0"/>
              <a:t>biotina</a:t>
            </a:r>
            <a:r>
              <a:rPr lang="es-ES" dirty="0" smtClean="0"/>
              <a:t> en el ser humano.</a:t>
            </a:r>
          </a:p>
          <a:p>
            <a:pPr algn="l"/>
            <a:r>
              <a:rPr lang="es-ES" dirty="0" smtClean="0"/>
              <a:t>Se ignora su insuficiencia en seres humanos.</a:t>
            </a:r>
          </a:p>
          <a:p>
            <a:pPr algn="l"/>
            <a:r>
              <a:rPr lang="es-ES" b="1" dirty="0" smtClean="0"/>
              <a:t>Necesidades diarias:</a:t>
            </a:r>
          </a:p>
          <a:p>
            <a:pPr algn="l"/>
            <a:r>
              <a:rPr lang="es-ES" dirty="0" smtClean="0"/>
              <a:t>No es posible determinar las necesidades diarias, se estima que el requerimiento diario de la vitamina debe ser entre 150 y 300 </a:t>
            </a:r>
            <a:r>
              <a:rPr lang="es-ES" dirty="0" smtClean="0"/>
              <a:t>ug</a:t>
            </a:r>
            <a:r>
              <a:rPr lang="es-ES" dirty="0" smtClean="0"/>
              <a:t>.</a:t>
            </a:r>
          </a:p>
          <a:p>
            <a:pPr algn="l"/>
            <a:endParaRPr lang="es-CO" dirty="0"/>
          </a:p>
        </p:txBody>
      </p:sp>
    </p:spTree>
  </p:cSld>
  <p:clrMapOvr>
    <a:masterClrMapping/>
  </p:clrMapOvr>
  <p:transition>
    <p:newsflash/>
  </p:transition>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Subtítulo"/>
          <p:cNvSpPr>
            <a:spLocks noGrp="1"/>
          </p:cNvSpPr>
          <p:nvPr>
            <p:ph type="subTitle" idx="1"/>
          </p:nvPr>
        </p:nvSpPr>
        <p:spPr>
          <a:xfrm>
            <a:off x="1285852" y="428604"/>
            <a:ext cx="6486548" cy="6072230"/>
          </a:xfrm>
        </p:spPr>
        <p:txBody>
          <a:bodyPr>
            <a:normAutofit fontScale="85000" lnSpcReduction="20000"/>
          </a:bodyPr>
          <a:lstStyle/>
          <a:p>
            <a:pPr algn="l"/>
            <a:r>
              <a:rPr lang="es-ES" b="1" dirty="0" smtClean="0"/>
              <a:t>Acido fólico</a:t>
            </a:r>
          </a:p>
          <a:p>
            <a:pPr algn="l"/>
            <a:r>
              <a:rPr lang="es-ES" dirty="0" smtClean="0"/>
              <a:t>El ácido fólico es una coenzima necesaria para la formación de proteínas estructurales y hemoglobina; su insuficiencia en los seres humanos es muy rara. Es efectivo en el tratamiento de ciertas anemias y la </a:t>
            </a:r>
            <a:r>
              <a:rPr lang="es-ES" dirty="0" smtClean="0"/>
              <a:t>psilosis</a:t>
            </a:r>
            <a:r>
              <a:rPr lang="es-ES" dirty="0" smtClean="0"/>
              <a:t>. Se encuentra en las vísceras de animales, verduras de hoja verde, legumbres, frutos secos, granos enteros y levadura de cerveza. Se pierde en los alimentos conservados a temperatura ambiente y durante la cocción. A diferencia de otras vitaminas hidrosolubles, el ácido fólico se almacena en el hígado y no es necesario ingerirlo diariamente.</a:t>
            </a:r>
          </a:p>
          <a:p>
            <a:pPr algn="l"/>
            <a:r>
              <a:rPr lang="es-ES" b="1" dirty="0" smtClean="0"/>
              <a:t>Necesidades diarias</a:t>
            </a:r>
          </a:p>
          <a:p>
            <a:pPr algn="l"/>
            <a:r>
              <a:rPr lang="es-ES" dirty="0" smtClean="0"/>
              <a:t>No se conocen los requerimientos de ácido fólico del ser humano.</a:t>
            </a:r>
          </a:p>
          <a:p>
            <a:pPr algn="l"/>
            <a:r>
              <a:rPr lang="es-ES" dirty="0" smtClean="0"/>
              <a:t>Es posible que parte de las necesidades sea producida por la flora bacteriana intestinal. Se estima que 150 </a:t>
            </a:r>
            <a:r>
              <a:rPr lang="es-ES" dirty="0" smtClean="0"/>
              <a:t>ug</a:t>
            </a:r>
            <a:r>
              <a:rPr lang="es-ES" dirty="0" smtClean="0"/>
              <a:t>. por día en la dieta es un aporte adecuado para el adulto.</a:t>
            </a:r>
          </a:p>
          <a:p>
            <a:endParaRPr lang="es-CO" dirty="0"/>
          </a:p>
        </p:txBody>
      </p:sp>
    </p:spTree>
  </p:cSld>
  <p:clrMapOvr>
    <a:masterClrMapping/>
  </p:clrMapOvr>
  <p:transition>
    <p:push dir="u"/>
  </p:transition>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Subtítulo"/>
          <p:cNvSpPr>
            <a:spLocks noGrp="1"/>
          </p:cNvSpPr>
          <p:nvPr>
            <p:ph type="subTitle" idx="1"/>
          </p:nvPr>
        </p:nvSpPr>
        <p:spPr>
          <a:xfrm>
            <a:off x="1142976" y="428604"/>
            <a:ext cx="7643866" cy="5929354"/>
          </a:xfrm>
        </p:spPr>
        <p:txBody>
          <a:bodyPr>
            <a:normAutofit fontScale="70000" lnSpcReduction="20000"/>
          </a:bodyPr>
          <a:lstStyle/>
          <a:p>
            <a:pPr algn="l"/>
            <a:r>
              <a:rPr lang="es-ES" b="1" dirty="0" smtClean="0"/>
              <a:t>B12</a:t>
            </a:r>
          </a:p>
          <a:p>
            <a:pPr algn="l"/>
            <a:r>
              <a:rPr lang="es-ES" dirty="0" smtClean="0"/>
              <a:t>Al hablar específicamente de la vitamina B12 se le identifica principalmente como efectiva en el tratamiento de la anemia perniciosa, en la cual aparecen los mismos signos clínicos que cuando existe anemia por deficiencia de hierro, como es la falta de color en la piel y cansancio.</a:t>
            </a:r>
          </a:p>
          <a:p>
            <a:pPr algn="l"/>
            <a:r>
              <a:rPr lang="es-ES" dirty="0" smtClean="0"/>
              <a:t>Esta vitamina es necesaria en cantidades ínfimas para la formación de nucleoproteínas, proteínas y glóbulos rojos, y para el funcionamiento del sistema nervioso.</a:t>
            </a:r>
          </a:p>
          <a:p>
            <a:pPr algn="l"/>
            <a:r>
              <a:rPr lang="es-ES" dirty="0" smtClean="0"/>
              <a:t>El organismo humano tiene una reserva muy importante de vitamina B12 o </a:t>
            </a:r>
            <a:r>
              <a:rPr lang="es-ES" dirty="0" smtClean="0"/>
              <a:t>cobalamina</a:t>
            </a:r>
            <a:r>
              <a:rPr lang="es-ES" dirty="0" smtClean="0"/>
              <a:t>, la cual está almacenada en el hígado y en riñón. Es por tanto lógico que a los pacientes con daño en el hígado o páncreas se les suministre vitamina B12. Tal es la capacidad de almacenamiento de vitamina B12 que de no ingerirla a través de los alimentos por 5 o 6 años, apenas se iniciarían a ver signos de deficiencia. Pero cualquier exceso consumido se excretará por la orina, al igual que todas las vitaminas hidrosolubles.</a:t>
            </a:r>
          </a:p>
          <a:p>
            <a:pPr algn="l"/>
            <a:r>
              <a:rPr lang="es-ES" dirty="0" smtClean="0"/>
              <a:t>En algunos estudios se ha observado que en niños amamantados por mujeres vegetarianas tiene un riesgo importante de deficiencia de vitamina B12 y eso suena lógico puesto que las fuente principales de esta vitamina se encuentran en alimentos de origen animal.</a:t>
            </a:r>
          </a:p>
          <a:p>
            <a:pPr algn="l"/>
            <a:r>
              <a:rPr lang="es-ES" dirty="0" smtClean="0"/>
              <a:t>Los requerimientos de vitamina B12 se ven incrementados durante el crecimiento de los niños, en el embarazo, en la lactancia y en la ancianidad.</a:t>
            </a:r>
          </a:p>
          <a:p>
            <a:pPr algn="l"/>
            <a:r>
              <a:rPr lang="es-ES" dirty="0" smtClean="0"/>
              <a:t>Cabe mencionar que el 70% de este vitamina se destruye durante la cocción de los alimentos y la mejor fuente de la misma son el hígado, los riñones, la leche, el huevo, pescado, queso y carne magra.</a:t>
            </a:r>
          </a:p>
          <a:p>
            <a:pPr algn="l"/>
            <a:endParaRPr lang="es-CO" dirty="0"/>
          </a:p>
        </p:txBody>
      </p:sp>
    </p:spTree>
  </p:cSld>
  <p:clrMapOvr>
    <a:masterClrMapping/>
  </p:clrMapOvr>
  <p:transition>
    <p:split orient="vert"/>
  </p:transition>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http://estoyradiante.com/blog2008/wp-content/uploads/2009/05/las20vitaminas.jpg"/>
          <p:cNvPicPr>
            <a:picLocks noChangeAspect="1" noChangeArrowheads="1"/>
          </p:cNvPicPr>
          <p:nvPr/>
        </p:nvPicPr>
        <p:blipFill>
          <a:blip r:embed="rId2" cstate="print"/>
          <a:srcRect/>
          <a:stretch>
            <a:fillRect/>
          </a:stretch>
        </p:blipFill>
        <p:spPr bwMode="auto">
          <a:xfrm>
            <a:off x="1571604" y="714356"/>
            <a:ext cx="7358114" cy="5572164"/>
          </a:xfrm>
          <a:prstGeom prst="rect">
            <a:avLst/>
          </a:prstGeom>
          <a:ln>
            <a:solidFill>
              <a:schemeClr val="bg2">
                <a:lumMod val="50000"/>
              </a:schemeClr>
            </a:solidFill>
          </a:ln>
          <a:effectLst>
            <a:glow rad="101600">
              <a:schemeClr val="accent2">
                <a:satMod val="175000"/>
                <a:alpha val="40000"/>
              </a:schemeClr>
            </a:glow>
            <a:softEdge rad="112500"/>
          </a:effectLst>
        </p:spPr>
      </p:pic>
    </p:spTree>
  </p:cSld>
  <p:clrMapOvr>
    <a:masterClrMapping/>
  </p:clrMapOvr>
  <p:transition>
    <p:push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mph" presetSubtype="0" fill="hold" nodeType="clickEffect">
                                  <p:stCondLst>
                                    <p:cond delay="0"/>
                                  </p:stCondLst>
                                  <p:childTnLst>
                                    <p:animScale>
                                      <p:cBhvr>
                                        <p:cTn id="6" dur="2000" fill="hold"/>
                                        <p:tgtEl>
                                          <p:spTgt spid="1026"/>
                                        </p:tgtEl>
                                      </p:cBhvr>
                                      <p:by x="150000" y="15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rot="19819106">
            <a:off x="1087855" y="2242495"/>
            <a:ext cx="6575038" cy="1470025"/>
          </a:xfrm>
          <a:solidFill>
            <a:schemeClr val="accent2">
              <a:lumMod val="60000"/>
              <a:lumOff val="40000"/>
            </a:schemeClr>
          </a:solidFill>
          <a:ln w="76200">
            <a:solidFill>
              <a:schemeClr val="accent2">
                <a:lumMod val="75000"/>
              </a:schemeClr>
            </a:solidFill>
          </a:ln>
        </p:spPr>
        <p:txBody>
          <a:bodyPr>
            <a:normAutofit/>
          </a:bodyPr>
          <a:lstStyle/>
          <a:p>
            <a:r>
              <a:rPr lang="es-CO" sz="8800" dirty="0" smtClean="0">
                <a:latin typeface="Algerian" pitchFamily="82" charset="0"/>
              </a:rPr>
              <a:t>GRACIAS…</a:t>
            </a:r>
            <a:endParaRPr lang="es-CO" sz="8800" dirty="0">
              <a:latin typeface="Algerian" pitchFamily="82"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xit" presetSubtype="16" fill="hold" grpId="0" nodeType="clickEffect">
                                  <p:stCondLst>
                                    <p:cond delay="0"/>
                                  </p:stCondLst>
                                  <p:childTnLst>
                                    <p:animEffect transition="out" filter="box(in)">
                                      <p:cBhvr>
                                        <p:cTn id="6" dur="500"/>
                                        <p:tgtEl>
                                          <p:spTgt spid="2"/>
                                        </p:tgtEl>
                                      </p:cBhvr>
                                    </p:animEffect>
                                    <p:set>
                                      <p:cBhvr>
                                        <p:cTn id="7" dur="1" fill="hold">
                                          <p:stCondLst>
                                            <p:cond delay="499"/>
                                          </p:stCondLst>
                                        </p:cTn>
                                        <p:tgtEl>
                                          <p:spTgt spid="2"/>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Subtítulo"/>
          <p:cNvSpPr>
            <a:spLocks noGrp="1"/>
          </p:cNvSpPr>
          <p:nvPr>
            <p:ph type="subTitle" idx="1"/>
          </p:nvPr>
        </p:nvSpPr>
        <p:spPr>
          <a:xfrm>
            <a:off x="1371600" y="785794"/>
            <a:ext cx="6400800" cy="4853006"/>
          </a:xfrm>
        </p:spPr>
        <p:txBody>
          <a:bodyPr>
            <a:normAutofit fontScale="92500" lnSpcReduction="10000"/>
          </a:bodyPr>
          <a:lstStyle/>
          <a:p>
            <a:pPr algn="l"/>
            <a:r>
              <a:rPr lang="es-ES" dirty="0" smtClean="0"/>
              <a:t>Son compuestos orgánicos, de estructura química variada, relativamente simples.</a:t>
            </a:r>
          </a:p>
          <a:p>
            <a:pPr algn="l"/>
            <a:r>
              <a:rPr lang="es-ES" dirty="0" smtClean="0"/>
              <a:t>- Se encuentran en los alimentos naturales en concentraciones muy pequeñas.</a:t>
            </a:r>
          </a:p>
          <a:p>
            <a:pPr algn="l"/>
            <a:r>
              <a:rPr lang="es-ES" dirty="0" smtClean="0"/>
              <a:t>- Son esenciales para mantener la salud y el crecimiento normal.</a:t>
            </a:r>
          </a:p>
          <a:p>
            <a:pPr algn="l"/>
            <a:r>
              <a:rPr lang="es-ES" dirty="0" smtClean="0"/>
              <a:t>- No pueden ser sintetizados por el organismo, razón por la cual deben ser provistas por los alimentos.</a:t>
            </a:r>
          </a:p>
          <a:p>
            <a:pPr algn="l"/>
            <a:r>
              <a:rPr lang="es-ES" dirty="0" smtClean="0"/>
              <a:t>- Cuando no son aportados por la dieta o no son absorbidos en el intestino, se desarrolla en el individuo una carencia que se traduce por un cuadro patológico específico.</a:t>
            </a:r>
          </a:p>
          <a:p>
            <a:pPr algn="l"/>
            <a:endParaRPr lang="es-CO" dirty="0"/>
          </a:p>
        </p:txBody>
      </p:sp>
    </p:spTree>
  </p:cSld>
  <p:clrMapOvr>
    <a:masterClrMapping/>
  </p:clrMapOvr>
  <p:transition>
    <p:wedg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p:txBody>
          <a:bodyPr>
            <a:noAutofit/>
          </a:bodyPr>
          <a:lstStyle/>
          <a:p>
            <a:r>
              <a:rPr lang="es-CO" sz="5400" dirty="0" smtClean="0">
                <a:latin typeface="Algerian" pitchFamily="82" charset="0"/>
              </a:rPr>
              <a:t>PAPEL FUNDAMENTAL DE LAS VITAMINAS</a:t>
            </a:r>
            <a:endParaRPr lang="es-CO" sz="5400" dirty="0">
              <a:latin typeface="Algerian" pitchFamily="82" charset="0"/>
            </a:endParaRPr>
          </a:p>
        </p:txBody>
      </p:sp>
    </p:spTree>
  </p:cSld>
  <p:clrMapOvr>
    <a:masterClrMapping/>
  </p:clrMapOvr>
  <p:transition>
    <p:wheel spokes="2"/>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Subtítulo"/>
          <p:cNvSpPr>
            <a:spLocks noGrp="1"/>
          </p:cNvSpPr>
          <p:nvPr>
            <p:ph type="subTitle" idx="1"/>
          </p:nvPr>
        </p:nvSpPr>
        <p:spPr>
          <a:xfrm>
            <a:off x="1371600" y="714356"/>
            <a:ext cx="6400800" cy="4924444"/>
          </a:xfrm>
        </p:spPr>
        <p:txBody>
          <a:bodyPr>
            <a:normAutofit/>
          </a:bodyPr>
          <a:lstStyle/>
          <a:p>
            <a:pPr algn="l"/>
            <a:r>
              <a:rPr lang="es-ES" dirty="0" smtClean="0"/>
              <a:t>Pese a su carácter de nutrientes naturales, las vitaminas no desempeñan funciones plásticas ni energéticas.</a:t>
            </a:r>
          </a:p>
          <a:p>
            <a:pPr algn="l"/>
            <a:r>
              <a:rPr lang="es-ES" dirty="0" smtClean="0"/>
              <a:t>Muchas de las vitaminas integran sistemas enzimáticos, actuando como coenzimas o formando parte de la molécula de coenzimas. Otras cumplen su papel de un modo similar al de las hormonas, por esto son participantes esenciales de numerosas vías metabólicas y procesos fisiológicos.</a:t>
            </a:r>
          </a:p>
          <a:p>
            <a:endParaRPr lang="es-CO" dirty="0"/>
          </a:p>
        </p:txBody>
      </p:sp>
    </p:spTree>
  </p:cSld>
  <p:clrMapOvr>
    <a:masterClrMapping/>
  </p:clrMapOvr>
  <p:transition>
    <p:pull dir="u"/>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p:txBody>
          <a:bodyPr>
            <a:normAutofit/>
          </a:bodyPr>
          <a:lstStyle/>
          <a:p>
            <a:r>
              <a:rPr lang="es-CO" sz="5400" dirty="0" smtClean="0">
                <a:latin typeface="Algerian" pitchFamily="82" charset="0"/>
              </a:rPr>
              <a:t>NOMENCLATURA</a:t>
            </a:r>
            <a:endParaRPr lang="es-CO" sz="5400" dirty="0">
              <a:latin typeface="Algerian" pitchFamily="82" charset="0"/>
            </a:endParaRPr>
          </a:p>
        </p:txBody>
      </p:sp>
    </p:spTree>
  </p:cSld>
  <p:clrMapOvr>
    <a:masterClrMapping/>
  </p:clrMapOvr>
  <p:transition>
    <p:dissolv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Subtítulo"/>
          <p:cNvSpPr>
            <a:spLocks noGrp="1"/>
          </p:cNvSpPr>
          <p:nvPr>
            <p:ph type="subTitle" idx="1"/>
          </p:nvPr>
        </p:nvSpPr>
        <p:spPr>
          <a:xfrm>
            <a:off x="1371600" y="428604"/>
            <a:ext cx="6400800" cy="5210196"/>
          </a:xfrm>
        </p:spPr>
        <p:txBody>
          <a:bodyPr>
            <a:normAutofit fontScale="77500" lnSpcReduction="20000"/>
          </a:bodyPr>
          <a:lstStyle/>
          <a:p>
            <a:pPr algn="l"/>
            <a:r>
              <a:rPr lang="es-ES" dirty="0" smtClean="0"/>
              <a:t>Inicialmente se había reconocido la existencia de por lo menos dos factores vitamínicos. Uno de ellos era soluble en líquidos y solventes orgánicos y se lo llamó factor liposoluble A. El otro, fue denominado factor hidrosoluble B.</a:t>
            </a:r>
          </a:p>
          <a:p>
            <a:pPr algn="l"/>
            <a:r>
              <a:rPr lang="es-ES" dirty="0" smtClean="0"/>
              <a:t>Posteriormente se fueron descubriendo otros factores, a los cuales se les asignó las letras C, D, E, siguiendo el orden alfabético. En algunos casos, como el de la vitamina K, el nombre corresponde a la inicial de su función principal (</a:t>
            </a:r>
            <a:r>
              <a:rPr lang="es-ES" dirty="0" smtClean="0"/>
              <a:t>Koagulation</a:t>
            </a:r>
            <a:r>
              <a:rPr lang="es-ES" dirty="0" smtClean="0"/>
              <a:t> en danés, idioma de su descubridor). El factor B resultó contener un conjunto de sustancias diferentes, a medida que se aislaban, se las designaba con su índice numérico (B</a:t>
            </a:r>
            <a:r>
              <a:rPr lang="es-ES" baseline="-25000" dirty="0" smtClean="0"/>
              <a:t>1</a:t>
            </a:r>
            <a:r>
              <a:rPr lang="es-ES" dirty="0" smtClean="0"/>
              <a:t>, B</a:t>
            </a:r>
            <a:r>
              <a:rPr lang="es-ES" baseline="-25000" dirty="0" smtClean="0"/>
              <a:t>2</a:t>
            </a:r>
            <a:r>
              <a:rPr lang="es-ES" dirty="0" smtClean="0"/>
              <a:t>, B</a:t>
            </a:r>
            <a:r>
              <a:rPr lang="es-ES" baseline="-25000" dirty="0" smtClean="0"/>
              <a:t>12</a:t>
            </a:r>
            <a:r>
              <a:rPr lang="es-ES" dirty="0" smtClean="0"/>
              <a:t>,etc.).</a:t>
            </a:r>
          </a:p>
          <a:p>
            <a:pPr algn="l"/>
            <a:r>
              <a:rPr lang="es-ES" dirty="0" smtClean="0"/>
              <a:t>Aunque la designación con letras es todavía usada, actualmente se aconseja utilizar nombres relacionados con la estructura química o la función fisiológica.</a:t>
            </a:r>
          </a:p>
          <a:p>
            <a:pPr algn="l"/>
            <a:r>
              <a:rPr lang="es-ES" dirty="0" smtClean="0"/>
              <a:t>Generalmente se divide a las vitaminas en dos grupos principales: liposolubles (solubles en grasas) e hidrosolubles (solubles en agua)</a:t>
            </a:r>
          </a:p>
          <a:p>
            <a:pPr algn="l"/>
            <a:endParaRPr lang="es-CO" dirty="0"/>
          </a:p>
        </p:txBody>
      </p:sp>
    </p:spTree>
  </p:cSld>
  <p:clrMapOvr>
    <a:masterClrMapping/>
  </p:clrMapOvr>
  <p:transition>
    <p:strips/>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p:txBody>
          <a:bodyPr>
            <a:normAutofit/>
          </a:bodyPr>
          <a:lstStyle/>
          <a:p>
            <a:r>
              <a:rPr lang="es-CO" sz="5400" dirty="0" smtClean="0">
                <a:latin typeface="Algerian" pitchFamily="82" charset="0"/>
              </a:rPr>
              <a:t>AVITAMINOSIS</a:t>
            </a:r>
            <a:endParaRPr lang="es-CO" sz="5400" dirty="0">
              <a:latin typeface="Algerian" pitchFamily="82" charset="0"/>
            </a:endParaRPr>
          </a:p>
        </p:txBody>
      </p:sp>
    </p:spTree>
  </p:cSld>
  <p:clrMapOvr>
    <a:masterClrMapping/>
  </p:clrMapOvr>
  <p:transition>
    <p:split/>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olsticio">
  <a:themeElements>
    <a:clrScheme name="Opulento">
      <a:dk1>
        <a:sysClr val="windowText" lastClr="000000"/>
      </a:dk1>
      <a:lt1>
        <a:sysClr val="window" lastClr="FFFFFF"/>
      </a:lt1>
      <a:dk2>
        <a:srgbClr val="B13F9A"/>
      </a:dk2>
      <a:lt2>
        <a:srgbClr val="F4E7ED"/>
      </a:lt2>
      <a:accent1>
        <a:srgbClr val="B83D68"/>
      </a:accent1>
      <a:accent2>
        <a:srgbClr val="AC66BB"/>
      </a:accent2>
      <a:accent3>
        <a:srgbClr val="DE6C36"/>
      </a:accent3>
      <a:accent4>
        <a:srgbClr val="F9B639"/>
      </a:accent4>
      <a:accent5>
        <a:srgbClr val="CF6DA4"/>
      </a:accent5>
      <a:accent6>
        <a:srgbClr val="FA8D3D"/>
      </a:accent6>
      <a:hlink>
        <a:srgbClr val="FFDE66"/>
      </a:hlink>
      <a:folHlink>
        <a:srgbClr val="D490C5"/>
      </a:folHlink>
    </a:clrScheme>
    <a:fontScheme name="Solsticio">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Solsticio">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99</TotalTime>
  <Words>4188</Words>
  <Application>Microsoft Office PowerPoint</Application>
  <PresentationFormat>Presentación en pantalla (4:3)</PresentationFormat>
  <Paragraphs>117</Paragraphs>
  <Slides>39</Slides>
  <Notes>0</Notes>
  <HiddenSlides>0</HiddenSlides>
  <MMClips>0</MMClips>
  <ScaleCrop>false</ScaleCrop>
  <HeadingPairs>
    <vt:vector size="4" baseType="variant">
      <vt:variant>
        <vt:lpstr>Tema</vt:lpstr>
      </vt:variant>
      <vt:variant>
        <vt:i4>1</vt:i4>
      </vt:variant>
      <vt:variant>
        <vt:lpstr>Títulos de diapositiva</vt:lpstr>
      </vt:variant>
      <vt:variant>
        <vt:i4>39</vt:i4>
      </vt:variant>
    </vt:vector>
  </HeadingPairs>
  <TitlesOfParts>
    <vt:vector size="40" baseType="lpstr">
      <vt:lpstr>Solsticio</vt:lpstr>
      <vt:lpstr>VITAMINAS</vt:lpstr>
      <vt:lpstr>Diapositiva 2</vt:lpstr>
      <vt:lpstr>PROPIEDADES GENERALES DE LAS VITAMINAS</vt:lpstr>
      <vt:lpstr>Diapositiva 4</vt:lpstr>
      <vt:lpstr>PAPEL FUNDAMENTAL DE LAS VITAMINAS</vt:lpstr>
      <vt:lpstr>Diapositiva 6</vt:lpstr>
      <vt:lpstr>NOMENCLATURA</vt:lpstr>
      <vt:lpstr>Diapositiva 8</vt:lpstr>
      <vt:lpstr>AVITAMINOSIS</vt:lpstr>
      <vt:lpstr>Diapositiva 10</vt:lpstr>
      <vt:lpstr>USOS Y ABUSOS DE LAS VITAMINAS</vt:lpstr>
      <vt:lpstr>Diapositiva 12</vt:lpstr>
      <vt:lpstr>VITAMINA  A</vt:lpstr>
      <vt:lpstr>Diapositiva 14</vt:lpstr>
      <vt:lpstr>Diapositiva 15</vt:lpstr>
      <vt:lpstr>VITAMINA D</vt:lpstr>
      <vt:lpstr>Diapositiva 17</vt:lpstr>
      <vt:lpstr>Diapositiva 18</vt:lpstr>
      <vt:lpstr>VITAMINA E</vt:lpstr>
      <vt:lpstr>Diapositiva 20</vt:lpstr>
      <vt:lpstr>Diapositiva 21</vt:lpstr>
      <vt:lpstr>VITAMINA K</vt:lpstr>
      <vt:lpstr>Diapositiva 23</vt:lpstr>
      <vt:lpstr>Diapositiva 24</vt:lpstr>
      <vt:lpstr>VITAMINA C</vt:lpstr>
      <vt:lpstr>Diapositiva 26</vt:lpstr>
      <vt:lpstr>Diapositiva 27</vt:lpstr>
      <vt:lpstr>COMPLEJO B</vt:lpstr>
      <vt:lpstr>Diapositiva 29</vt:lpstr>
      <vt:lpstr>Diapositiva 30</vt:lpstr>
      <vt:lpstr>Diapositiva 31</vt:lpstr>
      <vt:lpstr>Diapositiva 32</vt:lpstr>
      <vt:lpstr>Diapositiva 33</vt:lpstr>
      <vt:lpstr>Diapositiva 34</vt:lpstr>
      <vt:lpstr>Diapositiva 35</vt:lpstr>
      <vt:lpstr>Diapositiva 36</vt:lpstr>
      <vt:lpstr>Diapositiva 37</vt:lpstr>
      <vt:lpstr>Diapositiva 38</vt:lpstr>
      <vt:lpstr>GRACIAS…</vt:lpstr>
    </vt:vector>
  </TitlesOfParts>
  <Company>Hewlett-Packard</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VITAMINAS</dc:title>
  <dc:creator>user</dc:creator>
  <cp:lastModifiedBy>user</cp:lastModifiedBy>
  <cp:revision>10</cp:revision>
  <dcterms:created xsi:type="dcterms:W3CDTF">2009-11-06T20:31:17Z</dcterms:created>
  <dcterms:modified xsi:type="dcterms:W3CDTF">2009-11-06T22:10:28Z</dcterms:modified>
</cp:coreProperties>
</file>